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7"/>
  </p:notesMasterIdLst>
  <p:handoutMasterIdLst>
    <p:handoutMasterId r:id="rId8"/>
  </p:handoutMasterIdLst>
  <p:sldIdLst>
    <p:sldId id="574" r:id="rId2"/>
    <p:sldId id="578" r:id="rId3"/>
    <p:sldId id="575" r:id="rId4"/>
    <p:sldId id="577" r:id="rId5"/>
    <p:sldId id="576" r:id="rId6"/>
  </p:sldIdLst>
  <p:sldSz cx="12192000" cy="6858000"/>
  <p:notesSz cx="9926638" cy="6797675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EF9"/>
    <a:srgbClr val="C6D9F1"/>
    <a:srgbClr val="BD382E"/>
    <a:srgbClr val="EAC896"/>
    <a:srgbClr val="5F748F"/>
    <a:srgbClr val="F1D9B7"/>
    <a:srgbClr val="DFAB5F"/>
    <a:srgbClr val="5D99E2"/>
    <a:srgbClr val="79ABE7"/>
    <a:srgbClr val="447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0" autoAdjust="0"/>
    <p:restoredTop sz="94361" autoAdjust="0"/>
  </p:normalViewPr>
  <p:slideViewPr>
    <p:cSldViewPr>
      <p:cViewPr>
        <p:scale>
          <a:sx n="150" d="100"/>
          <a:sy n="150" d="100"/>
        </p:scale>
        <p:origin x="-1398" y="-12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56015584626806E-2"/>
          <c:y val="3.4375000000000051E-2"/>
          <c:w val="0.95108796883074342"/>
          <c:h val="0.796212324694463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400" b="0" i="0" u="none" strike="noStrike" kern="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 план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85.3</c:v>
                </c:pt>
                <c:pt idx="1">
                  <c:v>91</c:v>
                </c:pt>
                <c:pt idx="2">
                  <c:v>89</c:v>
                </c:pt>
                <c:pt idx="3">
                  <c:v>111.5</c:v>
                </c:pt>
                <c:pt idx="4">
                  <c:v>135.69999999999999</c:v>
                </c:pt>
                <c:pt idx="5">
                  <c:v>145.9</c:v>
                </c:pt>
                <c:pt idx="6">
                  <c:v>148.9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axId val="311925584"/>
        <c:axId val="311925192"/>
      </c:barChart>
      <c:catAx>
        <c:axId val="311925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lnSpc>
                <a:spcPts val="800"/>
              </a:lnSpc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ru-RU"/>
          </a:p>
        </c:txPr>
        <c:crossAx val="311925192"/>
        <c:crosses val="autoZero"/>
        <c:auto val="1"/>
        <c:lblAlgn val="ctr"/>
        <c:lblOffset val="100"/>
        <c:noMultiLvlLbl val="0"/>
      </c:catAx>
      <c:valAx>
        <c:axId val="311925192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311925584"/>
        <c:crosses val="autoZero"/>
        <c:crossBetween val="between"/>
      </c:valAx>
    </c:plotArea>
    <c:plotVisOnly val="1"/>
    <c:dispBlanksAs val="gap"/>
    <c:showDLblsOverMax val="0"/>
  </c:chart>
  <c:txPr>
    <a:bodyPr anchor="b" anchorCtr="1"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911977616522102E-4"/>
          <c:y val="0.21399654442010599"/>
          <c:w val="0.99961088022383482"/>
          <c:h val="0.548238061149303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ln w="22225">
              <a:solidFill>
                <a:srgbClr val="92D050"/>
              </a:solidFill>
              <a:prstDash val="solid"/>
            </a:ln>
            <a:effectLst/>
          </c:spPr>
          <c:marker>
            <c:symbol val="circle"/>
            <c:size val="6"/>
            <c:spPr>
              <a:solidFill>
                <a:srgbClr val="92D050"/>
              </a:solidFill>
              <a:ln w="12700"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marker>
          <c:dLbls>
            <c:dLbl>
              <c:idx val="0"/>
              <c:layout>
                <c:manualLayout>
                  <c:x val="-3.3540132967681963E-2"/>
                  <c:y val="-7.16802699963086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1315950274530902E-2"/>
                  <c:y val="-8.39215088856207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72984946117094E-2"/>
                  <c:y val="4.9690336264933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5398099041626956E-2"/>
                  <c:y val="-8.38051042270906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3197714873785955E-2"/>
                  <c:y val="8.04285878903998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6250920950303767E-2"/>
                  <c:y val="-0.1008126842015831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marL="0" algn="ctr" defTabSz="914400" rtl="0" eaLnBrk="1" latinLnBrk="0" hangingPunct="1">
                  <a:defRPr lang="ru-RU" sz="1200" b="0" i="0" u="none" strike="noStrike" kern="0" baseline="0" dirty="0" smtClean="0">
                    <a:solidFill>
                      <a:srgbClr val="5C8E26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
факт</c:v>
                </c:pt>
                <c:pt idx="1">
                  <c:v>2019
факт</c:v>
                </c:pt>
                <c:pt idx="2">
                  <c:v>2020
факт</c:v>
                </c:pt>
                <c:pt idx="3">
                  <c:v>2021
факт</c:v>
                </c:pt>
                <c:pt idx="4">
                  <c:v>2022
факт</c:v>
                </c:pt>
                <c:pt idx="5">
                  <c:v>2023
факт</c:v>
                </c:pt>
                <c:pt idx="6">
                  <c:v>2024 
уточненный план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113.7</c:v>
                </c:pt>
                <c:pt idx="1">
                  <c:v>107.5</c:v>
                </c:pt>
                <c:pt idx="2">
                  <c:v>98.2</c:v>
                </c:pt>
                <c:pt idx="3">
                  <c:v>126.4</c:v>
                </c:pt>
                <c:pt idx="4">
                  <c:v>113</c:v>
                </c:pt>
                <c:pt idx="5">
                  <c:v>116.2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СКФО</c:v>
                </c:pt>
              </c:strCache>
            </c:strRef>
          </c:tx>
          <c:spPr>
            <a:ln w="22225">
              <a:solidFill>
                <a:srgbClr val="5D99E2"/>
              </a:solidFill>
            </a:ln>
            <a:effectLst/>
          </c:spPr>
          <c:marker>
            <c:symbol val="circle"/>
            <c:size val="6"/>
            <c:spPr>
              <a:solidFill>
                <a:srgbClr val="5D99E2"/>
              </a:solidFill>
              <a:ln w="127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7249227425022952E-2"/>
                  <c:y val="-2.54129338075455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074244674568747E-3"/>
                  <c:y val="-6.5978394826633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487240452815185E-2"/>
                  <c:y val="-8.61863216713834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48317584595872E-2"/>
                  <c:y val="8.0297730304468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2366392769224471E-2"/>
                  <c:y val="-5.0709462956561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3154225553885827E-2"/>
                  <c:y val="6.342491411250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rgbClr val="2571CD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
факт</c:v>
                </c:pt>
                <c:pt idx="1">
                  <c:v>2019
факт</c:v>
                </c:pt>
                <c:pt idx="2">
                  <c:v>2020
факт</c:v>
                </c:pt>
                <c:pt idx="3">
                  <c:v>2021
факт</c:v>
                </c:pt>
                <c:pt idx="4">
                  <c:v>2022
факт</c:v>
                </c:pt>
                <c:pt idx="5">
                  <c:v>2023
факт</c:v>
                </c:pt>
                <c:pt idx="6">
                  <c:v>2024 
уточненный план</c:v>
                </c:pt>
              </c:strCache>
            </c:strRef>
          </c:cat>
          <c:val>
            <c:numRef>
              <c:f>Лист1!$C$2:$C$8</c:f>
              <c:numCache>
                <c:formatCode>0.0</c:formatCode>
                <c:ptCount val="7"/>
                <c:pt idx="0">
                  <c:v>111.2</c:v>
                </c:pt>
                <c:pt idx="1">
                  <c:v>107.3</c:v>
                </c:pt>
                <c:pt idx="2">
                  <c:v>102.1</c:v>
                </c:pt>
                <c:pt idx="3">
                  <c:v>120.5</c:v>
                </c:pt>
                <c:pt idx="4">
                  <c:v>114.7</c:v>
                </c:pt>
                <c:pt idx="5">
                  <c:v>106.6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</c:v>
                </c:pt>
              </c:strCache>
            </c:strRef>
          </c:tx>
          <c:spPr>
            <a:ln w="22225">
              <a:solidFill>
                <a:srgbClr val="C00000"/>
              </a:solidFill>
            </a:ln>
            <a:effectLst/>
          </c:spPr>
          <c:marker>
            <c:symbol val="circle"/>
            <c:size val="6"/>
            <c:spPr>
              <a:solidFill>
                <a:srgbClr val="C00000"/>
              </a:solidFill>
              <a:ln w="127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3.3816692151164493E-2"/>
                  <c:y val="7.2647834892882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4291694197720719E-2"/>
                  <c:y val="8.0381322911600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8673838871703887E-3"/>
                  <c:y val="5.2386393154781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5466958349657059E-3"/>
                  <c:y val="-6.4884659780042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320840447552611E-2"/>
                  <c:y val="-8.818238813141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6815796241647013E-2"/>
                  <c:y val="-6.9211953014070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200" b="0" i="0" u="none" strike="noStrike" kern="0" baseline="0">
                    <a:solidFill>
                      <a:srgbClr val="C00000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
факт</c:v>
                </c:pt>
                <c:pt idx="1">
                  <c:v>2019
факт</c:v>
                </c:pt>
                <c:pt idx="2">
                  <c:v>2020
факт</c:v>
                </c:pt>
                <c:pt idx="3">
                  <c:v>2021
факт</c:v>
                </c:pt>
                <c:pt idx="4">
                  <c:v>2022
факт</c:v>
                </c:pt>
                <c:pt idx="5">
                  <c:v>2023
факт</c:v>
                </c:pt>
                <c:pt idx="6">
                  <c:v>2024 
уточненный план</c:v>
                </c:pt>
              </c:strCache>
            </c:strRef>
          </c:cat>
          <c:val>
            <c:numRef>
              <c:f>Лист1!$D$2:$D$8</c:f>
              <c:numCache>
                <c:formatCode>0.0</c:formatCode>
                <c:ptCount val="7"/>
                <c:pt idx="0">
                  <c:v>107.4</c:v>
                </c:pt>
                <c:pt idx="1">
                  <c:v>106.7</c:v>
                </c:pt>
                <c:pt idx="2">
                  <c:v>97.8</c:v>
                </c:pt>
                <c:pt idx="3">
                  <c:v>125.3</c:v>
                </c:pt>
                <c:pt idx="4">
                  <c:v>121.8</c:v>
                </c:pt>
                <c:pt idx="5">
                  <c:v>107.5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1923232"/>
        <c:axId val="311924016"/>
      </c:lineChart>
      <c:catAx>
        <c:axId val="3119232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11924016"/>
        <c:crosses val="autoZero"/>
        <c:auto val="1"/>
        <c:lblAlgn val="ctr"/>
        <c:lblOffset val="100"/>
        <c:noMultiLvlLbl val="0"/>
      </c:catAx>
      <c:valAx>
        <c:axId val="311924016"/>
        <c:scaling>
          <c:orientation val="minMax"/>
          <c:max val="130"/>
          <c:min val="95"/>
        </c:scaling>
        <c:delete val="1"/>
        <c:axPos val="l"/>
        <c:numFmt formatCode="0.0" sourceLinked="1"/>
        <c:majorTickMark val="out"/>
        <c:minorTickMark val="none"/>
        <c:tickLblPos val="nextTo"/>
        <c:crossAx val="3119232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56015584626806E-2"/>
          <c:y val="3.4375000000000051E-2"/>
          <c:w val="0.95108796883074342"/>
          <c:h val="0.7944019822381521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 гарант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400" b="0" i="0" u="none" strike="noStrike" kern="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42.9</c:v>
                </c:pt>
                <c:pt idx="1">
                  <c:v>49.6</c:v>
                </c:pt>
                <c:pt idx="2">
                  <c:v>57.7</c:v>
                </c:pt>
                <c:pt idx="3">
                  <c:v>61.3</c:v>
                </c:pt>
                <c:pt idx="4">
                  <c:v>67.7</c:v>
                </c:pt>
                <c:pt idx="5">
                  <c:v>74.8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overlap val="100"/>
        <c:axId val="321423472"/>
        <c:axId val="321424256"/>
      </c:barChart>
      <c:catAx>
        <c:axId val="32142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lnSpc>
                <a:spcPts val="800"/>
              </a:lnSpc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ru-RU"/>
          </a:p>
        </c:txPr>
        <c:crossAx val="321424256"/>
        <c:crosses val="autoZero"/>
        <c:auto val="1"/>
        <c:lblAlgn val="ctr"/>
        <c:lblOffset val="100"/>
        <c:noMultiLvlLbl val="0"/>
      </c:catAx>
      <c:valAx>
        <c:axId val="321424256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one"/>
        <c:crossAx val="321423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2225">
              <a:solidFill>
                <a:srgbClr val="5D99E2"/>
              </a:solidFill>
              <a:prstDash val="solid"/>
            </a:ln>
            <a:effectLst/>
          </c:spPr>
          <c:marker>
            <c:symbol val="circle"/>
            <c:size val="8"/>
            <c:spPr>
              <a:solidFill>
                <a:srgbClr val="5D99E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Лист1!$B$2:$B$7</c:f>
              <c:numCache>
                <c:formatCode>0.0%</c:formatCode>
                <c:ptCount val="6"/>
                <c:pt idx="0">
                  <c:v>1</c:v>
                </c:pt>
                <c:pt idx="1">
                  <c:v>1.1559999999999999</c:v>
                </c:pt>
                <c:pt idx="2">
                  <c:v>1.3260000000000001</c:v>
                </c:pt>
                <c:pt idx="3">
                  <c:v>1.3759999999999999</c:v>
                </c:pt>
                <c:pt idx="4">
                  <c:v>1.5269999999999999</c:v>
                </c:pt>
                <c:pt idx="5">
                  <c:v>1.645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1425432"/>
        <c:axId val="214028512"/>
      </c:lineChart>
      <c:catAx>
        <c:axId val="321425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14028512"/>
        <c:crosses val="autoZero"/>
        <c:auto val="1"/>
        <c:lblAlgn val="ctr"/>
        <c:lblOffset val="100"/>
        <c:noMultiLvlLbl val="0"/>
      </c:catAx>
      <c:valAx>
        <c:axId val="214028512"/>
        <c:scaling>
          <c:orientation val="minMax"/>
          <c:max val="1.8"/>
          <c:min val="0.8"/>
        </c:scaling>
        <c:delete val="1"/>
        <c:axPos val="l"/>
        <c:numFmt formatCode="0.0%" sourceLinked="1"/>
        <c:majorTickMark val="out"/>
        <c:minorTickMark val="none"/>
        <c:tickLblPos val="nextTo"/>
        <c:crossAx val="3214254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56015584626806E-2"/>
          <c:y val="3.4375000000000051E-2"/>
          <c:w val="0.95108796883074342"/>
          <c:h val="0.80809931812979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 гарант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400" b="0" i="0" u="none" strike="noStrike" kern="0" baseline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 план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4.8</c:v>
                </c:pt>
                <c:pt idx="1">
                  <c:v>6.6</c:v>
                </c:pt>
                <c:pt idx="2">
                  <c:v>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rgbClr val="5F748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 план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3.9</c:v>
                </c:pt>
                <c:pt idx="1">
                  <c:v>2.9</c:v>
                </c:pt>
                <c:pt idx="2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axId val="317684016"/>
        <c:axId val="317684408"/>
      </c:barChart>
      <c:catAx>
        <c:axId val="317684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lnSpc>
                <a:spcPts val="800"/>
              </a:lnSpc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ru-RU"/>
          </a:p>
        </c:txPr>
        <c:crossAx val="317684408"/>
        <c:crosses val="autoZero"/>
        <c:auto val="1"/>
        <c:lblAlgn val="ctr"/>
        <c:lblOffset val="100"/>
        <c:noMultiLvlLbl val="0"/>
      </c:catAx>
      <c:valAx>
        <c:axId val="317684408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one"/>
        <c:crossAx val="317684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4456015584626806E-2"/>
          <c:y val="3.4375000000000051E-2"/>
          <c:w val="0.96552184498972693"/>
          <c:h val="0.8722149361876456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 гарант</c:v>
                </c:pt>
              </c:strCache>
            </c:strRef>
          </c:tx>
          <c:spPr>
            <a:solidFill>
              <a:srgbClr val="FF0000"/>
            </a:solidFill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 план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0.7</c:v>
                </c:pt>
                <c:pt idx="3">
                  <c:v>0.4</c:v>
                </c:pt>
                <c:pt idx="4">
                  <c:v>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Гособлигации</c:v>
                </c:pt>
              </c:strCache>
            </c:strRef>
          </c:tx>
          <c:spPr>
            <a:gradFill>
              <a:gsLst>
                <a:gs pos="0">
                  <a:srgbClr val="97C192"/>
                </a:gs>
                <a:gs pos="100000">
                  <a:srgbClr val="4AB095"/>
                </a:gs>
              </a:gsLst>
              <a:lin ang="5400000" scaled="1"/>
            </a:gra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marL="0" algn="ctr" defTabSz="914400" rtl="0" eaLnBrk="1" latinLnBrk="0" hangingPunct="1">
                  <a:defRPr lang="ru-RU" sz="1400" b="0" i="0" u="none" strike="noStrike" kern="0" baseline="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 план</c:v>
                </c:pt>
              </c:strCache>
            </c:strRef>
          </c:cat>
          <c:val>
            <c:numRef>
              <c:f>Лист1!$C$2:$C$8</c:f>
              <c:numCache>
                <c:formatCode>#,##0.0</c:formatCode>
                <c:ptCount val="7"/>
                <c:pt idx="0">
                  <c:v>5.8</c:v>
                </c:pt>
                <c:pt idx="1">
                  <c:v>5.3</c:v>
                </c:pt>
                <c:pt idx="2">
                  <c:v>10.6</c:v>
                </c:pt>
                <c:pt idx="3">
                  <c:v>9.4</c:v>
                </c:pt>
                <c:pt idx="4">
                  <c:v>8.1999999999999993</c:v>
                </c:pt>
                <c:pt idx="5">
                  <c:v>5.2</c:v>
                </c:pt>
                <c:pt idx="6">
                  <c:v>3.5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Баннковские кредиты</c:v>
                </c:pt>
              </c:strCache>
            </c:strRef>
          </c:tx>
          <c:spPr>
            <a:solidFill>
              <a:srgbClr val="5F748F"/>
            </a:solidFill>
            <a:effectLst/>
          </c:spPr>
          <c:invertIfNegative val="0"/>
          <c:dLbls>
            <c:dLbl>
              <c:idx val="2"/>
              <c:layout>
                <c:manualLayout>
                  <c:x val="2.3179213914440149E-3"/>
                  <c:y val="5.8438844984225005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marL="0" algn="ctr" defTabSz="914400" rtl="0" eaLnBrk="1" latinLnBrk="0" hangingPunct="1">
                  <a:defRPr lang="ru-RU" sz="1400" kern="0" dirty="0" smtClean="0">
                    <a:solidFill>
                      <a:schemeClr val="bg1"/>
                    </a:solidFill>
                    <a:effectLst>
                      <a:outerShdw blurRad="76200" dist="38100" dir="2700000" algn="tl">
                        <a:srgbClr val="000000">
                          <a:alpha val="89000"/>
                        </a:srgbClr>
                      </a:outerShdw>
                    </a:effectLst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 план</c:v>
                </c:pt>
              </c:strCache>
            </c:strRef>
          </c:cat>
          <c:val>
            <c:numRef>
              <c:f>Лист1!$D$2:$D$8</c:f>
              <c:numCache>
                <c:formatCode>#,##0.0</c:formatCode>
                <c:ptCount val="7"/>
                <c:pt idx="0">
                  <c:v>11.3</c:v>
                </c:pt>
                <c:pt idx="1">
                  <c:v>11</c:v>
                </c:pt>
                <c:pt idx="2">
                  <c:v>4.3</c:v>
                </c:pt>
                <c:pt idx="6">
                  <c:v>2.6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бюджетные кредиты2</c:v>
                </c:pt>
              </c:strCache>
            </c:strRef>
          </c:tx>
          <c:spPr>
            <a:solidFill>
              <a:srgbClr val="F1D9B7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ctr" defTabSz="914400" rtl="0" eaLnBrk="1" latinLnBrk="0" hangingPunct="1">
                  <a:defRPr lang="ru-RU" sz="1400" b="0" i="0" u="none" strike="noStrike" kern="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 план</c:v>
                </c:pt>
              </c:strCache>
            </c:strRef>
          </c:cat>
          <c:val>
            <c:numRef>
              <c:f>Лист1!$E$2:$E$8</c:f>
              <c:numCache>
                <c:formatCode>#,##0.0</c:formatCode>
                <c:ptCount val="7"/>
                <c:pt idx="0">
                  <c:v>15.9</c:v>
                </c:pt>
                <c:pt idx="1">
                  <c:v>15.1</c:v>
                </c:pt>
                <c:pt idx="2">
                  <c:v>20.8</c:v>
                </c:pt>
                <c:pt idx="3">
                  <c:v>19.100000000000001</c:v>
                </c:pt>
                <c:pt idx="4">
                  <c:v>21.3</c:v>
                </c:pt>
                <c:pt idx="5">
                  <c:v>21.7</c:v>
                </c:pt>
                <c:pt idx="6">
                  <c:v>24.4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overlap val="100"/>
        <c:axId val="317682056"/>
        <c:axId val="317682448"/>
      </c:barChart>
      <c:catAx>
        <c:axId val="317682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lnSpc>
                <a:spcPts val="800"/>
              </a:lnSpc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ru-RU"/>
          </a:p>
        </c:txPr>
        <c:crossAx val="317682448"/>
        <c:crosses val="autoZero"/>
        <c:auto val="1"/>
        <c:lblAlgn val="ctr"/>
        <c:lblOffset val="100"/>
        <c:noMultiLvlLbl val="0"/>
      </c:catAx>
      <c:valAx>
        <c:axId val="317682448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one"/>
        <c:crossAx val="317682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688292335269853"/>
          <c:w val="1"/>
          <c:h val="0.8283952983607973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2225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c:spPr>
          <c:marker>
            <c:symbol val="circle"/>
            <c:size val="8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marL="0" algn="ctr" defTabSz="914400" rtl="0" eaLnBrk="1" latinLnBrk="0" hangingPunct="1">
                  <a:defRPr lang="ru-RU" sz="1400" b="0" i="0" u="none" strike="noStrike" kern="0" baseline="0" dirty="0" smtClean="0">
                    <a:solidFill>
                      <a:srgbClr val="2860A4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0.501</c:v>
                </c:pt>
                <c:pt idx="1">
                  <c:v>0.45600000000000002</c:v>
                </c:pt>
                <c:pt idx="2">
                  <c:v>0.54900000000000004</c:v>
                </c:pt>
                <c:pt idx="3">
                  <c:v>0.33600000000000002</c:v>
                </c:pt>
                <c:pt idx="4">
                  <c:v>0.27700000000000002</c:v>
                </c:pt>
                <c:pt idx="5">
                  <c:v>0.23499999999999999</c:v>
                </c:pt>
                <c:pt idx="6">
                  <c:v>0.26400000000000001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7683232"/>
        <c:axId val="317685192"/>
      </c:lineChart>
      <c:catAx>
        <c:axId val="3176832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17685192"/>
        <c:crosses val="autoZero"/>
        <c:auto val="1"/>
        <c:lblAlgn val="ctr"/>
        <c:lblOffset val="100"/>
        <c:noMultiLvlLbl val="0"/>
      </c:catAx>
      <c:valAx>
        <c:axId val="317685192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one"/>
        <c:crossAx val="3176832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B2152-2D78-4EB8-840F-F9A9F3CA1C96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4452E-ED24-4ACB-8751-4B72DE83AC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487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2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5" y="2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/>
          <a:lstStyle>
            <a:lvl1pPr algn="r">
              <a:defRPr sz="1200"/>
            </a:lvl1pPr>
          </a:lstStyle>
          <a:p>
            <a:fld id="{0A2A0A7E-778A-499B-A027-457984D7CA53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1" tIns="45765" rIns="91531" bIns="4576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900"/>
            <a:ext cx="7941310" cy="3058954"/>
          </a:xfrm>
          <a:prstGeom prst="rect">
            <a:avLst/>
          </a:prstGeom>
        </p:spPr>
        <p:txBody>
          <a:bodyPr vert="horz" lIns="91531" tIns="45765" rIns="91531" bIns="4576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6456614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5" y="6456614"/>
            <a:ext cx="4301543" cy="339884"/>
          </a:xfrm>
          <a:prstGeom prst="rect">
            <a:avLst/>
          </a:prstGeom>
        </p:spPr>
        <p:txBody>
          <a:bodyPr vert="horz" lIns="91531" tIns="45765" rIns="91531" bIns="45765" rtlCol="0" anchor="b"/>
          <a:lstStyle>
            <a:lvl1pPr algn="r">
              <a:defRPr sz="1200"/>
            </a:lvl1pPr>
          </a:lstStyle>
          <a:p>
            <a:fld id="{017A21CA-4932-4C93-B415-9B922AAFE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81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5.e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623392" y="332656"/>
            <a:ext cx="11233248" cy="6264696"/>
          </a:xfrm>
          <a:prstGeom prst="roundRect">
            <a:avLst/>
          </a:prstGeom>
          <a:noFill/>
          <a:ln w="952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527381" y="3281624"/>
            <a:ext cx="4968048" cy="2955695"/>
            <a:chOff x="1566679" y="2060848"/>
            <a:chExt cx="3726036" cy="295569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679" y="3573016"/>
              <a:ext cx="1853192" cy="1443527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566679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438887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5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3438887" y="3573016"/>
              <a:ext cx="1853193" cy="144120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Прямая соединительная линия 13"/>
          <p:cNvCxnSpPr/>
          <p:nvPr userDrawn="1"/>
        </p:nvCxnSpPr>
        <p:spPr>
          <a:xfrm>
            <a:off x="5999989" y="4725144"/>
            <a:ext cx="5184576" cy="0"/>
          </a:xfrm>
          <a:prstGeom prst="line">
            <a:avLst/>
          </a:prstGeom>
          <a:ln w="15875" cmpd="thickThin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 userDrawn="1"/>
        </p:nvSpPr>
        <p:spPr>
          <a:xfrm>
            <a:off x="719405" y="908720"/>
            <a:ext cx="11041227" cy="2016224"/>
          </a:xfrm>
          <a:prstGeom prst="roundRect">
            <a:avLst/>
          </a:prstGeom>
          <a:solidFill>
            <a:schemeClr val="accent5">
              <a:lumMod val="9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56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368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388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75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5" name="Скругленный прямоугольник 14"/>
          <p:cNvSpPr/>
          <p:nvPr userDrawn="1"/>
        </p:nvSpPr>
        <p:spPr>
          <a:xfrm>
            <a:off x="565292" y="265806"/>
            <a:ext cx="10715289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1864723" y="510136"/>
            <a:ext cx="8116420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46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1304903" y="548680"/>
            <a:ext cx="8400256" cy="288032"/>
          </a:xfrm>
          <a:prstGeom prst="rect">
            <a:avLst/>
          </a:pr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 userDrawn="1"/>
        </p:nvSpPr>
        <p:spPr>
          <a:xfrm>
            <a:off x="3791744" y="260648"/>
            <a:ext cx="8400256" cy="720080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152120" y="620688"/>
            <a:ext cx="5051061" cy="720080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447596" y="157676"/>
            <a:ext cx="8219413" cy="53502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039883" y="687571"/>
            <a:ext cx="6912768" cy="437173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288024" y="474110"/>
            <a:ext cx="5503109" cy="29059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479520" y="134588"/>
            <a:ext cx="5503109" cy="29059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5231077" y="906156"/>
            <a:ext cx="7056937" cy="288032"/>
          </a:xfrm>
          <a:prstGeom prst="rect">
            <a:avLst/>
          </a:pr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367809" y="1046960"/>
            <a:ext cx="7835371" cy="53502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5231073" y="317524"/>
            <a:ext cx="7009611" cy="1095255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72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757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11925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3533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5486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5441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624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1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285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Группа 8"/>
          <p:cNvGrpSpPr/>
          <p:nvPr userDrawn="1">
            <p:custDataLst>
              <p:tags r:id="rId3"/>
            </p:custDataLst>
          </p:nvPr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12"/>
          <p:cNvGrpSpPr/>
          <p:nvPr userDrawn="1">
            <p:custDataLst>
              <p:tags r:id="rId4"/>
            </p:custDataLst>
          </p:nvPr>
        </p:nvGrpSpPr>
        <p:grpSpPr>
          <a:xfrm>
            <a:off x="1796" y="6453336"/>
            <a:ext cx="12190209" cy="404664"/>
            <a:chOff x="1343" y="6451068"/>
            <a:chExt cx="9142657" cy="40693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343" y="6451068"/>
              <a:ext cx="6802905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630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E53A-829A-44CA-85A0-4551364FF5E1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35361" y="6442614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  <p:grpSp>
        <p:nvGrpSpPr>
          <p:cNvPr id="16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1924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623392" y="332656"/>
            <a:ext cx="11233248" cy="6264696"/>
          </a:xfrm>
          <a:prstGeom prst="roundRect">
            <a:avLst/>
          </a:prstGeom>
          <a:noFill/>
          <a:ln w="952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2" name="Группа 8"/>
          <p:cNvGrpSpPr/>
          <p:nvPr userDrawn="1"/>
        </p:nvGrpSpPr>
        <p:grpSpPr>
          <a:xfrm>
            <a:off x="527381" y="3281624"/>
            <a:ext cx="4968048" cy="2955695"/>
            <a:chOff x="1566679" y="2060848"/>
            <a:chExt cx="3726036" cy="2955695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66679" y="3573016"/>
              <a:ext cx="1853192" cy="1443527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566679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438887" y="2060848"/>
              <a:ext cx="1853828" cy="1442328"/>
            </a:xfrm>
            <a:prstGeom prst="roundRect">
              <a:avLst/>
            </a:prstGeom>
            <a:noFill/>
            <a:ln>
              <a:noFill/>
            </a:ln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5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3438887" y="3573016"/>
              <a:ext cx="1853193" cy="1441200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Прямая соединительная линия 13"/>
          <p:cNvCxnSpPr/>
          <p:nvPr userDrawn="1"/>
        </p:nvCxnSpPr>
        <p:spPr>
          <a:xfrm>
            <a:off x="5999989" y="4725144"/>
            <a:ext cx="5184576" cy="0"/>
          </a:xfrm>
          <a:prstGeom prst="line">
            <a:avLst/>
          </a:prstGeom>
          <a:ln w="15875" cmpd="thickThin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 userDrawn="1"/>
        </p:nvSpPr>
        <p:spPr>
          <a:xfrm>
            <a:off x="815413" y="548680"/>
            <a:ext cx="11041227" cy="2664296"/>
          </a:xfrm>
          <a:prstGeom prst="roundRect">
            <a:avLst/>
          </a:prstGeom>
          <a:solidFill>
            <a:schemeClr val="accent5">
              <a:lumMod val="9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41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8016213" y="0"/>
            <a:ext cx="417578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7886"/>
            <a:endParaRPr lang="ru-RU" sz="1800" b="1" dirty="0" smtClean="0">
              <a:solidFill>
                <a:prstClr val="white"/>
              </a:solidFill>
            </a:endParaRPr>
          </a:p>
        </p:txBody>
      </p:sp>
      <p:grpSp>
        <p:nvGrpSpPr>
          <p:cNvPr id="8" name="Группа 5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Группа 8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6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7"/>
          <p:cNvSpPr txBox="1"/>
          <p:nvPr userDrawn="1"/>
        </p:nvSpPr>
        <p:spPr>
          <a:xfrm>
            <a:off x="304101" y="6453337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258393" y="6453337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609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-144016"/>
            <a:ext cx="12192000" cy="7047734"/>
            <a:chOff x="0" y="-144016"/>
            <a:chExt cx="9144000" cy="70477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-144016"/>
              <a:ext cx="179512" cy="112474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79512" y="-144016"/>
              <a:ext cx="216024" cy="11247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95536" y="-144016"/>
              <a:ext cx="8748464" cy="11247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9512" y="6597352"/>
              <a:ext cx="8568952" cy="2606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6597352"/>
              <a:ext cx="216024" cy="2606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flipV="1">
              <a:off x="8748464" y="6597352"/>
              <a:ext cx="395536" cy="30636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8173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0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7"/>
            <a:ext cx="2844800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47200" y="6492882"/>
            <a:ext cx="2844800" cy="36512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3" name="Группа 14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17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311925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dirty="0" smtClean="0">
                <a:ln>
                  <a:solidFill>
                    <a:srgbClr val="6AB0AA">
                      <a:lumMod val="60000"/>
                      <a:lumOff val="40000"/>
                    </a:srgbClr>
                  </a:solidFill>
                </a:ln>
                <a:solidFill>
                  <a:srgbClr val="ECF0F1">
                    <a:lumMod val="90000"/>
                  </a:srgbClr>
                </a:solidFill>
              </a:rPr>
              <a:t>Министерство финансов</a:t>
            </a:r>
            <a:endParaRPr lang="ru-RU" sz="1800" dirty="0">
              <a:ln>
                <a:solidFill>
                  <a:srgbClr val="6AB0AA">
                    <a:lumMod val="60000"/>
                    <a:lumOff val="40000"/>
                  </a:srgbClr>
                </a:solidFill>
              </a:ln>
              <a:solidFill>
                <a:srgbClr val="ECF0F1">
                  <a:lumMod val="90000"/>
                </a:srgbClr>
              </a:solidFill>
            </a:endParaRPr>
          </a:p>
        </p:txBody>
      </p:sp>
      <p:sp>
        <p:nvSpPr>
          <p:cNvPr id="35" name="TextBox 34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dirty="0" smtClean="0">
                <a:ln>
                  <a:solidFill>
                    <a:srgbClr val="6AB0AA">
                      <a:lumMod val="75000"/>
                    </a:srgbClr>
                  </a:solidFill>
                </a:ln>
                <a:solidFill>
                  <a:srgbClr val="6AB0AA">
                    <a:lumMod val="75000"/>
                  </a:srgbClr>
                </a:solidFill>
              </a:rPr>
              <a:t>Ставропольского края</a:t>
            </a:r>
            <a:endParaRPr lang="ru-RU" sz="1800" dirty="0">
              <a:ln>
                <a:solidFill>
                  <a:srgbClr val="6AB0AA">
                    <a:lumMod val="75000"/>
                  </a:srgbClr>
                </a:solidFill>
              </a:ln>
              <a:solidFill>
                <a:srgbClr val="6AB0AA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286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9"/>
          <p:cNvSpPr/>
          <p:nvPr userDrawn="1"/>
        </p:nvSpPr>
        <p:spPr bwMode="auto">
          <a:xfrm>
            <a:off x="2375520" y="265680"/>
            <a:ext cx="6600480" cy="354600"/>
          </a:xfrm>
          <a:prstGeom prst="roundRect">
            <a:avLst>
              <a:gd name="adj" fmla="val 16667"/>
            </a:avLst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0"/>
          <p:cNvSpPr/>
          <p:nvPr userDrawn="1"/>
        </p:nvSpPr>
        <p:spPr bwMode="auto">
          <a:xfrm>
            <a:off x="2597760" y="510120"/>
            <a:ext cx="5802240" cy="354600"/>
          </a:xfrm>
          <a:prstGeom prst="roundRect">
            <a:avLst>
              <a:gd name="adj" fmla="val 16667"/>
            </a:avLst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21"/>
          <p:cNvSpPr/>
          <p:nvPr userDrawn="1"/>
        </p:nvSpPr>
        <p:spPr bwMode="auto">
          <a:xfrm>
            <a:off x="2375520" y="720000"/>
            <a:ext cx="8232960" cy="354600"/>
          </a:xfrm>
          <a:prstGeom prst="roundRect">
            <a:avLst>
              <a:gd name="adj" fmla="val 16667"/>
            </a:avLst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5" name="Прямоугольник 12"/>
          <p:cNvSpPr/>
          <p:nvPr userDrawn="1"/>
        </p:nvSpPr>
        <p:spPr bwMode="auto">
          <a:xfrm>
            <a:off x="0" y="6525360"/>
            <a:ext cx="12191520" cy="332280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defRPr/>
            </a:pPr>
            <a:endParaRPr lang="ru-RU" sz="1800" spc="-1">
              <a:solidFill>
                <a:prstClr val="white"/>
              </a:solidFill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sldNum" idx="1"/>
          </p:nvPr>
        </p:nvSpPr>
        <p:spPr bwMode="auto">
          <a:xfrm>
            <a:off x="11280480" y="6492960"/>
            <a:ext cx="9110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1" strike="noStrike" spc="-1">
                <a:solidFill>
                  <a:srgbClr val="BFBFBF"/>
                </a:solidFill>
                <a:latin typeface="Calibri"/>
              </a:defRPr>
            </a:lvl1pPr>
          </a:lstStyle>
          <a:p>
            <a:pPr>
              <a:defRPr/>
            </a:pPr>
            <a:fld id="{ADE176C7-D934-468F-840D-18E7C29614A9}" type="slidenum">
              <a:rPr/>
              <a:pPr>
                <a:defRPr/>
              </a:pPr>
              <a:t>‹#›</a:t>
            </a:fld>
            <a:endParaRPr b="0">
              <a:solidFill>
                <a:srgbClr val="000000"/>
              </a:solidFill>
              <a:latin typeface="Tempora LGC Uni"/>
            </a:endParaRPr>
          </a:p>
        </p:txBody>
      </p:sp>
      <p:grpSp>
        <p:nvGrpSpPr>
          <p:cNvPr id="7" name="Группа 13"/>
          <p:cNvGrpSpPr/>
          <p:nvPr userDrawn="1"/>
        </p:nvGrpSpPr>
        <p:grpSpPr bwMode="auto">
          <a:xfrm>
            <a:off x="-6240" y="0"/>
            <a:ext cx="191520" cy="6866115"/>
            <a:chOff x="-4680" y="0"/>
            <a:chExt cx="143640" cy="6866115"/>
          </a:xfrm>
        </p:grpSpPr>
        <p:sp>
          <p:nvSpPr>
            <p:cNvPr id="8" name="Прямоугольник 14"/>
            <p:cNvSpPr/>
            <p:nvPr/>
          </p:nvSpPr>
          <p:spPr bwMode="auto">
            <a:xfrm rot="5400000">
              <a:off x="-620280" y="615600"/>
              <a:ext cx="1374840" cy="143640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15"/>
            <p:cNvSpPr/>
            <p:nvPr/>
          </p:nvSpPr>
          <p:spPr bwMode="auto">
            <a:xfrm rot="5400000">
              <a:off x="-620280" y="3366360"/>
              <a:ext cx="1374840" cy="143640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16"/>
            <p:cNvSpPr/>
            <p:nvPr/>
          </p:nvSpPr>
          <p:spPr bwMode="auto">
            <a:xfrm rot="5400000">
              <a:off x="-620280" y="4741200"/>
              <a:ext cx="1374840" cy="143640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7"/>
            <p:cNvSpPr/>
            <p:nvPr/>
          </p:nvSpPr>
          <p:spPr bwMode="auto">
            <a:xfrm rot="5400000">
              <a:off x="-620280" y="6106875"/>
              <a:ext cx="1374840" cy="143640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8"/>
            <p:cNvSpPr/>
            <p:nvPr/>
          </p:nvSpPr>
          <p:spPr bwMode="auto">
            <a:xfrm rot="5400000">
              <a:off x="-620280" y="1990800"/>
              <a:ext cx="1374840" cy="143640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defRPr/>
              </a:pPr>
              <a:endParaRPr lang="ru-RU" sz="1800" spc="-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25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7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558645" y="-315416"/>
            <a:ext cx="11490019" cy="1496507"/>
            <a:chOff x="202958" y="-11723"/>
            <a:chExt cx="8617514" cy="135249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11560" y="188640"/>
              <a:ext cx="8208912" cy="1152128"/>
            </a:xfrm>
            <a:prstGeom prst="round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02958" y="-11723"/>
              <a:ext cx="8568952" cy="13407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 userDrawn="1"/>
        </p:nvGrpSpPr>
        <p:grpSpPr>
          <a:xfrm>
            <a:off x="0" y="-83731"/>
            <a:ext cx="12192000" cy="200363"/>
            <a:chOff x="0" y="-11723"/>
            <a:chExt cx="9144000" cy="200363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0" y="-11723"/>
              <a:ext cx="5652120" cy="20036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652120" y="-11723"/>
              <a:ext cx="3491880" cy="2003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1796" y="6451068"/>
            <a:ext cx="12190209" cy="406932"/>
            <a:chOff x="1343" y="6451068"/>
            <a:chExt cx="9142657" cy="40693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43" y="6451068"/>
              <a:ext cx="3274513" cy="4069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75856" y="6451068"/>
              <a:ext cx="3491880" cy="406932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32240" y="6451068"/>
              <a:ext cx="2411760" cy="4069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311925" y="643172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ECF0F1">
                    <a:lumMod val="90000"/>
                  </a:srgbClr>
                </a:solidFill>
                <a:latin typeface="Garamond" pitchFamily="18" charset="0"/>
              </a:rPr>
              <a:t>Министерство финансов</a:t>
            </a:r>
            <a:endParaRPr lang="ru-RU" sz="1800" b="1" dirty="0">
              <a:solidFill>
                <a:srgbClr val="ECF0F1">
                  <a:lumMod val="90000"/>
                </a:srgbClr>
              </a:solidFill>
              <a:latin typeface="Garamond" pitchFamily="18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4258393" y="6446168"/>
            <a:ext cx="4128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ru-RU" sz="1800" b="1" dirty="0" smtClean="0">
                <a:solidFill>
                  <a:srgbClr val="6AB0AA">
                    <a:lumMod val="75000"/>
                  </a:srgbClr>
                </a:solidFill>
                <a:latin typeface="Garamond" pitchFamily="18" charset="0"/>
              </a:rPr>
              <a:t>Ставропольского края</a:t>
            </a:r>
            <a:endParaRPr lang="ru-RU" sz="1800" b="1" dirty="0">
              <a:solidFill>
                <a:srgbClr val="6AB0AA">
                  <a:lumMod val="75000"/>
                </a:srgb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475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 descr="D:\Users\krdoas\Desktop\ДЛЯ ПРЕЗЕНТАЦИЙ\2021\уточнение\ccc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24004"/>
          <a:stretch/>
        </p:blipFill>
        <p:spPr bwMode="auto">
          <a:xfrm>
            <a:off x="1" y="3"/>
            <a:ext cx="5196187" cy="414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348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 userDrawn="1"/>
        </p:nvSpPr>
        <p:spPr>
          <a:xfrm>
            <a:off x="565292" y="265806"/>
            <a:ext cx="8411033" cy="354883"/>
          </a:xfrm>
          <a:prstGeom prst="round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 userDrawn="1"/>
        </p:nvSpPr>
        <p:spPr>
          <a:xfrm>
            <a:off x="1864721" y="510136"/>
            <a:ext cx="6535536" cy="354883"/>
          </a:xfrm>
          <a:prstGeom prst="roundRect">
            <a:avLst/>
          </a:prstGeom>
          <a:solidFill>
            <a:srgbClr val="EDEDE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2" name="Скругленный прямоугольник 21"/>
          <p:cNvSpPr/>
          <p:nvPr userDrawn="1"/>
        </p:nvSpPr>
        <p:spPr>
          <a:xfrm>
            <a:off x="1391477" y="720040"/>
            <a:ext cx="9217024" cy="354883"/>
          </a:xfrm>
          <a:prstGeom prst="roundRect">
            <a:avLst/>
          </a:prstGeom>
          <a:solidFill>
            <a:srgbClr val="EDEDED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919" y="3691492"/>
            <a:ext cx="4307849" cy="24993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767" y="428220"/>
            <a:ext cx="4596236" cy="2239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819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5" y="0"/>
            <a:ext cx="12217399" cy="685227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>
            <a:off x="-37041" y="-2"/>
            <a:ext cx="12266081" cy="683895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-2"/>
            <a:ext cx="12192000" cy="10414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13000"/>
                </a:schemeClr>
              </a:gs>
              <a:gs pos="74000">
                <a:srgbClr val="FFFFFF"/>
              </a:gs>
              <a:gs pos="30000">
                <a:srgbClr val="FFFFFF"/>
              </a:gs>
              <a:gs pos="100000">
                <a:schemeClr val="bg1">
                  <a:alpha val="1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1152000" y="989096"/>
            <a:ext cx="988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 userDrawn="1"/>
        </p:nvCxnSpPr>
        <p:spPr>
          <a:xfrm>
            <a:off x="1152000" y="66229"/>
            <a:ext cx="988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236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6"/>
          <a:stretch/>
        </p:blipFill>
        <p:spPr>
          <a:xfrm>
            <a:off x="5" y="0"/>
            <a:ext cx="12217399" cy="685227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>
            <a:off x="-37041" y="-2"/>
            <a:ext cx="12266081" cy="683895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4151384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6224950" y="1196752"/>
            <a:ext cx="5967055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900605" y="773088"/>
            <a:ext cx="6015737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5327920" y="332656"/>
            <a:ext cx="6720745" cy="576064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2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0576" y="6492882"/>
            <a:ext cx="91142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26666E84-CA21-407A-9098-B0529236DD86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 rot="5400000">
            <a:off x="-3348599" y="3342002"/>
            <a:ext cx="6876000" cy="192000"/>
            <a:chOff x="-1588" y="-34"/>
            <a:chExt cx="4506103" cy="1166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1588" y="-1"/>
              <a:ext cx="901180" cy="116633"/>
            </a:xfrm>
            <a:prstGeom prst="rect">
              <a:avLst/>
            </a:prstGeom>
            <a:solidFill>
              <a:srgbClr val="445469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00975" y="0"/>
              <a:ext cx="901180" cy="116633"/>
            </a:xfrm>
            <a:prstGeom prst="rect">
              <a:avLst/>
            </a:prstGeom>
            <a:solidFill>
              <a:srgbClr val="9BBC5C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02155" y="-7"/>
              <a:ext cx="901180" cy="116633"/>
            </a:xfrm>
            <a:prstGeom prst="rect">
              <a:avLst/>
            </a:prstGeom>
            <a:solidFill>
              <a:srgbClr val="F39B2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03335" y="-11"/>
              <a:ext cx="901180" cy="116633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99592" y="-34"/>
              <a:ext cx="901180" cy="116633"/>
            </a:xfrm>
            <a:prstGeom prst="rect">
              <a:avLst/>
            </a:prstGeom>
            <a:solidFill>
              <a:srgbClr val="1DA18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prstClr val="white"/>
                </a:solidFill>
              </a:endParaRPr>
            </a:p>
          </p:txBody>
        </p:sp>
      </p:grpSp>
      <p:pic>
        <p:nvPicPr>
          <p:cNvPr id="181250" name="Picture 2" descr="D:\Users\krdoas\Desktop\ДЛЯ ПРЕЗЕНТАЦИЙ\2021\уточнение\bbb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78" r="1043"/>
          <a:stretch/>
        </p:blipFill>
        <p:spPr bwMode="auto">
          <a:xfrm>
            <a:off x="8016215" y="2"/>
            <a:ext cx="3900124" cy="284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821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47200" y="649288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26666E84-CA21-407A-9098-B0529236DD86}" type="slidenum">
              <a:rPr lang="ru-RU" smtClean="0">
                <a:solidFill>
                  <a:srgbClr val="6AB0AA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6AB0AA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98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711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10" r:id="rId25"/>
  </p:sldLayoutIdLst>
  <p:hf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1" name="Прямоугольник 130"/>
          <p:cNvSpPr>
            <a:spLocks noChangeArrowheads="1"/>
          </p:cNvSpPr>
          <p:nvPr/>
        </p:nvSpPr>
        <p:spPr bwMode="auto">
          <a:xfrm>
            <a:off x="551384" y="217637"/>
            <a:ext cx="11239612" cy="56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ДИНАМИКА </a:t>
            </a: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НАЛОГОВЫХ </a:t>
            </a: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И НЕНАЛОГОВЫХ ДОХОДОВ </a:t>
            </a:r>
          </a:p>
          <a:p>
            <a:pPr algn="ctr">
              <a:lnSpc>
                <a:spcPts val="1800"/>
              </a:lnSpc>
            </a:pP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КОНСОЛИДИРОВАННОГО БЮДЖЕТА </a:t>
            </a: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СТАВРОПОЛЬСКОГО КРАЯ</a:t>
            </a:r>
            <a:endParaRPr lang="ru-RU" sz="2000" b="1" dirty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6" name="Диаграмма 105"/>
          <p:cNvGraphicFramePr/>
          <p:nvPr>
            <p:extLst>
              <p:ext uri="{D42A27DB-BD31-4B8C-83A1-F6EECF244321}">
                <p14:modId xmlns:p14="http://schemas.microsoft.com/office/powerpoint/2010/main" val="4157776797"/>
              </p:ext>
            </p:extLst>
          </p:nvPr>
        </p:nvGraphicFramePr>
        <p:xfrm>
          <a:off x="281576" y="2474390"/>
          <a:ext cx="11509420" cy="392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2870437815"/>
              </p:ext>
            </p:extLst>
          </p:nvPr>
        </p:nvGraphicFramePr>
        <p:xfrm>
          <a:off x="551384" y="985766"/>
          <a:ext cx="10945216" cy="256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9" name="Text Box 29"/>
          <p:cNvSpPr txBox="1">
            <a:spLocks noChangeArrowheads="1"/>
          </p:cNvSpPr>
          <p:nvPr/>
        </p:nvSpPr>
        <p:spPr bwMode="auto">
          <a:xfrm>
            <a:off x="10746955" y="967593"/>
            <a:ext cx="89684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проценты</a:t>
            </a: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10416480" y="2418607"/>
            <a:ext cx="122413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млрд </a:t>
            </a: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рублей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0272464" y="1552708"/>
            <a:ext cx="1259124" cy="608397"/>
            <a:chOff x="9858926" y="1552708"/>
            <a:chExt cx="1259124" cy="608397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0002941" y="1610190"/>
              <a:ext cx="1115109" cy="480124"/>
              <a:chOff x="5591944" y="1628800"/>
              <a:chExt cx="1115109" cy="480124"/>
            </a:xfrm>
          </p:grpSpPr>
          <p:sp>
            <p:nvSpPr>
              <p:cNvPr id="118" name="TextBox 117"/>
              <p:cNvSpPr txBox="1"/>
              <p:nvPr/>
            </p:nvSpPr>
            <p:spPr>
              <a:xfrm>
                <a:off x="5643453" y="1628800"/>
                <a:ext cx="1063600" cy="207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900"/>
                  </a:lnSpc>
                </a:pPr>
                <a:r>
                  <a:rPr lang="ru-RU" sz="1400" b="1" dirty="0" smtClean="0">
                    <a:solidFill>
                      <a:srgbClr val="6EA92D"/>
                    </a:solidFill>
                  </a:rPr>
                  <a:t>РФ</a:t>
                </a:r>
                <a:endParaRPr lang="ru-RU" sz="1400" b="1" dirty="0">
                  <a:solidFill>
                    <a:srgbClr val="6EA92D"/>
                  </a:solidFill>
                </a:endParaRPr>
              </a:p>
            </p:txBody>
          </p:sp>
          <p:sp>
            <p:nvSpPr>
              <p:cNvPr id="116" name="Овал 115"/>
              <p:cNvSpPr/>
              <p:nvPr/>
            </p:nvSpPr>
            <p:spPr>
              <a:xfrm>
                <a:off x="5591944" y="1672225"/>
                <a:ext cx="108000" cy="108000"/>
              </a:xfrm>
              <a:prstGeom prst="ellipse">
                <a:avLst/>
              </a:prstGeom>
              <a:solidFill>
                <a:srgbClr val="6EA92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/>
              </a:p>
            </p:txBody>
          </p:sp>
          <p:sp>
            <p:nvSpPr>
              <p:cNvPr id="121" name="Овал 120"/>
              <p:cNvSpPr/>
              <p:nvPr/>
            </p:nvSpPr>
            <p:spPr>
              <a:xfrm>
                <a:off x="5591944" y="1816695"/>
                <a:ext cx="108000" cy="108000"/>
              </a:xfrm>
              <a:prstGeom prst="ellipse">
                <a:avLst/>
              </a:prstGeom>
              <a:solidFill>
                <a:srgbClr val="5D99E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5643453" y="1772274"/>
                <a:ext cx="1063600" cy="207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900"/>
                  </a:lnSpc>
                </a:pPr>
                <a:r>
                  <a:rPr lang="ru-RU" sz="1400" b="1" dirty="0" smtClean="0">
                    <a:solidFill>
                      <a:srgbClr val="2571CD"/>
                    </a:solidFill>
                  </a:rPr>
                  <a:t>СКФО</a:t>
                </a:r>
                <a:endParaRPr lang="ru-RU" sz="1400" b="1" dirty="0">
                  <a:solidFill>
                    <a:srgbClr val="2571CD"/>
                  </a:solidFill>
                </a:endParaRPr>
              </a:p>
            </p:txBody>
          </p:sp>
          <p:sp>
            <p:nvSpPr>
              <p:cNvPr id="125" name="Овал 124"/>
              <p:cNvSpPr/>
              <p:nvPr/>
            </p:nvSpPr>
            <p:spPr>
              <a:xfrm>
                <a:off x="5591944" y="1951886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/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5643453" y="1901175"/>
                <a:ext cx="1012091" cy="207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900"/>
                  </a:lnSpc>
                </a:pPr>
                <a:r>
                  <a:rPr lang="ru-RU" sz="1400" b="1" dirty="0" smtClean="0">
                    <a:solidFill>
                      <a:srgbClr val="C00000"/>
                    </a:solidFill>
                  </a:rPr>
                  <a:t>СК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9858926" y="1552708"/>
              <a:ext cx="1080120" cy="608397"/>
            </a:xfrm>
            <a:prstGeom prst="roundRect">
              <a:avLst/>
            </a:prstGeom>
            <a:noFill/>
            <a:ln w="6350"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607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>
            <a:spLocks noChangeArrowheads="1"/>
          </p:cNvSpPr>
          <p:nvPr/>
        </p:nvSpPr>
        <p:spPr bwMode="auto">
          <a:xfrm>
            <a:off x="0" y="207690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alt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ХАРАКТЕРИСТИКА КОНСОЛИДИРОВАННОГО БЮДЖЕТА СТАВРОПОЛЬСКОГО КРАЯ </a:t>
            </a:r>
            <a:endParaRPr lang="en-US" altLang="ru-RU" sz="2000" b="1" dirty="0" smtClean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alt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ЗА 2018-2024 ГОДЫ</a:t>
            </a:r>
            <a:endParaRPr lang="ru-RU" sz="2000" b="1" dirty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6" name="Таблица 45"/>
          <p:cNvGraphicFramePr>
            <a:graphicFrameLocks noGrp="1"/>
          </p:cNvGraphicFramePr>
          <p:nvPr>
            <p:extLst/>
          </p:nvPr>
        </p:nvGraphicFramePr>
        <p:xfrm>
          <a:off x="623391" y="1196752"/>
          <a:ext cx="11017225" cy="4771883"/>
        </p:xfrm>
        <a:graphic>
          <a:graphicData uri="http://schemas.openxmlformats.org/drawingml/2006/table">
            <a:tbl>
              <a:tblPr/>
              <a:tblGrid>
                <a:gridCol w="2073872"/>
                <a:gridCol w="1277622"/>
                <a:gridCol w="1171152"/>
                <a:gridCol w="1277622"/>
                <a:gridCol w="1277622"/>
                <a:gridCol w="1277622"/>
                <a:gridCol w="1277622"/>
                <a:gridCol w="1384091"/>
              </a:tblGrid>
              <a:tr h="6579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cap="none" dirty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2018</a:t>
                      </a:r>
                      <a:endParaRPr lang="ru-RU" sz="16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2019</a:t>
                      </a:r>
                      <a:endParaRPr lang="ru-RU" sz="16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2020</a:t>
                      </a:r>
                      <a:endParaRPr lang="ru-RU" sz="16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2021 </a:t>
                      </a:r>
                      <a:endParaRPr lang="ru-RU" sz="1600" b="1" kern="1200" cap="none" dirty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2022 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(уточненный)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Доходы всего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127,1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 138,8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162,1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184,9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210,7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217,9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216,8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налоговые и неналоговые доходы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85,3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91,0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89,0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111,5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135,7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146,0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148,9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</a:tr>
              <a:tr h="4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Безвозмездные поступления, из них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41,8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47,8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73,1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73,4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75,0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71,9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67,9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24,5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24,0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26,7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26,6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29,0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31,9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35,2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284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Расходы всего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120,2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138,7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161,8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171,3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196,5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216,2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257,3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</a:tr>
              <a:tr h="734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Дефицит /</a:t>
                      </a:r>
                      <a:r>
                        <a:rPr lang="ru-RU" sz="1600" b="1" kern="1200" cap="none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профицит</a:t>
                      </a:r>
                      <a:endParaRPr lang="ru-RU" sz="1600" b="1" kern="1200" cap="none" dirty="0" smtClean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6,9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13,6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14,2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579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kern="1200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Государственный долг</a:t>
                      </a:r>
                    </a:p>
                  </a:txBody>
                  <a:tcPr marL="144000" marR="9004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33,0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31,4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36,5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28,9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29,7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26,9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30,5</a:t>
                      </a:r>
                      <a:endParaRPr lang="ru-RU" sz="1600" b="1" kern="1200" dirty="0">
                        <a:ln w="10541" cmpd="sng">
                          <a:noFill/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004" marR="288000" marT="900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D99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D9F1">
                        <a:alpha val="4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10187270" y="909300"/>
            <a:ext cx="138133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119160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1" name="Прямоугольник 130"/>
          <p:cNvSpPr>
            <a:spLocks noChangeArrowheads="1"/>
          </p:cNvSpPr>
          <p:nvPr/>
        </p:nvSpPr>
        <p:spPr bwMode="auto">
          <a:xfrm>
            <a:off x="551384" y="217637"/>
            <a:ext cx="11239612" cy="56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СРЕДНЕДУШЕВЫЕ РАСХОДЫ</a:t>
            </a:r>
          </a:p>
          <a:p>
            <a:pPr algn="ctr">
              <a:lnSpc>
                <a:spcPts val="18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КОНСОЛИДИРОВАННОГО БЮДЖЕТА </a:t>
            </a: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СТАВРОПОЛЬСКОГО КРАЯ</a:t>
            </a:r>
            <a:endParaRPr lang="ru-RU" sz="2000" b="1" dirty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566704219"/>
              </p:ext>
            </p:extLst>
          </p:nvPr>
        </p:nvGraphicFramePr>
        <p:xfrm>
          <a:off x="2010646" y="3068960"/>
          <a:ext cx="9780349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945553189"/>
              </p:ext>
            </p:extLst>
          </p:nvPr>
        </p:nvGraphicFramePr>
        <p:xfrm>
          <a:off x="2279576" y="2310679"/>
          <a:ext cx="9289031" cy="2359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9696400" y="2205444"/>
            <a:ext cx="11862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тыс. рублей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3286214" y="2431173"/>
            <a:ext cx="7003323" cy="1814975"/>
            <a:chOff x="8451707" y="454531"/>
            <a:chExt cx="2605901" cy="932154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8451707" y="1078908"/>
              <a:ext cx="2721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kern="0" dirty="0" smtClean="0">
                  <a:solidFill>
                    <a:srgbClr val="2571C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+ 15,6%</a:t>
              </a:r>
              <a:endParaRPr lang="ru-RU" sz="1400" kern="0" dirty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9051402" y="844540"/>
              <a:ext cx="2715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kern="0" dirty="0" smtClean="0">
                  <a:solidFill>
                    <a:srgbClr val="2571C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+ 16,3%</a:t>
              </a:r>
              <a:endParaRPr lang="ru-RU" sz="1400" kern="0" dirty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9655901" y="745169"/>
              <a:ext cx="2440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kern="0" dirty="0" smtClean="0">
                  <a:solidFill>
                    <a:srgbClr val="2571C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+ 6,2%</a:t>
              </a:r>
              <a:endParaRPr lang="ru-RU" sz="1400" kern="0" dirty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0227562" y="603137"/>
              <a:ext cx="2691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kern="0" dirty="0" smtClean="0">
                  <a:solidFill>
                    <a:srgbClr val="2571C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+ 10,4%</a:t>
              </a:r>
              <a:endParaRPr lang="ru-RU" sz="1400" kern="0" dirty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0786095" y="454531"/>
              <a:ext cx="2715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kern="0" dirty="0" smtClean="0">
                  <a:solidFill>
                    <a:srgbClr val="2571C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+ 10,5%</a:t>
              </a:r>
              <a:endParaRPr lang="ru-RU" sz="1400" kern="0" dirty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909408"/>
              </p:ext>
            </p:extLst>
          </p:nvPr>
        </p:nvGraphicFramePr>
        <p:xfrm>
          <a:off x="767407" y="1081047"/>
          <a:ext cx="10729192" cy="10998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9608"/>
                <a:gridCol w="1543264"/>
                <a:gridCol w="1543264"/>
                <a:gridCol w="1543264"/>
                <a:gridCol w="1543264"/>
                <a:gridCol w="1543264"/>
                <a:gridCol w="1543264"/>
              </a:tblGrid>
              <a:tr h="5856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Ранг СК</a:t>
                      </a:r>
                      <a:endParaRPr lang="ru-RU" sz="1400" b="1" cap="none" baseline="0" dirty="0" smtClean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cap="none" baseline="0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в РФ</a:t>
                      </a:r>
                      <a:endParaRPr lang="ru-RU" sz="1400" b="1" cap="none" dirty="0" smtClean="0">
                        <a:ln w="0"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82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>
                        <a:alpha val="4588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82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6000"/>
                      </a:schemeClr>
                    </a:solidFill>
                  </a:tcPr>
                </a:tc>
              </a:tr>
              <a:tr h="5142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Ранг СК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cap="none" dirty="0" smtClean="0">
                          <a:ln w="0"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в СКФО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5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5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7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6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7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n w="10541" cmpd="sng">
                            <a:noFill/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cs typeface="Times New Roman" pitchFamily="18" charset="0"/>
                        </a:rPr>
                        <a:t>6</a:t>
                      </a:r>
                    </a:p>
                  </a:txBody>
                  <a:tcPr marR="108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82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1" name="Прямоугольник 130"/>
          <p:cNvSpPr>
            <a:spLocks noChangeArrowheads="1"/>
          </p:cNvSpPr>
          <p:nvPr/>
        </p:nvSpPr>
        <p:spPr bwMode="auto">
          <a:xfrm>
            <a:off x="551384" y="203498"/>
            <a:ext cx="112396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РАСХОДЫ, СВЯЗАННЫЕ С ПРОВЕДЕНИЕМ СВО </a:t>
            </a:r>
            <a:endParaRPr lang="ru-RU" sz="2000" b="1" dirty="0" smtClean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ts val="1800"/>
              </a:lnSpc>
            </a:pPr>
            <a:r>
              <a:rPr lang="ru-RU" sz="2000" b="1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И РЕАЛИЗАЦИЕЙ </a:t>
            </a:r>
            <a:r>
              <a:rPr lang="ru-RU" sz="2000" b="1" dirty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СПЕЦИАЛЬНОГО ИНФРАСТРУКТУРНОГО </a:t>
            </a: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ПРОЕКТА</a:t>
            </a:r>
            <a:endParaRPr lang="ru-RU" sz="2000" b="1" dirty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2882334570"/>
              </p:ext>
            </p:extLst>
          </p:nvPr>
        </p:nvGraphicFramePr>
        <p:xfrm>
          <a:off x="2927648" y="1530880"/>
          <a:ext cx="8863348" cy="4922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 Box 29"/>
          <p:cNvSpPr txBox="1">
            <a:spLocks noChangeArrowheads="1"/>
          </p:cNvSpPr>
          <p:nvPr/>
        </p:nvSpPr>
        <p:spPr bwMode="auto">
          <a:xfrm>
            <a:off x="10056440" y="1067798"/>
            <a:ext cx="138133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млрд рублей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837780" y="3068960"/>
            <a:ext cx="2336963" cy="451406"/>
            <a:chOff x="837780" y="3068960"/>
            <a:chExt cx="2336963" cy="45140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947398" y="3068960"/>
              <a:ext cx="2227345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Расходы, связанные</a:t>
              </a:r>
            </a:p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с проведением СВО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837780" y="3124877"/>
              <a:ext cx="144000" cy="144000"/>
            </a:xfrm>
            <a:prstGeom prst="rect">
              <a:avLst/>
            </a:prstGeom>
            <a:solidFill>
              <a:srgbClr val="4AB0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837780" y="3735317"/>
            <a:ext cx="2305892" cy="810478"/>
            <a:chOff x="837780" y="3497004"/>
            <a:chExt cx="2305892" cy="810478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947399" y="3497004"/>
              <a:ext cx="2196273" cy="8104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Средства на реализацию специального инфраструктурного проекта</a:t>
              </a: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837780" y="3542956"/>
              <a:ext cx="144000" cy="144000"/>
            </a:xfrm>
            <a:prstGeom prst="rect">
              <a:avLst/>
            </a:prstGeom>
            <a:solidFill>
              <a:srgbClr val="5F748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Shape 16"/>
          <p:cNvSpPr/>
          <p:nvPr/>
        </p:nvSpPr>
        <p:spPr>
          <a:xfrm rot="1576852">
            <a:off x="4207348" y="1038068"/>
            <a:ext cx="4489317" cy="3665619"/>
          </a:xfrm>
          <a:custGeom>
            <a:avLst/>
            <a:gdLst>
              <a:gd name="connsiteX0" fmla="*/ 0 w 3897068"/>
              <a:gd name="connsiteY0" fmla="*/ 819120 h 819120"/>
              <a:gd name="connsiteX1" fmla="*/ 3386830 w 3897068"/>
              <a:gd name="connsiteY1" fmla="*/ 102390 h 819120"/>
              <a:gd name="connsiteX2" fmla="*/ 3375293 w 3897068"/>
              <a:gd name="connsiteY2" fmla="*/ 0 h 819120"/>
              <a:gd name="connsiteX3" fmla="*/ 3897068 w 3897068"/>
              <a:gd name="connsiteY3" fmla="*/ 124441 h 819120"/>
              <a:gd name="connsiteX4" fmla="*/ 3412565 w 3897068"/>
              <a:gd name="connsiteY4" fmla="*/ 330793 h 819120"/>
              <a:gd name="connsiteX5" fmla="*/ 3401028 w 3897068"/>
              <a:gd name="connsiteY5" fmla="*/ 228403 h 819120"/>
              <a:gd name="connsiteX6" fmla="*/ 0 w 3897068"/>
              <a:gd name="connsiteY6" fmla="*/ 819120 h 819120"/>
              <a:gd name="connsiteX0" fmla="*/ 0 w 4822094"/>
              <a:gd name="connsiteY0" fmla="*/ 2250964 h 2250964"/>
              <a:gd name="connsiteX1" fmla="*/ 4311856 w 4822094"/>
              <a:gd name="connsiteY1" fmla="*/ 102390 h 2250964"/>
              <a:gd name="connsiteX2" fmla="*/ 4300319 w 4822094"/>
              <a:gd name="connsiteY2" fmla="*/ 0 h 2250964"/>
              <a:gd name="connsiteX3" fmla="*/ 4822094 w 4822094"/>
              <a:gd name="connsiteY3" fmla="*/ 124441 h 2250964"/>
              <a:gd name="connsiteX4" fmla="*/ 4337591 w 4822094"/>
              <a:gd name="connsiteY4" fmla="*/ 330793 h 2250964"/>
              <a:gd name="connsiteX5" fmla="*/ 4326054 w 4822094"/>
              <a:gd name="connsiteY5" fmla="*/ 228403 h 2250964"/>
              <a:gd name="connsiteX6" fmla="*/ 0 w 4822094"/>
              <a:gd name="connsiteY6" fmla="*/ 2250964 h 2250964"/>
              <a:gd name="connsiteX0" fmla="*/ 0 w 5055061"/>
              <a:gd name="connsiteY0" fmla="*/ 2798392 h 2798392"/>
              <a:gd name="connsiteX1" fmla="*/ 4544823 w 5055061"/>
              <a:gd name="connsiteY1" fmla="*/ 102390 h 2798392"/>
              <a:gd name="connsiteX2" fmla="*/ 4533286 w 5055061"/>
              <a:gd name="connsiteY2" fmla="*/ 0 h 2798392"/>
              <a:gd name="connsiteX3" fmla="*/ 5055061 w 5055061"/>
              <a:gd name="connsiteY3" fmla="*/ 124441 h 2798392"/>
              <a:gd name="connsiteX4" fmla="*/ 4570558 w 5055061"/>
              <a:gd name="connsiteY4" fmla="*/ 330793 h 2798392"/>
              <a:gd name="connsiteX5" fmla="*/ 4559021 w 5055061"/>
              <a:gd name="connsiteY5" fmla="*/ 228403 h 2798392"/>
              <a:gd name="connsiteX6" fmla="*/ 0 w 5055061"/>
              <a:gd name="connsiteY6" fmla="*/ 2798392 h 2798392"/>
              <a:gd name="connsiteX0" fmla="*/ 0 w 4698852"/>
              <a:gd name="connsiteY0" fmla="*/ 3772975 h 3772975"/>
              <a:gd name="connsiteX1" fmla="*/ 4188614 w 4698852"/>
              <a:gd name="connsiteY1" fmla="*/ 102390 h 3772975"/>
              <a:gd name="connsiteX2" fmla="*/ 4177077 w 4698852"/>
              <a:gd name="connsiteY2" fmla="*/ 0 h 3772975"/>
              <a:gd name="connsiteX3" fmla="*/ 4698852 w 4698852"/>
              <a:gd name="connsiteY3" fmla="*/ 124441 h 3772975"/>
              <a:gd name="connsiteX4" fmla="*/ 4214349 w 4698852"/>
              <a:gd name="connsiteY4" fmla="*/ 330793 h 3772975"/>
              <a:gd name="connsiteX5" fmla="*/ 4202812 w 4698852"/>
              <a:gd name="connsiteY5" fmla="*/ 228403 h 3772975"/>
              <a:gd name="connsiteX6" fmla="*/ 0 w 4698852"/>
              <a:gd name="connsiteY6" fmla="*/ 3772975 h 3772975"/>
              <a:gd name="connsiteX0" fmla="*/ 0 w 4352814"/>
              <a:gd name="connsiteY0" fmla="*/ 4569043 h 4569043"/>
              <a:gd name="connsiteX1" fmla="*/ 3842576 w 4352814"/>
              <a:gd name="connsiteY1" fmla="*/ 102390 h 4569043"/>
              <a:gd name="connsiteX2" fmla="*/ 3831039 w 4352814"/>
              <a:gd name="connsiteY2" fmla="*/ 0 h 4569043"/>
              <a:gd name="connsiteX3" fmla="*/ 4352814 w 4352814"/>
              <a:gd name="connsiteY3" fmla="*/ 124441 h 4569043"/>
              <a:gd name="connsiteX4" fmla="*/ 3868311 w 4352814"/>
              <a:gd name="connsiteY4" fmla="*/ 330793 h 4569043"/>
              <a:gd name="connsiteX5" fmla="*/ 3856774 w 4352814"/>
              <a:gd name="connsiteY5" fmla="*/ 228403 h 4569043"/>
              <a:gd name="connsiteX6" fmla="*/ 0 w 4352814"/>
              <a:gd name="connsiteY6" fmla="*/ 4569043 h 4569043"/>
              <a:gd name="connsiteX0" fmla="*/ 0 w 4352814"/>
              <a:gd name="connsiteY0" fmla="*/ 4569043 h 4569043"/>
              <a:gd name="connsiteX1" fmla="*/ 3842576 w 4352814"/>
              <a:gd name="connsiteY1" fmla="*/ 102390 h 4569043"/>
              <a:gd name="connsiteX2" fmla="*/ 3831039 w 4352814"/>
              <a:gd name="connsiteY2" fmla="*/ 0 h 4569043"/>
              <a:gd name="connsiteX3" fmla="*/ 4352814 w 4352814"/>
              <a:gd name="connsiteY3" fmla="*/ 124441 h 4569043"/>
              <a:gd name="connsiteX4" fmla="*/ 3868311 w 4352814"/>
              <a:gd name="connsiteY4" fmla="*/ 330793 h 4569043"/>
              <a:gd name="connsiteX5" fmla="*/ 3856774 w 4352814"/>
              <a:gd name="connsiteY5" fmla="*/ 228403 h 4569043"/>
              <a:gd name="connsiteX6" fmla="*/ 0 w 4352814"/>
              <a:gd name="connsiteY6" fmla="*/ 4569043 h 4569043"/>
              <a:gd name="connsiteX0" fmla="*/ 0 w 4352814"/>
              <a:gd name="connsiteY0" fmla="*/ 4569043 h 4569043"/>
              <a:gd name="connsiteX1" fmla="*/ 3842576 w 4352814"/>
              <a:gd name="connsiteY1" fmla="*/ 102390 h 4569043"/>
              <a:gd name="connsiteX2" fmla="*/ 3831039 w 4352814"/>
              <a:gd name="connsiteY2" fmla="*/ 0 h 4569043"/>
              <a:gd name="connsiteX3" fmla="*/ 4352814 w 4352814"/>
              <a:gd name="connsiteY3" fmla="*/ 124441 h 4569043"/>
              <a:gd name="connsiteX4" fmla="*/ 3868311 w 4352814"/>
              <a:gd name="connsiteY4" fmla="*/ 330793 h 4569043"/>
              <a:gd name="connsiteX5" fmla="*/ 3856774 w 4352814"/>
              <a:gd name="connsiteY5" fmla="*/ 228403 h 4569043"/>
              <a:gd name="connsiteX6" fmla="*/ 0 w 4352814"/>
              <a:gd name="connsiteY6" fmla="*/ 4569043 h 4569043"/>
              <a:gd name="connsiteX0" fmla="*/ 0 w 4352814"/>
              <a:gd name="connsiteY0" fmla="*/ 4569043 h 4569043"/>
              <a:gd name="connsiteX1" fmla="*/ 3842576 w 4352814"/>
              <a:gd name="connsiteY1" fmla="*/ 102390 h 4569043"/>
              <a:gd name="connsiteX2" fmla="*/ 3831039 w 4352814"/>
              <a:gd name="connsiteY2" fmla="*/ 0 h 4569043"/>
              <a:gd name="connsiteX3" fmla="*/ 4352814 w 4352814"/>
              <a:gd name="connsiteY3" fmla="*/ 124441 h 4569043"/>
              <a:gd name="connsiteX4" fmla="*/ 3868311 w 4352814"/>
              <a:gd name="connsiteY4" fmla="*/ 330793 h 4569043"/>
              <a:gd name="connsiteX5" fmla="*/ 4032509 w 4352814"/>
              <a:gd name="connsiteY5" fmla="*/ 177115 h 4569043"/>
              <a:gd name="connsiteX6" fmla="*/ 0 w 4352814"/>
              <a:gd name="connsiteY6" fmla="*/ 4569043 h 4569043"/>
              <a:gd name="connsiteX0" fmla="*/ 0 w 4352814"/>
              <a:gd name="connsiteY0" fmla="*/ 4569043 h 4569043"/>
              <a:gd name="connsiteX1" fmla="*/ 3842576 w 4352814"/>
              <a:gd name="connsiteY1" fmla="*/ 102390 h 4569043"/>
              <a:gd name="connsiteX2" fmla="*/ 3831039 w 4352814"/>
              <a:gd name="connsiteY2" fmla="*/ 0 h 4569043"/>
              <a:gd name="connsiteX3" fmla="*/ 4352814 w 4352814"/>
              <a:gd name="connsiteY3" fmla="*/ 124441 h 4569043"/>
              <a:gd name="connsiteX4" fmla="*/ 4047267 w 4352814"/>
              <a:gd name="connsiteY4" fmla="*/ 248091 h 4569043"/>
              <a:gd name="connsiteX5" fmla="*/ 4032509 w 4352814"/>
              <a:gd name="connsiteY5" fmla="*/ 177115 h 4569043"/>
              <a:gd name="connsiteX6" fmla="*/ 0 w 4352814"/>
              <a:gd name="connsiteY6" fmla="*/ 4569043 h 4569043"/>
              <a:gd name="connsiteX0" fmla="*/ 0 w 4352814"/>
              <a:gd name="connsiteY0" fmla="*/ 4522030 h 4522030"/>
              <a:gd name="connsiteX1" fmla="*/ 3842576 w 4352814"/>
              <a:gd name="connsiteY1" fmla="*/ 55377 h 4522030"/>
              <a:gd name="connsiteX2" fmla="*/ 4016717 w 4352814"/>
              <a:gd name="connsiteY2" fmla="*/ -1 h 4522030"/>
              <a:gd name="connsiteX3" fmla="*/ 4352814 w 4352814"/>
              <a:gd name="connsiteY3" fmla="*/ 77428 h 4522030"/>
              <a:gd name="connsiteX4" fmla="*/ 4047267 w 4352814"/>
              <a:gd name="connsiteY4" fmla="*/ 201078 h 4522030"/>
              <a:gd name="connsiteX5" fmla="*/ 4032509 w 4352814"/>
              <a:gd name="connsiteY5" fmla="*/ 130102 h 4522030"/>
              <a:gd name="connsiteX6" fmla="*/ 0 w 4352814"/>
              <a:gd name="connsiteY6" fmla="*/ 4522030 h 4522030"/>
              <a:gd name="connsiteX0" fmla="*/ 0 w 4352814"/>
              <a:gd name="connsiteY0" fmla="*/ 4522031 h 4522031"/>
              <a:gd name="connsiteX1" fmla="*/ 4028432 w 4352814"/>
              <a:gd name="connsiteY1" fmla="*/ 56548 h 4522031"/>
              <a:gd name="connsiteX2" fmla="*/ 4016717 w 4352814"/>
              <a:gd name="connsiteY2" fmla="*/ 0 h 4522031"/>
              <a:gd name="connsiteX3" fmla="*/ 4352814 w 4352814"/>
              <a:gd name="connsiteY3" fmla="*/ 77429 h 4522031"/>
              <a:gd name="connsiteX4" fmla="*/ 4047267 w 4352814"/>
              <a:gd name="connsiteY4" fmla="*/ 201079 h 4522031"/>
              <a:gd name="connsiteX5" fmla="*/ 4032509 w 4352814"/>
              <a:gd name="connsiteY5" fmla="*/ 130103 h 4522031"/>
              <a:gd name="connsiteX6" fmla="*/ 0 w 4352814"/>
              <a:gd name="connsiteY6" fmla="*/ 4522031 h 4522031"/>
              <a:gd name="connsiteX0" fmla="*/ 0 w 4352814"/>
              <a:gd name="connsiteY0" fmla="*/ 4522031 h 4522031"/>
              <a:gd name="connsiteX1" fmla="*/ 4028432 w 4352814"/>
              <a:gd name="connsiteY1" fmla="*/ 56548 h 4522031"/>
              <a:gd name="connsiteX2" fmla="*/ 4016717 w 4352814"/>
              <a:gd name="connsiteY2" fmla="*/ 0 h 4522031"/>
              <a:gd name="connsiteX3" fmla="*/ 4352814 w 4352814"/>
              <a:gd name="connsiteY3" fmla="*/ 77429 h 4522031"/>
              <a:gd name="connsiteX4" fmla="*/ 4047267 w 4352814"/>
              <a:gd name="connsiteY4" fmla="*/ 201079 h 4522031"/>
              <a:gd name="connsiteX5" fmla="*/ 4081119 w 4352814"/>
              <a:gd name="connsiteY5" fmla="*/ 109452 h 4522031"/>
              <a:gd name="connsiteX6" fmla="*/ 0 w 4352814"/>
              <a:gd name="connsiteY6" fmla="*/ 4522031 h 4522031"/>
              <a:gd name="connsiteX0" fmla="*/ 0 w 4352814"/>
              <a:gd name="connsiteY0" fmla="*/ 4522031 h 4522031"/>
              <a:gd name="connsiteX1" fmla="*/ 4028432 w 4352814"/>
              <a:gd name="connsiteY1" fmla="*/ 56548 h 4522031"/>
              <a:gd name="connsiteX2" fmla="*/ 4016717 w 4352814"/>
              <a:gd name="connsiteY2" fmla="*/ 0 h 4522031"/>
              <a:gd name="connsiteX3" fmla="*/ 4352814 w 4352814"/>
              <a:gd name="connsiteY3" fmla="*/ 77429 h 4522031"/>
              <a:gd name="connsiteX4" fmla="*/ 4093833 w 4352814"/>
              <a:gd name="connsiteY4" fmla="*/ 175175 h 4522031"/>
              <a:gd name="connsiteX5" fmla="*/ 4081119 w 4352814"/>
              <a:gd name="connsiteY5" fmla="*/ 109452 h 4522031"/>
              <a:gd name="connsiteX6" fmla="*/ 0 w 4352814"/>
              <a:gd name="connsiteY6" fmla="*/ 4522031 h 4522031"/>
              <a:gd name="connsiteX0" fmla="*/ 0 w 4352814"/>
              <a:gd name="connsiteY0" fmla="*/ 4508543 h 4508543"/>
              <a:gd name="connsiteX1" fmla="*/ 4028432 w 4352814"/>
              <a:gd name="connsiteY1" fmla="*/ 43060 h 4508543"/>
              <a:gd name="connsiteX2" fmla="*/ 4078618 w 4352814"/>
              <a:gd name="connsiteY2" fmla="*/ 0 h 4508543"/>
              <a:gd name="connsiteX3" fmla="*/ 4352814 w 4352814"/>
              <a:gd name="connsiteY3" fmla="*/ 63941 h 4508543"/>
              <a:gd name="connsiteX4" fmla="*/ 4093833 w 4352814"/>
              <a:gd name="connsiteY4" fmla="*/ 161687 h 4508543"/>
              <a:gd name="connsiteX5" fmla="*/ 4081119 w 4352814"/>
              <a:gd name="connsiteY5" fmla="*/ 95964 h 4508543"/>
              <a:gd name="connsiteX6" fmla="*/ 0 w 4352814"/>
              <a:gd name="connsiteY6" fmla="*/ 4508543 h 4508543"/>
              <a:gd name="connsiteX0" fmla="*/ 0 w 4352814"/>
              <a:gd name="connsiteY0" fmla="*/ 4508543 h 4508543"/>
              <a:gd name="connsiteX1" fmla="*/ 4074897 w 4352814"/>
              <a:gd name="connsiteY1" fmla="*/ 43351 h 4508543"/>
              <a:gd name="connsiteX2" fmla="*/ 4078618 w 4352814"/>
              <a:gd name="connsiteY2" fmla="*/ 0 h 4508543"/>
              <a:gd name="connsiteX3" fmla="*/ 4352814 w 4352814"/>
              <a:gd name="connsiteY3" fmla="*/ 63941 h 4508543"/>
              <a:gd name="connsiteX4" fmla="*/ 4093833 w 4352814"/>
              <a:gd name="connsiteY4" fmla="*/ 161687 h 4508543"/>
              <a:gd name="connsiteX5" fmla="*/ 4081119 w 4352814"/>
              <a:gd name="connsiteY5" fmla="*/ 95964 h 4508543"/>
              <a:gd name="connsiteX6" fmla="*/ 0 w 4352814"/>
              <a:gd name="connsiteY6" fmla="*/ 4508543 h 450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2814" h="4508543">
                <a:moveTo>
                  <a:pt x="0" y="4508543"/>
                </a:moveTo>
                <a:cubicBezTo>
                  <a:pt x="437300" y="4102602"/>
                  <a:pt x="2250018" y="157118"/>
                  <a:pt x="4074897" y="43351"/>
                </a:cubicBezTo>
                <a:lnTo>
                  <a:pt x="4078618" y="0"/>
                </a:lnTo>
                <a:lnTo>
                  <a:pt x="4352814" y="63941"/>
                </a:lnTo>
                <a:lnTo>
                  <a:pt x="4093833" y="161687"/>
                </a:lnTo>
                <a:lnTo>
                  <a:pt x="4081119" y="95964"/>
                </a:lnTo>
                <a:cubicBezTo>
                  <a:pt x="2463278" y="141471"/>
                  <a:pt x="563434" y="3992039"/>
                  <a:pt x="0" y="4508543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Shape 16"/>
          <p:cNvSpPr/>
          <p:nvPr/>
        </p:nvSpPr>
        <p:spPr>
          <a:xfrm rot="1576852">
            <a:off x="4667984" y="2051384"/>
            <a:ext cx="2165201" cy="2054510"/>
          </a:xfrm>
          <a:custGeom>
            <a:avLst/>
            <a:gdLst>
              <a:gd name="connsiteX0" fmla="*/ 0 w 3897068"/>
              <a:gd name="connsiteY0" fmla="*/ 819120 h 819120"/>
              <a:gd name="connsiteX1" fmla="*/ 3386830 w 3897068"/>
              <a:gd name="connsiteY1" fmla="*/ 102390 h 819120"/>
              <a:gd name="connsiteX2" fmla="*/ 3375293 w 3897068"/>
              <a:gd name="connsiteY2" fmla="*/ 0 h 819120"/>
              <a:gd name="connsiteX3" fmla="*/ 3897068 w 3897068"/>
              <a:gd name="connsiteY3" fmla="*/ 124441 h 819120"/>
              <a:gd name="connsiteX4" fmla="*/ 3412565 w 3897068"/>
              <a:gd name="connsiteY4" fmla="*/ 330793 h 819120"/>
              <a:gd name="connsiteX5" fmla="*/ 3401028 w 3897068"/>
              <a:gd name="connsiteY5" fmla="*/ 228403 h 819120"/>
              <a:gd name="connsiteX6" fmla="*/ 0 w 3897068"/>
              <a:gd name="connsiteY6" fmla="*/ 819120 h 819120"/>
              <a:gd name="connsiteX0" fmla="*/ 0 w 4822094"/>
              <a:gd name="connsiteY0" fmla="*/ 2250964 h 2250964"/>
              <a:gd name="connsiteX1" fmla="*/ 4311856 w 4822094"/>
              <a:gd name="connsiteY1" fmla="*/ 102390 h 2250964"/>
              <a:gd name="connsiteX2" fmla="*/ 4300319 w 4822094"/>
              <a:gd name="connsiteY2" fmla="*/ 0 h 2250964"/>
              <a:gd name="connsiteX3" fmla="*/ 4822094 w 4822094"/>
              <a:gd name="connsiteY3" fmla="*/ 124441 h 2250964"/>
              <a:gd name="connsiteX4" fmla="*/ 4337591 w 4822094"/>
              <a:gd name="connsiteY4" fmla="*/ 330793 h 2250964"/>
              <a:gd name="connsiteX5" fmla="*/ 4326054 w 4822094"/>
              <a:gd name="connsiteY5" fmla="*/ 228403 h 2250964"/>
              <a:gd name="connsiteX6" fmla="*/ 0 w 4822094"/>
              <a:gd name="connsiteY6" fmla="*/ 2250964 h 2250964"/>
              <a:gd name="connsiteX0" fmla="*/ 0 w 5055061"/>
              <a:gd name="connsiteY0" fmla="*/ 2798392 h 2798392"/>
              <a:gd name="connsiteX1" fmla="*/ 4544823 w 5055061"/>
              <a:gd name="connsiteY1" fmla="*/ 102390 h 2798392"/>
              <a:gd name="connsiteX2" fmla="*/ 4533286 w 5055061"/>
              <a:gd name="connsiteY2" fmla="*/ 0 h 2798392"/>
              <a:gd name="connsiteX3" fmla="*/ 5055061 w 5055061"/>
              <a:gd name="connsiteY3" fmla="*/ 124441 h 2798392"/>
              <a:gd name="connsiteX4" fmla="*/ 4570558 w 5055061"/>
              <a:gd name="connsiteY4" fmla="*/ 330793 h 2798392"/>
              <a:gd name="connsiteX5" fmla="*/ 4559021 w 5055061"/>
              <a:gd name="connsiteY5" fmla="*/ 228403 h 2798392"/>
              <a:gd name="connsiteX6" fmla="*/ 0 w 5055061"/>
              <a:gd name="connsiteY6" fmla="*/ 2798392 h 2798392"/>
              <a:gd name="connsiteX0" fmla="*/ 0 w 4698852"/>
              <a:gd name="connsiteY0" fmla="*/ 3772975 h 3772975"/>
              <a:gd name="connsiteX1" fmla="*/ 4188614 w 4698852"/>
              <a:gd name="connsiteY1" fmla="*/ 102390 h 3772975"/>
              <a:gd name="connsiteX2" fmla="*/ 4177077 w 4698852"/>
              <a:gd name="connsiteY2" fmla="*/ 0 h 3772975"/>
              <a:gd name="connsiteX3" fmla="*/ 4698852 w 4698852"/>
              <a:gd name="connsiteY3" fmla="*/ 124441 h 3772975"/>
              <a:gd name="connsiteX4" fmla="*/ 4214349 w 4698852"/>
              <a:gd name="connsiteY4" fmla="*/ 330793 h 3772975"/>
              <a:gd name="connsiteX5" fmla="*/ 4202812 w 4698852"/>
              <a:gd name="connsiteY5" fmla="*/ 228403 h 3772975"/>
              <a:gd name="connsiteX6" fmla="*/ 0 w 4698852"/>
              <a:gd name="connsiteY6" fmla="*/ 3772975 h 3772975"/>
              <a:gd name="connsiteX0" fmla="*/ 0 w 4352814"/>
              <a:gd name="connsiteY0" fmla="*/ 4569043 h 4569043"/>
              <a:gd name="connsiteX1" fmla="*/ 3842576 w 4352814"/>
              <a:gd name="connsiteY1" fmla="*/ 102390 h 4569043"/>
              <a:gd name="connsiteX2" fmla="*/ 3831039 w 4352814"/>
              <a:gd name="connsiteY2" fmla="*/ 0 h 4569043"/>
              <a:gd name="connsiteX3" fmla="*/ 4352814 w 4352814"/>
              <a:gd name="connsiteY3" fmla="*/ 124441 h 4569043"/>
              <a:gd name="connsiteX4" fmla="*/ 3868311 w 4352814"/>
              <a:gd name="connsiteY4" fmla="*/ 330793 h 4569043"/>
              <a:gd name="connsiteX5" fmla="*/ 3856774 w 4352814"/>
              <a:gd name="connsiteY5" fmla="*/ 228403 h 4569043"/>
              <a:gd name="connsiteX6" fmla="*/ 0 w 4352814"/>
              <a:gd name="connsiteY6" fmla="*/ 4569043 h 456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2814" h="4569043">
                <a:moveTo>
                  <a:pt x="0" y="4569043"/>
                </a:moveTo>
                <a:cubicBezTo>
                  <a:pt x="433007" y="4204990"/>
                  <a:pt x="2017697" y="216157"/>
                  <a:pt x="3842576" y="102390"/>
                </a:cubicBezTo>
                <a:lnTo>
                  <a:pt x="3831039" y="0"/>
                </a:lnTo>
                <a:lnTo>
                  <a:pt x="4352814" y="124441"/>
                </a:lnTo>
                <a:lnTo>
                  <a:pt x="3868311" y="330793"/>
                </a:lnTo>
                <a:lnTo>
                  <a:pt x="3856774" y="228403"/>
                </a:lnTo>
                <a:cubicBezTo>
                  <a:pt x="2238933" y="273910"/>
                  <a:pt x="649511" y="4220738"/>
                  <a:pt x="0" y="4569043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8745840" y="1790671"/>
            <a:ext cx="8210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kern="0" dirty="0" smtClean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+ </a:t>
            </a:r>
            <a:r>
              <a:rPr lang="ru-RU" sz="1400" kern="0" dirty="0" smtClean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160,4%</a:t>
            </a:r>
            <a:endParaRPr lang="ru-RU" sz="1400" kern="0" dirty="0">
              <a:solidFill>
                <a:srgbClr val="2571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04013" y="2276872"/>
            <a:ext cx="8242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kern="0" dirty="0" smtClean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+ </a:t>
            </a:r>
            <a:r>
              <a:rPr lang="ru-RU" sz="1400" kern="0" dirty="0" smtClean="0">
                <a:solidFill>
                  <a:srgbClr val="2571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138,5%</a:t>
            </a:r>
            <a:endParaRPr lang="ru-RU" sz="1400" kern="0" dirty="0">
              <a:solidFill>
                <a:srgbClr val="2571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78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281576" y="482812"/>
            <a:ext cx="11719080" cy="5970524"/>
          </a:xfrm>
          <a:prstGeom prst="rect">
            <a:avLst/>
          </a:prstGeom>
          <a:solidFill>
            <a:schemeClr val="bg1"/>
          </a:solidFill>
          <a:ln w="25400" cap="rnd">
            <a:noFill/>
            <a:prstDash val="sysDot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1384" y="125099"/>
            <a:ext cx="11239612" cy="69506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 cmpd="sng">
            <a:solidFill>
              <a:schemeClr val="tx1">
                <a:alpha val="51000"/>
              </a:schemeClr>
            </a:solidFill>
            <a:prstDash val="solid"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1" name="Прямоугольник 130"/>
          <p:cNvSpPr>
            <a:spLocks noChangeArrowheads="1"/>
          </p:cNvSpPr>
          <p:nvPr/>
        </p:nvSpPr>
        <p:spPr bwMode="auto">
          <a:xfrm>
            <a:off x="551384" y="298788"/>
            <a:ext cx="11239612" cy="33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dirty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СТРУКТУРА ГОСУДАРСТВЕННОГО </a:t>
            </a:r>
            <a:r>
              <a:rPr lang="ru-RU" sz="2000" b="1" dirty="0" smtClean="0">
                <a:ln w="3175" cmpd="sng">
                  <a:noFill/>
                  <a:prstDash val="solid"/>
                </a:ln>
                <a:latin typeface="Calibri" panose="020F0502020204030204" pitchFamily="34" charset="0"/>
                <a:cs typeface="Calibri" panose="020F0502020204030204" pitchFamily="34" charset="0"/>
              </a:rPr>
              <a:t>ДОЛГА СТАВРОПОЛЬСКОГО КРАЯ </a:t>
            </a:r>
            <a:endParaRPr lang="ru-RU" sz="2000" b="1" dirty="0">
              <a:ln w="3175" cmpd="sng">
                <a:noFill/>
                <a:prstDash val="solid"/>
              </a:ln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4" name="Диаграмма 73"/>
          <p:cNvGraphicFramePr/>
          <p:nvPr>
            <p:extLst>
              <p:ext uri="{D42A27DB-BD31-4B8C-83A1-F6EECF244321}">
                <p14:modId xmlns:p14="http://schemas.microsoft.com/office/powerpoint/2010/main" val="1552387188"/>
              </p:ext>
            </p:extLst>
          </p:nvPr>
        </p:nvGraphicFramePr>
        <p:xfrm>
          <a:off x="2639616" y="1700808"/>
          <a:ext cx="9000999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3629666180"/>
              </p:ext>
            </p:extLst>
          </p:nvPr>
        </p:nvGraphicFramePr>
        <p:xfrm>
          <a:off x="2863870" y="1035987"/>
          <a:ext cx="8619582" cy="1849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6" name="Скругленная прямоугольная выноска 75"/>
          <p:cNvSpPr/>
          <p:nvPr/>
        </p:nvSpPr>
        <p:spPr>
          <a:xfrm>
            <a:off x="6290506" y="5461812"/>
            <a:ext cx="540000" cy="252000"/>
          </a:xfrm>
          <a:prstGeom prst="wedgeRoundRectCallout">
            <a:avLst>
              <a:gd name="adj1" fmla="val -50756"/>
              <a:gd name="adj2" fmla="val 103812"/>
              <a:gd name="adj3" fmla="val 16667"/>
            </a:avLst>
          </a:prstGeom>
          <a:solidFill>
            <a:srgbClr val="C0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0,7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153739" y="2258508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33,0</a:t>
            </a:r>
          </a:p>
        </p:txBody>
      </p:sp>
      <p:sp>
        <p:nvSpPr>
          <p:cNvPr id="84" name="Скругленная прямоугольная выноска 83"/>
          <p:cNvSpPr/>
          <p:nvPr/>
        </p:nvSpPr>
        <p:spPr>
          <a:xfrm>
            <a:off x="7543649" y="5474101"/>
            <a:ext cx="540000" cy="252000"/>
          </a:xfrm>
          <a:prstGeom prst="wedgeRoundRectCallout">
            <a:avLst>
              <a:gd name="adj1" fmla="val -50756"/>
              <a:gd name="adj2" fmla="val 103812"/>
              <a:gd name="adj3" fmla="val 16667"/>
            </a:avLst>
          </a:prstGeom>
          <a:solidFill>
            <a:srgbClr val="C0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0,4</a:t>
            </a:r>
          </a:p>
        </p:txBody>
      </p:sp>
      <p:sp>
        <p:nvSpPr>
          <p:cNvPr id="85" name="Скругленная прямоугольная выноска 84"/>
          <p:cNvSpPr/>
          <p:nvPr/>
        </p:nvSpPr>
        <p:spPr>
          <a:xfrm>
            <a:off x="8786835" y="5473799"/>
            <a:ext cx="540000" cy="252000"/>
          </a:xfrm>
          <a:prstGeom prst="wedgeRoundRectCallout">
            <a:avLst>
              <a:gd name="adj1" fmla="val -50756"/>
              <a:gd name="adj2" fmla="val 103812"/>
              <a:gd name="adj3" fmla="val 16667"/>
            </a:avLst>
          </a:prstGeom>
          <a:solidFill>
            <a:srgbClr val="C0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0,2</a:t>
            </a:r>
          </a:p>
        </p:txBody>
      </p:sp>
      <p:sp>
        <p:nvSpPr>
          <p:cNvPr id="86" name="Text Box 29"/>
          <p:cNvSpPr txBox="1">
            <a:spLocks noChangeArrowheads="1"/>
          </p:cNvSpPr>
          <p:nvPr/>
        </p:nvSpPr>
        <p:spPr bwMode="auto">
          <a:xfrm>
            <a:off x="9651764" y="2205444"/>
            <a:ext cx="21392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млрд рублей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03759" y="1237122"/>
            <a:ext cx="2421676" cy="598177"/>
            <a:chOff x="532334" y="1075652"/>
            <a:chExt cx="2421676" cy="598177"/>
          </a:xfrm>
        </p:grpSpPr>
        <p:cxnSp>
          <p:nvCxnSpPr>
            <p:cNvPr id="100" name="Прямая соединительная линия 99"/>
            <p:cNvCxnSpPr/>
            <p:nvPr/>
          </p:nvCxnSpPr>
          <p:spPr>
            <a:xfrm>
              <a:off x="532334" y="1364010"/>
              <a:ext cx="360000" cy="0"/>
            </a:xfrm>
            <a:prstGeom prst="line">
              <a:avLst/>
            </a:prstGeom>
            <a:ln w="44450" cap="rnd">
              <a:solidFill>
                <a:srgbClr val="5D99E2">
                  <a:alpha val="7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Овал 87"/>
            <p:cNvSpPr>
              <a:spLocks noChangeAspect="1"/>
            </p:cNvSpPr>
            <p:nvPr/>
          </p:nvSpPr>
          <p:spPr>
            <a:xfrm>
              <a:off x="625718" y="1275215"/>
              <a:ext cx="180000" cy="180000"/>
            </a:xfrm>
            <a:prstGeom prst="ellipse">
              <a:avLst/>
            </a:prstGeom>
            <a:solidFill>
              <a:srgbClr val="5D99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926833" y="1075652"/>
              <a:ext cx="2027177" cy="598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Отношение госдолга</a:t>
              </a:r>
            </a:p>
            <a:p>
              <a:pPr>
                <a:lnSpc>
                  <a:spcPts val="13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к объёму налоговых </a:t>
              </a:r>
            </a:p>
            <a:p>
              <a:pPr>
                <a:lnSpc>
                  <a:spcPts val="13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и неналоговых доходов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72567" y="3356992"/>
            <a:ext cx="2084168" cy="990015"/>
            <a:chOff x="672567" y="3163854"/>
            <a:chExt cx="2084168" cy="990015"/>
          </a:xfrm>
        </p:grpSpPr>
        <p:sp>
          <p:nvSpPr>
            <p:cNvPr id="90" name="TextBox 89"/>
            <p:cNvSpPr txBox="1"/>
            <p:nvPr/>
          </p:nvSpPr>
          <p:spPr>
            <a:xfrm>
              <a:off x="884735" y="3163854"/>
              <a:ext cx="1872000" cy="990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Бюджетные кредиты</a:t>
              </a:r>
            </a:p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из федерального бюджета</a:t>
              </a: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672567" y="3265950"/>
              <a:ext cx="144000" cy="144000"/>
            </a:xfrm>
            <a:prstGeom prst="rect">
              <a:avLst/>
            </a:prstGeom>
            <a:solidFill>
              <a:srgbClr val="EAC8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672567" y="4057714"/>
            <a:ext cx="2084168" cy="451406"/>
            <a:chOff x="672567" y="3913698"/>
            <a:chExt cx="2084168" cy="451406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672567" y="3962544"/>
              <a:ext cx="144000" cy="144000"/>
            </a:xfrm>
            <a:prstGeom prst="rect">
              <a:avLst/>
            </a:prstGeom>
            <a:solidFill>
              <a:srgbClr val="5F748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84735" y="3913698"/>
              <a:ext cx="1872000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Банковские кредиты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72567" y="5030306"/>
            <a:ext cx="2084168" cy="630942"/>
            <a:chOff x="672567" y="4958298"/>
            <a:chExt cx="2084168" cy="630942"/>
          </a:xfrm>
        </p:grpSpPr>
        <p:sp>
          <p:nvSpPr>
            <p:cNvPr id="94" name="Прямоугольник 93"/>
            <p:cNvSpPr/>
            <p:nvPr/>
          </p:nvSpPr>
          <p:spPr>
            <a:xfrm>
              <a:off x="672567" y="5029707"/>
              <a:ext cx="144000" cy="144000"/>
            </a:xfrm>
            <a:prstGeom prst="rect">
              <a:avLst/>
            </a:prstGeom>
            <a:solidFill>
              <a:srgbClr val="BD38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884735" y="4958298"/>
              <a:ext cx="18720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Государственные</a:t>
              </a:r>
            </a:p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гарантии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72566" y="4489762"/>
            <a:ext cx="2084169" cy="451406"/>
            <a:chOff x="672566" y="4345746"/>
            <a:chExt cx="2084169" cy="451406"/>
          </a:xfrm>
        </p:grpSpPr>
        <p:sp>
          <p:nvSpPr>
            <p:cNvPr id="96" name="Прямоугольник 95"/>
            <p:cNvSpPr/>
            <p:nvPr/>
          </p:nvSpPr>
          <p:spPr>
            <a:xfrm>
              <a:off x="672566" y="4427449"/>
              <a:ext cx="144000" cy="144000"/>
            </a:xfrm>
            <a:prstGeom prst="rect">
              <a:avLst/>
            </a:prstGeom>
            <a:solidFill>
              <a:srgbClr val="4AB0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84735" y="4345746"/>
              <a:ext cx="1872000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ru-RU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Государственные облигации</a:t>
              </a:r>
            </a:p>
          </p:txBody>
        </p:sp>
      </p:grpSp>
      <p:sp>
        <p:nvSpPr>
          <p:cNvPr id="102" name="Скругленный прямоугольник 101"/>
          <p:cNvSpPr/>
          <p:nvPr/>
        </p:nvSpPr>
        <p:spPr>
          <a:xfrm>
            <a:off x="4429244" y="2430835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31,4</a:t>
            </a:r>
            <a:endParaRPr lang="ru-RU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5630591" y="1917239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36,4</a:t>
            </a:r>
            <a:endParaRPr lang="ru-RU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Скругленный прямоугольник 103"/>
          <p:cNvSpPr/>
          <p:nvPr/>
        </p:nvSpPr>
        <p:spPr>
          <a:xfrm>
            <a:off x="6856774" y="2655182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28,9</a:t>
            </a:r>
            <a:endParaRPr lang="ru-RU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8112224" y="2589185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29,7</a:t>
            </a:r>
            <a:endParaRPr lang="ru-RU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9371587" y="2857887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26,9</a:t>
            </a:r>
            <a:endParaRPr lang="ru-RU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0603233" y="2538182"/>
            <a:ext cx="648072" cy="245480"/>
          </a:xfrm>
          <a:prstGeom prst="roundRect">
            <a:avLst>
              <a:gd name="adj" fmla="val 50000"/>
            </a:avLst>
          </a:prstGeom>
          <a:solidFill>
            <a:srgbClr val="4454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30,5</a:t>
            </a:r>
            <a:endParaRPr lang="ru-RU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9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9vLR_JFZU2kDpNCDERug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4zyL0IDqESDmaHq8Hgecw"/>
</p:tagLst>
</file>

<file path=ppt/theme/theme1.xml><?xml version="1.0" encoding="utf-8"?>
<a:theme xmlns:a="http://schemas.openxmlformats.org/drawingml/2006/main" name="1_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F680"/>
      </a:accent1>
      <a:accent2>
        <a:srgbClr val="E74C3C"/>
      </a:accent2>
      <a:accent3>
        <a:srgbClr val="16A085"/>
      </a:accent3>
      <a:accent4>
        <a:srgbClr val="2C3E50"/>
      </a:accent4>
      <a:accent5>
        <a:srgbClr val="ECF0F1"/>
      </a:accent5>
      <a:accent6>
        <a:srgbClr val="6AB0AA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18748</TotalTime>
  <Words>235</Words>
  <Application>Microsoft Office PowerPoint</Application>
  <PresentationFormat>Широкоэкранный</PresentationFormat>
  <Paragraphs>149</Paragraphs>
  <Slides>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5" baseType="lpstr">
      <vt:lpstr>微软雅黑</vt:lpstr>
      <vt:lpstr>Arial</vt:lpstr>
      <vt:lpstr>Calibri</vt:lpstr>
      <vt:lpstr>Garamond</vt:lpstr>
      <vt:lpstr>Impact</vt:lpstr>
      <vt:lpstr>Tahoma</vt:lpstr>
      <vt:lpstr>Tempora LGC Uni</vt:lpstr>
      <vt:lpstr>Times New Roman</vt:lpstr>
      <vt:lpstr>1_Тема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Прищепа Ирина Валерьевна</dc:creator>
  <cp:lastModifiedBy>Филатов Алексей Сергеевич</cp:lastModifiedBy>
  <cp:revision>2691</cp:revision>
  <cp:lastPrinted>2024-06-04T06:25:54Z</cp:lastPrinted>
  <dcterms:created xsi:type="dcterms:W3CDTF">2016-10-21T06:16:50Z</dcterms:created>
  <dcterms:modified xsi:type="dcterms:W3CDTF">2024-06-04T07:45:41Z</dcterms:modified>
</cp:coreProperties>
</file>