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712" r:id="rId2"/>
  </p:sldMasterIdLst>
  <p:notesMasterIdLst>
    <p:notesMasterId r:id="rId12"/>
  </p:notesMasterIdLst>
  <p:handoutMasterIdLst>
    <p:handoutMasterId r:id="rId13"/>
  </p:handoutMasterIdLst>
  <p:sldIdLst>
    <p:sldId id="598" r:id="rId3"/>
    <p:sldId id="599" r:id="rId4"/>
    <p:sldId id="600" r:id="rId5"/>
    <p:sldId id="601" r:id="rId6"/>
    <p:sldId id="602" r:id="rId7"/>
    <p:sldId id="603" r:id="rId8"/>
    <p:sldId id="604" r:id="rId9"/>
    <p:sldId id="605" r:id="rId10"/>
    <p:sldId id="606" r:id="rId11"/>
  </p:sldIdLst>
  <p:sldSz cx="12192000" cy="6858000"/>
  <p:notesSz cx="9926638" cy="6797675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382E"/>
    <a:srgbClr val="DFAB5F"/>
    <a:srgbClr val="98B5E0"/>
    <a:srgbClr val="5F748F"/>
    <a:srgbClr val="2A2E4B"/>
    <a:srgbClr val="E5EEF9"/>
    <a:srgbClr val="C6D9F1"/>
    <a:srgbClr val="EAC896"/>
    <a:srgbClr val="F1D9B7"/>
    <a:srgbClr val="5D99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90" autoAdjust="0"/>
    <p:restoredTop sz="94361" autoAdjust="0"/>
  </p:normalViewPr>
  <p:slideViewPr>
    <p:cSldViewPr>
      <p:cViewPr varScale="1">
        <p:scale>
          <a:sx n="106" d="100"/>
          <a:sy n="106" d="100"/>
        </p:scale>
        <p:origin x="108" y="2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368582998225511E-2"/>
          <c:y val="0.23392163298274421"/>
          <c:w val="0.93891364790052567"/>
          <c:h val="0.542587860608080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МИН</c:v>
                </c:pt>
              </c:strCache>
            </c:strRef>
          </c:tx>
          <c:spPr>
            <a:solidFill>
              <a:srgbClr val="5F748F"/>
            </a:solidFill>
            <a:ln>
              <a:solidFill>
                <a:srgbClr val="7030A0"/>
              </a:solidFill>
            </a:ln>
            <a:effectLst>
              <a:innerShdw dist="228600" dir="8100000">
                <a:prstClr val="black">
                  <a:alpha val="2000"/>
                </a:prstClr>
              </a:inn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2017 год 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371</c:v>
                </c:pt>
                <c:pt idx="1">
                  <c:v>520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МАКС</c:v>
                </c:pt>
              </c:strCache>
            </c:strRef>
          </c:tx>
          <c:spPr>
            <a:gradFill>
              <a:gsLst>
                <a:gs pos="0">
                  <a:srgbClr val="97C192"/>
                </a:gs>
                <a:gs pos="100000">
                  <a:srgbClr val="4AB095"/>
                </a:gs>
              </a:gsLst>
              <a:lin ang="5400000" scaled="1"/>
            </a:gradFill>
            <a:ln>
              <a:noFill/>
            </a:ln>
            <a:effectLst>
              <a:innerShdw dist="228600" dir="8100000">
                <a:prstClr val="black">
                  <a:alpha val="2000"/>
                </a:prstClr>
              </a:inn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 w="25102">
                <a:noFill/>
              </a:ln>
            </c:spPr>
            <c:txPr>
              <a:bodyPr anchorCtr="0"/>
              <a:lstStyle/>
              <a:p>
                <a:pPr marL="0" algn="ctr" defTabSz="914400" rtl="0" eaLnBrk="1" latinLnBrk="0" hangingPunct="1">
                  <a:defRPr lang="ru-RU" sz="1200" b="0" i="0" u="none" strike="noStrike" kern="0" baseline="0">
                    <a:solidFill>
                      <a:schemeClr val="bg1"/>
                    </a:solidFill>
                    <a:effectLst>
                      <a:outerShdw blurRad="76200" dist="38100" dir="2700000" algn="tl">
                        <a:srgbClr val="000000">
                          <a:alpha val="89000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2017 год 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10390</c:v>
                </c:pt>
                <c:pt idx="1">
                  <c:v>9556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axId val="336158896"/>
        <c:axId val="336160072"/>
      </c:barChart>
      <c:catAx>
        <c:axId val="336158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 marL="0" algn="ctr" defTabSz="914400" rtl="0" eaLnBrk="1" latinLnBrk="0" hangingPunct="1">
              <a:lnSpc>
                <a:spcPct val="100000"/>
              </a:lnSpc>
              <a:defRPr lang="ru-RU" sz="1186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6160072"/>
        <c:crosses val="autoZero"/>
        <c:auto val="1"/>
        <c:lblAlgn val="ctr"/>
        <c:lblOffset val="0"/>
        <c:noMultiLvlLbl val="0"/>
      </c:catAx>
      <c:valAx>
        <c:axId val="336160072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336158896"/>
        <c:crosses val="autoZero"/>
        <c:crossBetween val="between"/>
      </c:valAx>
      <c:spPr>
        <a:noFill/>
        <a:ln w="25102">
          <a:noFill/>
        </a:ln>
      </c:spPr>
    </c:plotArea>
    <c:legend>
      <c:legendPos val="b"/>
      <c:layout>
        <c:manualLayout>
          <c:xMode val="edge"/>
          <c:yMode val="edge"/>
          <c:x val="0.27011213510372101"/>
          <c:y val="0.89046625992173711"/>
          <c:w val="0.40859252963201981"/>
          <c:h val="6.9885166462374776E-2"/>
        </c:manualLayout>
      </c:layout>
      <c:overlay val="0"/>
      <c:txPr>
        <a:bodyPr/>
        <a:lstStyle/>
        <a:p>
          <a:pPr marL="0" algn="ctr" defTabSz="914400" rtl="0" eaLnBrk="1" latinLnBrk="0" hangingPunct="1">
            <a:lnSpc>
              <a:spcPct val="100000"/>
            </a:lnSpc>
            <a:defRPr lang="ru-RU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32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368582998225501E-2"/>
          <c:y val="0.12378462339267512"/>
          <c:w val="0.93891364790052567"/>
          <c:h val="0.567021597593562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МО с долей дотации более 50%</c:v>
                </c:pt>
              </c:strCache>
            </c:strRef>
          </c:tx>
          <c:spPr>
            <a:solidFill>
              <a:srgbClr val="DFAB5F">
                <a:alpha val="45000"/>
              </a:srgbClr>
            </a:solidFill>
            <a:ln>
              <a:noFill/>
            </a:ln>
            <a:effectLst>
              <a:innerShdw dist="228600" dir="8100000">
                <a:prstClr val="black">
                  <a:alpha val="2000"/>
                </a:prstClr>
              </a:inn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2017 год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162</c:v>
                </c:pt>
                <c:pt idx="1">
                  <c:v>132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МО с долей расходов на общегосударственные вопросы более 50%2</c:v>
                </c:pt>
              </c:strCache>
            </c:strRef>
          </c:tx>
          <c:spPr>
            <a:gradFill>
              <a:gsLst>
                <a:gs pos="0">
                  <a:srgbClr val="97C192"/>
                </a:gs>
                <a:gs pos="100000">
                  <a:srgbClr val="4AB095"/>
                </a:gs>
              </a:gsLst>
              <a:lin ang="5400000" scaled="1"/>
            </a:gradFill>
            <a:ln>
              <a:solidFill>
                <a:srgbClr val="6AB0AA"/>
              </a:solidFill>
            </a:ln>
            <a:effectLst>
              <a:innerShdw dist="228600" dir="8100000">
                <a:prstClr val="black">
                  <a:alpha val="2000"/>
                </a:prstClr>
              </a:inn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 w="25102">
                <a:noFill/>
              </a:ln>
            </c:spPr>
            <c:txPr>
              <a:bodyPr anchorCtr="0"/>
              <a:lstStyle/>
              <a:p>
                <a:pPr marL="0" algn="ctr" defTabSz="914400" rtl="0" eaLnBrk="1" latinLnBrk="0" hangingPunct="1">
                  <a:defRPr lang="ru-RU" sz="1200" b="0" i="0" u="none" strike="noStrike" kern="0" baseline="0">
                    <a:solidFill>
                      <a:schemeClr val="bg1"/>
                    </a:solidFill>
                    <a:effectLst>
                      <a:outerShdw blurRad="76200" dist="38100" dir="2700000" algn="tl">
                        <a:srgbClr val="000000">
                          <a:alpha val="89000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2017 год 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43</c:v>
                </c:pt>
                <c:pt idx="1">
                  <c:v>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axId val="336166344"/>
        <c:axId val="336166736"/>
      </c:barChart>
      <c:catAx>
        <c:axId val="336166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 marL="0" algn="ctr" defTabSz="914400" rtl="0" eaLnBrk="1" latinLnBrk="0" hangingPunct="1">
              <a:lnSpc>
                <a:spcPct val="100000"/>
              </a:lnSpc>
              <a:defRPr lang="ru-RU" sz="1186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6166736"/>
        <c:crosses val="autoZero"/>
        <c:auto val="1"/>
        <c:lblAlgn val="ctr"/>
        <c:lblOffset val="0"/>
        <c:noMultiLvlLbl val="0"/>
      </c:catAx>
      <c:valAx>
        <c:axId val="3361667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36166344"/>
        <c:crosses val="autoZero"/>
        <c:crossBetween val="between"/>
      </c:valAx>
      <c:spPr>
        <a:noFill/>
        <a:ln w="25102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932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409960654424441E-2"/>
          <c:y val="0.52586969797615102"/>
          <c:w val="0.83344804639633763"/>
          <c:h val="0.37883154590355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Максимальная доля</c:v>
                </c:pt>
              </c:strCache>
            </c:strRef>
          </c:tx>
          <c:spPr>
            <a:ln w="31750" cap="sq">
              <a:solidFill>
                <a:srgbClr val="79ABE7"/>
              </a:solidFill>
            </a:ln>
          </c:spPr>
          <c:marker>
            <c:symbol val="circle"/>
            <c:size val="6"/>
            <c:spPr>
              <a:solidFill>
                <a:srgbClr val="79ABE7"/>
              </a:solidFill>
              <a:ln>
                <a:solidFill>
                  <a:srgbClr val="79ABE7"/>
                </a:solidFill>
              </a:ln>
            </c:spPr>
          </c:marker>
          <c:dLbls>
            <c:dLbl>
              <c:idx val="0"/>
              <c:layout>
                <c:manualLayout>
                  <c:x val="0"/>
                  <c:y val="-0.4490180742899389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777583358996613E-3"/>
                  <c:y val="-0.1360660831181633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4700471845408848E-3"/>
                  <c:y val="-0.29934538285995943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1880188738163508E-2"/>
                  <c:y val="-0.29934538285995943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Ctr="0"/>
              <a:lstStyle/>
              <a:p>
                <a:pPr marL="0" algn="ctr" defTabSz="914400" rtl="0" eaLnBrk="1" latinLnBrk="0" hangingPunct="1">
                  <a:defRPr lang="ru-RU" sz="1200" b="0" i="0" u="none" strike="noStrike" kern="0" baseline="0">
                    <a:solidFill>
                      <a:srgbClr val="2860A4"/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2015</c:v>
                </c:pt>
                <c:pt idx="2">
                  <c:v>2017</c:v>
                </c:pt>
                <c:pt idx="3">
                  <c:v>2017</c:v>
                </c:pt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93.06</c:v>
                </c:pt>
                <c:pt idx="1">
                  <c:v>84.38</c:v>
                </c:pt>
                <c:pt idx="2">
                  <c:v>90.99</c:v>
                </c:pt>
                <c:pt idx="3">
                  <c:v>89.74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36168696"/>
        <c:axId val="336162816"/>
      </c:lineChart>
      <c:catAx>
        <c:axId val="336168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36162816"/>
        <c:crosses val="autoZero"/>
        <c:auto val="1"/>
        <c:lblAlgn val="ctr"/>
        <c:lblOffset val="100"/>
        <c:noMultiLvlLbl val="0"/>
      </c:catAx>
      <c:valAx>
        <c:axId val="336162816"/>
        <c:scaling>
          <c:orientation val="minMax"/>
          <c:max val="100"/>
          <c:min val="83"/>
        </c:scaling>
        <c:delete val="1"/>
        <c:axPos val="l"/>
        <c:numFmt formatCode="0.0" sourceLinked="1"/>
        <c:majorTickMark val="out"/>
        <c:minorTickMark val="none"/>
        <c:tickLblPos val="nextTo"/>
        <c:crossAx val="3361686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55977406678889E-2"/>
          <c:y val="2.0932766044824403E-2"/>
          <c:w val="0.95108796883074342"/>
          <c:h val="0.889525903567014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rgbClr val="97C192"/>
                </a:gs>
                <a:gs pos="100000">
                  <a:srgbClr val="4AB095"/>
                </a:gs>
              </a:gsLst>
              <a:lin ang="5400000" scaled="1"/>
            </a:gra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 wrap="square" lIns="38100" tIns="19050" rIns="38100" bIns="19050" anchor="ctr" anchorCtr="0">
                <a:spAutoFit/>
              </a:bodyPr>
              <a:lstStyle/>
              <a:p>
                <a:pPr marL="0" algn="ctr" defTabSz="914400" rtl="0" eaLnBrk="1" latinLnBrk="0" hangingPunct="1">
                  <a:defRPr lang="ru-RU" sz="1400" b="0" i="0" u="none" strike="noStrike" kern="0" baseline="0">
                    <a:solidFill>
                      <a:schemeClr val="bg1"/>
                    </a:solidFill>
                    <a:effectLst>
                      <a:outerShdw blurRad="76200" dist="38100" dir="2700000" algn="tl">
                        <a:srgbClr val="000000">
                          <a:alpha val="89000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Лист1!$B$2:$B$8</c:f>
              <c:numCache>
                <c:formatCode>#,##0</c:formatCode>
                <c:ptCount val="7"/>
                <c:pt idx="0">
                  <c:v>9431</c:v>
                </c:pt>
                <c:pt idx="1">
                  <c:v>8874</c:v>
                </c:pt>
                <c:pt idx="2">
                  <c:v>8786</c:v>
                </c:pt>
                <c:pt idx="3">
                  <c:v>8719</c:v>
                </c:pt>
                <c:pt idx="4">
                  <c:v>7606</c:v>
                </c:pt>
                <c:pt idx="5">
                  <c:v>7544</c:v>
                </c:pt>
                <c:pt idx="6">
                  <c:v>7513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axId val="336169480"/>
        <c:axId val="336162424"/>
      </c:barChart>
      <c:catAx>
        <c:axId val="336169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lnSpc>
                <a:spcPts val="800"/>
              </a:lnSpc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ru-RU"/>
          </a:p>
        </c:txPr>
        <c:crossAx val="336162424"/>
        <c:crosses val="autoZero"/>
        <c:auto val="1"/>
        <c:lblAlgn val="ctr"/>
        <c:lblOffset val="100"/>
        <c:noMultiLvlLbl val="0"/>
      </c:catAx>
      <c:valAx>
        <c:axId val="33616242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336169480"/>
        <c:crosses val="autoZero"/>
        <c:crossBetween val="between"/>
      </c:valAx>
    </c:plotArea>
    <c:plotVisOnly val="1"/>
    <c:dispBlanksAs val="gap"/>
    <c:showDLblsOverMax val="0"/>
  </c:chart>
  <c:txPr>
    <a:bodyPr anchor="b" anchorCtr="1"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769569306449169"/>
          <c:y val="0"/>
          <c:w val="0.80776975985972088"/>
          <c:h val="0.5674475874844899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Поселения</c:v>
                </c:pt>
              </c:strCache>
            </c:strRef>
          </c:tx>
          <c:spPr>
            <a:solidFill>
              <a:srgbClr val="5F748F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237">
                <a:noFill/>
              </a:ln>
            </c:spPr>
            <c:txPr>
              <a:bodyPr anchorCtr="0"/>
              <a:lstStyle/>
              <a:p>
                <a:pPr marL="0" algn="ctr" defTabSz="914400" rtl="0" eaLnBrk="1" latinLnBrk="0" hangingPunct="1">
                  <a:defRPr lang="ru-RU" sz="1200" b="0" i="0" u="none" strike="noStrike" kern="0" baseline="0">
                    <a:solidFill>
                      <a:schemeClr val="bg1"/>
                    </a:solidFill>
                    <a:effectLst>
                      <a:outerShdw blurRad="76200" dist="38100" dir="2700000" algn="tl">
                        <a:srgbClr val="000000">
                          <a:alpha val="89000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2023 (4 этап)</c:v>
                </c:pt>
                <c:pt idx="1">
                  <c:v>2020 
(3 этап)</c:v>
                </c:pt>
                <c:pt idx="2">
                  <c:v>2017 
(2 этап)</c:v>
                </c:pt>
                <c:pt idx="3">
                  <c:v>2015 
(1 этап)</c:v>
                </c:pt>
                <c:pt idx="4">
                  <c:v>2005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2" formatCode="#,##0">
                  <c:v>168</c:v>
                </c:pt>
                <c:pt idx="3" formatCode="#,##0">
                  <c:v>281</c:v>
                </c:pt>
                <c:pt idx="4" formatCode="#,##0">
                  <c:v>296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Муниципальные районы</c:v>
                </c:pt>
              </c:strCache>
            </c:strRef>
          </c:tx>
          <c:spPr>
            <a:solidFill>
              <a:srgbClr val="EAC896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9262919291681431E-2"/>
                  <c:y val="1.908396946564958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spPr/>
              <c:txPr>
                <a:bodyPr anchorCtr="0"/>
                <a:lstStyle/>
                <a:p>
                  <a:pPr marL="0" indent="0" algn="ctr" defTabSz="914400" rtl="0" eaLnBrk="1" latinLnBrk="0" hangingPunct="1">
                    <a:defRPr lang="ru-RU" sz="1200" b="0" i="0" u="none" strike="noStrike" kern="0" baseline="0">
                      <a:solidFill>
                        <a:schemeClr val="bg1"/>
                      </a:solidFill>
                      <a:effectLst>
                        <a:outerShdw blurRad="76200" dist="38100" dir="2700000" algn="tl">
                          <a:srgbClr val="000000">
                            <a:alpha val="89000"/>
                          </a:srgbClr>
                        </a:outerShdw>
                      </a:effectLst>
                      <a:latin typeface="Impact" panose="020B0806030902050204" pitchFamily="34" charset="0"/>
                      <a:ea typeface="微软雅黑" panose="020B0503020204020204" pitchFamily="34" charset="-122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51">
                <a:noFill/>
              </a:ln>
            </c:spPr>
            <c:txPr>
              <a:bodyPr anchorCtr="0"/>
              <a:lstStyle/>
              <a:p>
                <a:pPr marL="0" indent="0" algn="ctr" defTabSz="914400" rtl="0" eaLnBrk="1" latinLnBrk="0" hangingPunct="1">
                  <a:defRPr lang="ru-RU" sz="1200" b="0" i="0" u="none" strike="noStrike" kern="0" baseline="0">
                    <a:solidFill>
                      <a:schemeClr val="bg1"/>
                    </a:solidFill>
                    <a:effectLst>
                      <a:outerShdw blurRad="76200" dist="38100" dir="2700000" algn="tl">
                        <a:srgbClr val="000000">
                          <a:alpha val="89000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2023 (4 этап)</c:v>
                </c:pt>
                <c:pt idx="1">
                  <c:v>2020 
(3 этап)</c:v>
                </c:pt>
                <c:pt idx="2">
                  <c:v>2017 
(2 этап)</c:v>
                </c:pt>
                <c:pt idx="3">
                  <c:v>2015 
(1 этап)</c:v>
                </c:pt>
                <c:pt idx="4">
                  <c:v>2005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2" formatCode="#,##0">
                  <c:v>16</c:v>
                </c:pt>
                <c:pt idx="3" formatCode="#,##0">
                  <c:v>25</c:v>
                </c:pt>
                <c:pt idx="4" formatCode="#,##0">
                  <c:v>26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Городские округа</c:v>
                </c:pt>
              </c:strCache>
            </c:strRef>
          </c:tx>
          <c:spPr>
            <a:gradFill>
              <a:gsLst>
                <a:gs pos="0">
                  <a:srgbClr val="97C192"/>
                </a:gs>
                <a:gs pos="100000">
                  <a:srgbClr val="4AB095"/>
                </a:gs>
              </a:gsLst>
              <a:lin ang="5400000" scaled="1"/>
            </a:gradFill>
            <a:effectLst/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3"/>
              <c:layout>
                <c:manualLayout>
                  <c:x val="1.712413270312929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67">
                <a:noFill/>
              </a:ln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marL="0" algn="ctr" defTabSz="914400" rtl="0" eaLnBrk="1" latinLnBrk="0" hangingPunct="1">
                  <a:defRPr lang="ru-RU" sz="1200" b="0" i="0" u="none" strike="noStrike" kern="0" baseline="0">
                    <a:solidFill>
                      <a:schemeClr val="bg1"/>
                    </a:solidFill>
                    <a:effectLst>
                      <a:outerShdw blurRad="76200" dist="38100" dir="2700000" algn="tl">
                        <a:srgbClr val="000000">
                          <a:alpha val="89000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2023 (4 этап)</c:v>
                </c:pt>
                <c:pt idx="1">
                  <c:v>2020 
(3 этап)</c:v>
                </c:pt>
                <c:pt idx="2">
                  <c:v>2017 
(2 этап)</c:v>
                </c:pt>
                <c:pt idx="3">
                  <c:v>2015 
(1 этап)</c:v>
                </c:pt>
                <c:pt idx="4">
                  <c:v>2005</c:v>
                </c:pt>
              </c:strCache>
            </c:strRef>
          </c:cat>
          <c:val>
            <c:numRef>
              <c:f>Лист1!$D$2:$D$6</c:f>
              <c:numCache>
                <c:formatCode>#,##0</c:formatCode>
                <c:ptCount val="5"/>
                <c:pt idx="0" formatCode="General">
                  <c:v>7</c:v>
                </c:pt>
                <c:pt idx="1">
                  <c:v>17</c:v>
                </c:pt>
                <c:pt idx="2">
                  <c:v>17</c:v>
                </c:pt>
                <c:pt idx="3">
                  <c:v>9</c:v>
                </c:pt>
                <c:pt idx="4">
                  <c:v>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Муниципальные округа</c:v>
                </c:pt>
              </c:strCache>
            </c:strRef>
          </c:tx>
          <c:spPr>
            <a:solidFill>
              <a:srgbClr val="BD382E"/>
            </a:solidFill>
            <a:effectLst/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67">
                <a:noFill/>
              </a:ln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marL="0" indent="0" algn="ctr" defTabSz="914400" rtl="0" eaLnBrk="1" latinLnBrk="0" hangingPunct="1">
                  <a:defRPr lang="ru-RU" sz="1200" b="0" i="0" u="none" strike="noStrike" kern="0" baseline="0">
                    <a:solidFill>
                      <a:schemeClr val="bg1"/>
                    </a:solidFill>
                    <a:effectLst>
                      <a:outerShdw blurRad="76200" dist="38100" dir="2700000" algn="tl">
                        <a:srgbClr val="000000">
                          <a:alpha val="89000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2023 (4 этап)</c:v>
                </c:pt>
                <c:pt idx="1">
                  <c:v>2020 
(3 этап)</c:v>
                </c:pt>
                <c:pt idx="2">
                  <c:v>2017 
(2 этап)</c:v>
                </c:pt>
                <c:pt idx="3">
                  <c:v>2015 
(1 этап)</c:v>
                </c:pt>
                <c:pt idx="4">
                  <c:v>2005</c:v>
                </c:pt>
              </c:strCache>
            </c:strRef>
          </c:cat>
          <c:val>
            <c:numRef>
              <c:f>Лист1!$E$2:$E$6</c:f>
              <c:numCache>
                <c:formatCode>#,##0</c:formatCode>
                <c:ptCount val="5"/>
                <c:pt idx="0" formatCode="General">
                  <c:v>26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336169872"/>
        <c:axId val="336171048"/>
      </c:barChart>
      <c:catAx>
        <c:axId val="33616987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336171048"/>
        <c:crosses val="autoZero"/>
        <c:auto val="1"/>
        <c:lblAlgn val="ctr"/>
        <c:lblOffset val="100"/>
        <c:noMultiLvlLbl val="0"/>
      </c:catAx>
      <c:valAx>
        <c:axId val="3361710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36169872"/>
        <c:crosses val="autoZero"/>
        <c:crossBetween val="between"/>
      </c:valAx>
      <c:spPr>
        <a:noFill/>
        <a:ln w="25367">
          <a:noFill/>
        </a:ln>
      </c:spPr>
    </c:plotArea>
    <c:plotVisOnly val="1"/>
    <c:dispBlanksAs val="zero"/>
    <c:showDLblsOverMax val="0"/>
  </c:chart>
  <c:txPr>
    <a:bodyPr/>
    <a:lstStyle/>
    <a:p>
      <a:pPr>
        <a:defRPr sz="179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0.51571</cdr:x>
      <cdr:y>0.39383</cdr:y>
    </cdr:from>
    <cdr:to>
      <cdr:x>0.70561</cdr:x>
      <cdr:y>0.67571</cdr:y>
    </cdr:to>
    <cdr:sp macro="" textlink="">
      <cdr:nvSpPr>
        <cdr:cNvPr id="12" name="Shape 1"/>
        <cdr:cNvSpPr/>
      </cdr:nvSpPr>
      <cdr:spPr>
        <a:xfrm xmlns:a="http://schemas.openxmlformats.org/drawingml/2006/main" rot="442691">
          <a:off x="1466403" y="1020932"/>
          <a:ext cx="539970" cy="730690"/>
        </a:xfrm>
        <a:prstGeom xmlns:a="http://schemas.openxmlformats.org/drawingml/2006/main" prst="swooshArrow">
          <a:avLst>
            <a:gd name="adj1" fmla="val 15384"/>
            <a:gd name="adj2" fmla="val 28759"/>
          </a:avLst>
        </a:prstGeom>
        <a:solidFill xmlns:a="http://schemas.openxmlformats.org/drawingml/2006/main">
          <a:schemeClr val="tx2">
            <a:lumMod val="20000"/>
            <a:lumOff val="80000"/>
          </a:schemeClr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marL="0" algn="ctr" defTabSz="914400" rtl="0" eaLnBrk="1" latinLnBrk="0" hangingPunct="1"/>
          <a:endParaRPr lang="ru-RU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B2152-2D78-4EB8-840F-F9A9F3CA1C96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6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B4452E-ED24-4ACB-8751-4B72DE83AC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487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2"/>
            <a:ext cx="4301543" cy="339884"/>
          </a:xfrm>
          <a:prstGeom prst="rect">
            <a:avLst/>
          </a:prstGeom>
        </p:spPr>
        <p:txBody>
          <a:bodyPr vert="horz" lIns="91531" tIns="45765" rIns="91531" bIns="4576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5" y="2"/>
            <a:ext cx="4301543" cy="339884"/>
          </a:xfrm>
          <a:prstGeom prst="rect">
            <a:avLst/>
          </a:prstGeom>
        </p:spPr>
        <p:txBody>
          <a:bodyPr vert="horz" lIns="91531" tIns="45765" rIns="91531" bIns="45765" rtlCol="0"/>
          <a:lstStyle>
            <a:lvl1pPr algn="r">
              <a:defRPr sz="1200"/>
            </a:lvl1pPr>
          </a:lstStyle>
          <a:p>
            <a:fld id="{0A2A0A7E-778A-499B-A027-457984D7CA53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31" tIns="45765" rIns="91531" bIns="4576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28900"/>
            <a:ext cx="7941310" cy="3058954"/>
          </a:xfrm>
          <a:prstGeom prst="rect">
            <a:avLst/>
          </a:prstGeom>
        </p:spPr>
        <p:txBody>
          <a:bodyPr vert="horz" lIns="91531" tIns="45765" rIns="91531" bIns="4576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6456614"/>
            <a:ext cx="4301543" cy="339884"/>
          </a:xfrm>
          <a:prstGeom prst="rect">
            <a:avLst/>
          </a:prstGeom>
        </p:spPr>
        <p:txBody>
          <a:bodyPr vert="horz" lIns="91531" tIns="45765" rIns="91531" bIns="4576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5" y="6456614"/>
            <a:ext cx="4301543" cy="339884"/>
          </a:xfrm>
          <a:prstGeom prst="rect">
            <a:avLst/>
          </a:prstGeom>
        </p:spPr>
        <p:txBody>
          <a:bodyPr vert="horz" lIns="91531" tIns="45765" rIns="91531" bIns="45765" rtlCol="0" anchor="b"/>
          <a:lstStyle>
            <a:lvl1pPr algn="r">
              <a:defRPr sz="1200"/>
            </a:lvl1pPr>
          </a:lstStyle>
          <a:p>
            <a:fld id="{017A21CA-4932-4C93-B415-9B922AAFE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81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2F1EB84-D42F-4E99-A422-FD32BDD77BF2}" type="slidenum">
              <a:rPr lang="ru-RU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147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5.e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5.emf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623392" y="332656"/>
            <a:ext cx="11233248" cy="6264696"/>
          </a:xfrm>
          <a:prstGeom prst="roundRect">
            <a:avLst/>
          </a:prstGeom>
          <a:noFill/>
          <a:ln w="952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527381" y="3281624"/>
            <a:ext cx="4968048" cy="2955695"/>
            <a:chOff x="1566679" y="2060848"/>
            <a:chExt cx="3726036" cy="2955695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66679" y="3573016"/>
              <a:ext cx="1853192" cy="1443527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566679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438887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5" cstate="print">
              <a:lum bright="4000"/>
            </a:blip>
            <a:srcRect/>
            <a:stretch>
              <a:fillRect/>
            </a:stretch>
          </p:blipFill>
          <p:spPr bwMode="auto">
            <a:xfrm>
              <a:off x="3438887" y="3573016"/>
              <a:ext cx="1853193" cy="1441200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4" name="Прямая соединительная линия 13"/>
          <p:cNvCxnSpPr/>
          <p:nvPr userDrawn="1"/>
        </p:nvCxnSpPr>
        <p:spPr>
          <a:xfrm>
            <a:off x="5999989" y="4725144"/>
            <a:ext cx="5184576" cy="0"/>
          </a:xfrm>
          <a:prstGeom prst="line">
            <a:avLst/>
          </a:prstGeom>
          <a:ln w="15875" cmpd="thickThin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 userDrawn="1"/>
        </p:nvSpPr>
        <p:spPr>
          <a:xfrm>
            <a:off x="719405" y="908720"/>
            <a:ext cx="11041227" cy="2016224"/>
          </a:xfrm>
          <a:prstGeom prst="roundRect">
            <a:avLst/>
          </a:prstGeom>
          <a:solidFill>
            <a:schemeClr val="accent5">
              <a:lumMod val="9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567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368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5" name="Скругленный прямоугольник 14"/>
          <p:cNvSpPr/>
          <p:nvPr userDrawn="1"/>
        </p:nvSpPr>
        <p:spPr>
          <a:xfrm>
            <a:off x="565292" y="265806"/>
            <a:ext cx="10715289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1864723" y="510136"/>
            <a:ext cx="8116420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388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5" name="Скругленный прямоугольник 14"/>
          <p:cNvSpPr/>
          <p:nvPr userDrawn="1"/>
        </p:nvSpPr>
        <p:spPr>
          <a:xfrm>
            <a:off x="565292" y="265806"/>
            <a:ext cx="10715289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1864723" y="510136"/>
            <a:ext cx="8116420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75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5" name="Скругленный прямоугольник 14"/>
          <p:cNvSpPr/>
          <p:nvPr userDrawn="1"/>
        </p:nvSpPr>
        <p:spPr>
          <a:xfrm>
            <a:off x="565292" y="265806"/>
            <a:ext cx="10715289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1864723" y="510136"/>
            <a:ext cx="8116420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946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 userDrawn="1"/>
        </p:nvSpPr>
        <p:spPr>
          <a:xfrm>
            <a:off x="1304903" y="548680"/>
            <a:ext cx="8400256" cy="288032"/>
          </a:xfrm>
          <a:prstGeom prst="rect">
            <a:avLst/>
          </a:pr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2" name="Прямоугольник 1"/>
          <p:cNvSpPr/>
          <p:nvPr userDrawn="1"/>
        </p:nvSpPr>
        <p:spPr>
          <a:xfrm>
            <a:off x="3791744" y="260648"/>
            <a:ext cx="8400256" cy="720080"/>
          </a:xfrm>
          <a:prstGeom prst="rect">
            <a:avLst/>
          </a:prstGeom>
          <a:solidFill>
            <a:schemeClr val="bg1">
              <a:lumMod val="8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7152120" y="620688"/>
            <a:ext cx="5051061" cy="720080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447596" y="157676"/>
            <a:ext cx="8219413" cy="535027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039883" y="687571"/>
            <a:ext cx="6912768" cy="437173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288024" y="474110"/>
            <a:ext cx="5503109" cy="290594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2479520" y="134588"/>
            <a:ext cx="5503109" cy="290594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5231077" y="906156"/>
            <a:ext cx="7056937" cy="288032"/>
          </a:xfrm>
          <a:prstGeom prst="rect">
            <a:avLst/>
          </a:pr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4367809" y="1046960"/>
            <a:ext cx="7835371" cy="535027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5231073" y="317524"/>
            <a:ext cx="7009611" cy="1095255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572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757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11925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3533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3172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5486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5441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624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Объект 1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17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Группа 8"/>
          <p:cNvGrpSpPr/>
          <p:nvPr userDrawn="1">
            <p:custDataLst>
              <p:tags r:id="rId3"/>
            </p:custDataLst>
          </p:nvPr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Группа 12"/>
          <p:cNvGrpSpPr/>
          <p:nvPr userDrawn="1">
            <p:custDataLst>
              <p:tags r:id="rId4"/>
            </p:custDataLst>
          </p:nvPr>
        </p:nvGrpSpPr>
        <p:grpSpPr>
          <a:xfrm>
            <a:off x="1796" y="6453336"/>
            <a:ext cx="12190209" cy="404664"/>
            <a:chOff x="1343" y="6451068"/>
            <a:chExt cx="9142657" cy="40693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343" y="6451068"/>
              <a:ext cx="6802905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630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1924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623392" y="332656"/>
            <a:ext cx="11233248" cy="6264696"/>
          </a:xfrm>
          <a:prstGeom prst="roundRect">
            <a:avLst/>
          </a:prstGeom>
          <a:noFill/>
          <a:ln w="952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grpSp>
        <p:nvGrpSpPr>
          <p:cNvPr id="2" name="Группа 8"/>
          <p:cNvGrpSpPr/>
          <p:nvPr userDrawn="1"/>
        </p:nvGrpSpPr>
        <p:grpSpPr>
          <a:xfrm>
            <a:off x="527381" y="3281624"/>
            <a:ext cx="4968048" cy="2955695"/>
            <a:chOff x="1566679" y="2060848"/>
            <a:chExt cx="3726036" cy="2955695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66679" y="3573016"/>
              <a:ext cx="1853192" cy="1443527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566679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438887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5" cstate="print">
              <a:lum bright="4000"/>
            </a:blip>
            <a:srcRect/>
            <a:stretch>
              <a:fillRect/>
            </a:stretch>
          </p:blipFill>
          <p:spPr bwMode="auto">
            <a:xfrm>
              <a:off x="3438887" y="3573016"/>
              <a:ext cx="1853193" cy="1441200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4" name="Прямая соединительная линия 13"/>
          <p:cNvCxnSpPr/>
          <p:nvPr userDrawn="1"/>
        </p:nvCxnSpPr>
        <p:spPr>
          <a:xfrm>
            <a:off x="5999989" y="4725144"/>
            <a:ext cx="5184576" cy="0"/>
          </a:xfrm>
          <a:prstGeom prst="line">
            <a:avLst/>
          </a:prstGeom>
          <a:ln w="15875" cmpd="thickThin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 userDrawn="1"/>
        </p:nvSpPr>
        <p:spPr>
          <a:xfrm>
            <a:off x="815413" y="548680"/>
            <a:ext cx="11041227" cy="2664296"/>
          </a:xfrm>
          <a:prstGeom prst="roundRect">
            <a:avLst/>
          </a:prstGeom>
          <a:solidFill>
            <a:schemeClr val="accent5">
              <a:lumMod val="9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741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8016213" y="0"/>
            <a:ext cx="417578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77886"/>
            <a:endParaRPr lang="ru-RU" sz="1800" b="1" dirty="0" smtClean="0">
              <a:solidFill>
                <a:prstClr val="white"/>
              </a:solidFill>
            </a:endParaRPr>
          </a:p>
        </p:txBody>
      </p:sp>
      <p:grpSp>
        <p:nvGrpSpPr>
          <p:cNvPr id="8" name="Группа 5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Группа 8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Группа 16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8" name="TextBox 17"/>
          <p:cNvSpPr txBox="1"/>
          <p:nvPr userDrawn="1"/>
        </p:nvSpPr>
        <p:spPr>
          <a:xfrm>
            <a:off x="304101" y="6453337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258393" y="6453337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609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-144016"/>
            <a:ext cx="12192000" cy="7047734"/>
            <a:chOff x="0" y="-144016"/>
            <a:chExt cx="9144000" cy="704773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-144016"/>
              <a:ext cx="179512" cy="112474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79512" y="-144016"/>
              <a:ext cx="216024" cy="11247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95536" y="-144016"/>
              <a:ext cx="8748464" cy="11247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79512" y="6597352"/>
              <a:ext cx="8568952" cy="2606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0" y="6597352"/>
              <a:ext cx="216024" cy="26064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flipV="1">
              <a:off x="8748464" y="6597352"/>
              <a:ext cx="395536" cy="30636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8173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0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347200" y="6492882"/>
            <a:ext cx="2844800" cy="36512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3" name="Группа 14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Группа 17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311925" y="643172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dirty="0" smtClean="0">
                <a:ln>
                  <a:solidFill>
                    <a:srgbClr val="6AB0AA">
                      <a:lumMod val="60000"/>
                      <a:lumOff val="40000"/>
                    </a:srgbClr>
                  </a:solidFill>
                </a:ln>
                <a:solidFill>
                  <a:srgbClr val="ECF0F1">
                    <a:lumMod val="90000"/>
                  </a:srgbClr>
                </a:solidFill>
              </a:rPr>
              <a:t>Министерство финансов</a:t>
            </a:r>
            <a:endParaRPr lang="ru-RU" sz="1800" dirty="0">
              <a:ln>
                <a:solidFill>
                  <a:srgbClr val="6AB0AA">
                    <a:lumMod val="60000"/>
                    <a:lumOff val="40000"/>
                  </a:srgbClr>
                </a:solidFill>
              </a:ln>
              <a:solidFill>
                <a:srgbClr val="ECF0F1">
                  <a:lumMod val="90000"/>
                </a:srgbClr>
              </a:solidFill>
            </a:endParaRPr>
          </a:p>
        </p:txBody>
      </p:sp>
      <p:sp>
        <p:nvSpPr>
          <p:cNvPr id="35" name="TextBox 3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dirty="0" smtClean="0">
                <a:ln>
                  <a:solidFill>
                    <a:srgbClr val="6AB0AA">
                      <a:lumMod val="75000"/>
                    </a:srgbClr>
                  </a:solidFill>
                </a:ln>
                <a:solidFill>
                  <a:srgbClr val="6AB0AA">
                    <a:lumMod val="75000"/>
                  </a:srgbClr>
                </a:solidFill>
              </a:rPr>
              <a:t>Ставропольского края</a:t>
            </a:r>
            <a:endParaRPr lang="ru-RU" sz="1800" dirty="0">
              <a:ln>
                <a:solidFill>
                  <a:srgbClr val="6AB0AA">
                    <a:lumMod val="75000"/>
                  </a:srgbClr>
                </a:solidFill>
              </a:ln>
              <a:solidFill>
                <a:srgbClr val="6AB0AA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5286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9"/>
          <p:cNvSpPr/>
          <p:nvPr userDrawn="1"/>
        </p:nvSpPr>
        <p:spPr bwMode="auto">
          <a:xfrm>
            <a:off x="2375520" y="265680"/>
            <a:ext cx="6600480" cy="354600"/>
          </a:xfrm>
          <a:prstGeom prst="roundRect">
            <a:avLst>
              <a:gd name="adj" fmla="val 16667"/>
            </a:avLst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z="1800" spc="-1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0"/>
          <p:cNvSpPr/>
          <p:nvPr userDrawn="1"/>
        </p:nvSpPr>
        <p:spPr bwMode="auto">
          <a:xfrm>
            <a:off x="2597760" y="510120"/>
            <a:ext cx="5802240" cy="354600"/>
          </a:xfrm>
          <a:prstGeom prst="roundRect">
            <a:avLst>
              <a:gd name="adj" fmla="val 16667"/>
            </a:avLst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z="1800" spc="-1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21"/>
          <p:cNvSpPr/>
          <p:nvPr userDrawn="1"/>
        </p:nvSpPr>
        <p:spPr bwMode="auto">
          <a:xfrm>
            <a:off x="2375520" y="720000"/>
            <a:ext cx="8232960" cy="354600"/>
          </a:xfrm>
          <a:prstGeom prst="roundRect">
            <a:avLst>
              <a:gd name="adj" fmla="val 16667"/>
            </a:avLst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z="1800" spc="-1">
              <a:solidFill>
                <a:prstClr val="white"/>
              </a:solidFill>
            </a:endParaRPr>
          </a:p>
        </p:txBody>
      </p:sp>
      <p:sp>
        <p:nvSpPr>
          <p:cNvPr id="5" name="Прямоугольник 12"/>
          <p:cNvSpPr/>
          <p:nvPr userDrawn="1"/>
        </p:nvSpPr>
        <p:spPr bwMode="auto">
          <a:xfrm>
            <a:off x="0" y="6525360"/>
            <a:ext cx="12191520" cy="332280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z="1800" spc="-1">
              <a:solidFill>
                <a:prstClr val="white"/>
              </a:solidFill>
            </a:endParaRPr>
          </a:p>
        </p:txBody>
      </p:sp>
      <p:sp>
        <p:nvSpPr>
          <p:cNvPr id="6" name="PlaceHolder 1"/>
          <p:cNvSpPr>
            <a:spLocks noGrp="1"/>
          </p:cNvSpPr>
          <p:nvPr>
            <p:ph type="sldNum" idx="1"/>
          </p:nvPr>
        </p:nvSpPr>
        <p:spPr bwMode="auto">
          <a:xfrm>
            <a:off x="11280480" y="6492960"/>
            <a:ext cx="911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1" strike="noStrike" spc="-1">
                <a:solidFill>
                  <a:srgbClr val="BFBFBF"/>
                </a:solidFill>
                <a:latin typeface="Calibri"/>
              </a:defRPr>
            </a:lvl1pPr>
          </a:lstStyle>
          <a:p>
            <a:pPr>
              <a:defRPr/>
            </a:pPr>
            <a:fld id="{ADE176C7-D934-468F-840D-18E7C29614A9}" type="slidenum">
              <a:rPr/>
              <a:pPr>
                <a:defRPr/>
              </a:pPr>
              <a:t>‹#›</a:t>
            </a:fld>
            <a:endParaRPr b="0">
              <a:solidFill>
                <a:srgbClr val="000000"/>
              </a:solidFill>
              <a:latin typeface="Tempora LGC Uni"/>
            </a:endParaRPr>
          </a:p>
        </p:txBody>
      </p:sp>
      <p:grpSp>
        <p:nvGrpSpPr>
          <p:cNvPr id="7" name="Группа 13"/>
          <p:cNvGrpSpPr/>
          <p:nvPr userDrawn="1"/>
        </p:nvGrpSpPr>
        <p:grpSpPr bwMode="auto">
          <a:xfrm>
            <a:off x="-6240" y="0"/>
            <a:ext cx="191520" cy="6866115"/>
            <a:chOff x="-4680" y="0"/>
            <a:chExt cx="143640" cy="6866115"/>
          </a:xfrm>
        </p:grpSpPr>
        <p:sp>
          <p:nvSpPr>
            <p:cNvPr id="8" name="Прямоугольник 14"/>
            <p:cNvSpPr/>
            <p:nvPr/>
          </p:nvSpPr>
          <p:spPr bwMode="auto">
            <a:xfrm rot="5400000">
              <a:off x="-620280" y="615600"/>
              <a:ext cx="1374840" cy="143640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15"/>
            <p:cNvSpPr/>
            <p:nvPr/>
          </p:nvSpPr>
          <p:spPr bwMode="auto">
            <a:xfrm rot="5400000">
              <a:off x="-620280" y="3366360"/>
              <a:ext cx="1374840" cy="143640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16"/>
            <p:cNvSpPr/>
            <p:nvPr/>
          </p:nvSpPr>
          <p:spPr bwMode="auto">
            <a:xfrm rot="5400000">
              <a:off x="-620280" y="4741200"/>
              <a:ext cx="1374840" cy="143640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7"/>
            <p:cNvSpPr/>
            <p:nvPr/>
          </p:nvSpPr>
          <p:spPr bwMode="auto">
            <a:xfrm rot="5400000">
              <a:off x="-620280" y="6106875"/>
              <a:ext cx="1374840" cy="143640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8"/>
            <p:cNvSpPr/>
            <p:nvPr/>
          </p:nvSpPr>
          <p:spPr bwMode="auto">
            <a:xfrm rot="5400000">
              <a:off x="-620280" y="1990800"/>
              <a:ext cx="1374840" cy="143640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22504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623392" y="332656"/>
            <a:ext cx="11233248" cy="6264696"/>
          </a:xfrm>
          <a:prstGeom prst="roundRect">
            <a:avLst/>
          </a:prstGeom>
          <a:noFill/>
          <a:ln w="952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527381" y="3281624"/>
            <a:ext cx="4968048" cy="2955695"/>
            <a:chOff x="1566679" y="2060848"/>
            <a:chExt cx="3726036" cy="2955695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66679" y="3573016"/>
              <a:ext cx="1853192" cy="1443527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566679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438887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5" cstate="print">
              <a:lum bright="4000"/>
            </a:blip>
            <a:srcRect/>
            <a:stretch>
              <a:fillRect/>
            </a:stretch>
          </p:blipFill>
          <p:spPr bwMode="auto">
            <a:xfrm>
              <a:off x="3438887" y="3573016"/>
              <a:ext cx="1853193" cy="1441200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4" name="Прямая соединительная линия 13"/>
          <p:cNvCxnSpPr/>
          <p:nvPr userDrawn="1"/>
        </p:nvCxnSpPr>
        <p:spPr>
          <a:xfrm>
            <a:off x="5999989" y="4725144"/>
            <a:ext cx="5184576" cy="0"/>
          </a:xfrm>
          <a:prstGeom prst="line">
            <a:avLst/>
          </a:prstGeom>
          <a:ln w="15875" cmpd="thickThin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 userDrawn="1"/>
        </p:nvSpPr>
        <p:spPr>
          <a:xfrm>
            <a:off x="719405" y="908720"/>
            <a:ext cx="11041227" cy="2016224"/>
          </a:xfrm>
          <a:prstGeom prst="roundRect">
            <a:avLst/>
          </a:prstGeom>
          <a:solidFill>
            <a:schemeClr val="accent5">
              <a:lumMod val="9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7595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Объект 1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71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Группа 8"/>
          <p:cNvGrpSpPr/>
          <p:nvPr userDrawn="1">
            <p:custDataLst>
              <p:tags r:id="rId3"/>
            </p:custDataLst>
          </p:nvPr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Группа 12"/>
          <p:cNvGrpSpPr/>
          <p:nvPr userDrawn="1">
            <p:custDataLst>
              <p:tags r:id="rId4"/>
            </p:custDataLst>
          </p:nvPr>
        </p:nvGrpSpPr>
        <p:grpSpPr>
          <a:xfrm>
            <a:off x="1796" y="6453336"/>
            <a:ext cx="12190209" cy="404664"/>
            <a:chOff x="1343" y="6451068"/>
            <a:chExt cx="9142657" cy="40693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343" y="6451068"/>
              <a:ext cx="6802905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28812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42169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311925" y="643172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699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747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5" name="Picture 5" descr="D:\Users\krdoas\Desktop\ДЛЯ ПРЕЗЕНТАЦИЙ\2021\уточнение\ccc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24004"/>
          <a:stretch/>
        </p:blipFill>
        <p:spPr bwMode="auto">
          <a:xfrm>
            <a:off x="1" y="3"/>
            <a:ext cx="5196187" cy="414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14335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 userDrawn="1"/>
        </p:nvSpPr>
        <p:spPr>
          <a:xfrm>
            <a:off x="565292" y="265806"/>
            <a:ext cx="8411033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 userDrawn="1"/>
        </p:nvSpPr>
        <p:spPr>
          <a:xfrm>
            <a:off x="1864721" y="510136"/>
            <a:ext cx="6535536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919" y="3691492"/>
            <a:ext cx="4307849" cy="24993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767" y="428220"/>
            <a:ext cx="4596236" cy="2239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44400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56"/>
          <a:stretch/>
        </p:blipFill>
        <p:spPr>
          <a:xfrm>
            <a:off x="5" y="0"/>
            <a:ext cx="12217399" cy="685227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>
            <a:off x="-37041" y="-2"/>
            <a:ext cx="12266081" cy="683895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-2"/>
            <a:ext cx="12192000" cy="104140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13000"/>
                </a:schemeClr>
              </a:gs>
              <a:gs pos="74000">
                <a:srgbClr val="FFFFFF"/>
              </a:gs>
              <a:gs pos="30000">
                <a:srgbClr val="FFFFFF"/>
              </a:gs>
              <a:gs pos="100000">
                <a:schemeClr val="bg1"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 userDrawn="1"/>
        </p:nvCxnSpPr>
        <p:spPr>
          <a:xfrm>
            <a:off x="1152000" y="989096"/>
            <a:ext cx="9888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 userDrawn="1"/>
        </p:nvCxnSpPr>
        <p:spPr>
          <a:xfrm>
            <a:off x="1152000" y="66229"/>
            <a:ext cx="9888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02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56"/>
          <a:stretch/>
        </p:blipFill>
        <p:spPr>
          <a:xfrm>
            <a:off x="5" y="0"/>
            <a:ext cx="12217399" cy="685227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>
            <a:off x="-37041" y="-2"/>
            <a:ext cx="12266081" cy="683895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290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 userDrawn="1"/>
        </p:nvSpPr>
        <p:spPr>
          <a:xfrm>
            <a:off x="6224950" y="1196752"/>
            <a:ext cx="5967055" cy="576064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2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900605" y="773088"/>
            <a:ext cx="6015737" cy="576064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2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5327920" y="332656"/>
            <a:ext cx="6720745" cy="576064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2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81250" name="Picture 2" descr="D:\Users\krdoas\Desktop\ДЛЯ ПРЕЗЕНТАЦИЙ\2021\уточнение\bbb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78" r="1043"/>
          <a:stretch/>
        </p:blipFill>
        <p:spPr bwMode="auto">
          <a:xfrm>
            <a:off x="8016215" y="2"/>
            <a:ext cx="3900124" cy="284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4032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40368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5" name="Скругленный прямоугольник 14"/>
          <p:cNvSpPr/>
          <p:nvPr userDrawn="1"/>
        </p:nvSpPr>
        <p:spPr>
          <a:xfrm>
            <a:off x="565292" y="265806"/>
            <a:ext cx="10715289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1864723" y="510136"/>
            <a:ext cx="8116420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121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5" name="Скругленный прямоугольник 14"/>
          <p:cNvSpPr/>
          <p:nvPr userDrawn="1"/>
        </p:nvSpPr>
        <p:spPr>
          <a:xfrm>
            <a:off x="565292" y="265806"/>
            <a:ext cx="10715289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1864723" y="510136"/>
            <a:ext cx="8116420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30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5" name="Скругленный прямоугольник 14"/>
          <p:cNvSpPr/>
          <p:nvPr userDrawn="1"/>
        </p:nvSpPr>
        <p:spPr>
          <a:xfrm>
            <a:off x="565292" y="265806"/>
            <a:ext cx="10715289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1864723" y="510136"/>
            <a:ext cx="8116420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2997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 userDrawn="1"/>
        </p:nvSpPr>
        <p:spPr>
          <a:xfrm>
            <a:off x="1304903" y="548680"/>
            <a:ext cx="8400256" cy="288032"/>
          </a:xfrm>
          <a:prstGeom prst="rect">
            <a:avLst/>
          </a:pr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Прямоугольник 1"/>
          <p:cNvSpPr/>
          <p:nvPr userDrawn="1"/>
        </p:nvSpPr>
        <p:spPr>
          <a:xfrm>
            <a:off x="3791744" y="260648"/>
            <a:ext cx="8400256" cy="720080"/>
          </a:xfrm>
          <a:prstGeom prst="rect">
            <a:avLst/>
          </a:prstGeom>
          <a:solidFill>
            <a:schemeClr val="bg1">
              <a:lumMod val="8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7152120" y="620688"/>
            <a:ext cx="5051061" cy="720080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447596" y="157676"/>
            <a:ext cx="8219413" cy="535027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039883" y="687571"/>
            <a:ext cx="6912768" cy="437173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288024" y="474110"/>
            <a:ext cx="5503109" cy="290594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2479520" y="134588"/>
            <a:ext cx="5503109" cy="290594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5231077" y="906156"/>
            <a:ext cx="7056937" cy="288032"/>
          </a:xfrm>
          <a:prstGeom prst="rect">
            <a:avLst/>
          </a:pr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4367809" y="1046960"/>
            <a:ext cx="7835371" cy="535027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5231073" y="317524"/>
            <a:ext cx="7009611" cy="1095255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98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311925" y="643172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4751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06230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11925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78764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3172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5006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778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3181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80772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623392" y="332656"/>
            <a:ext cx="11233248" cy="6264696"/>
          </a:xfrm>
          <a:prstGeom prst="roundRect">
            <a:avLst/>
          </a:prstGeom>
          <a:noFill/>
          <a:ln w="952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2" name="Группа 8"/>
          <p:cNvGrpSpPr/>
          <p:nvPr userDrawn="1"/>
        </p:nvGrpSpPr>
        <p:grpSpPr>
          <a:xfrm>
            <a:off x="527381" y="3281624"/>
            <a:ext cx="4968048" cy="2955695"/>
            <a:chOff x="1566679" y="2060848"/>
            <a:chExt cx="3726036" cy="2955695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66679" y="3573016"/>
              <a:ext cx="1853192" cy="1443527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566679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438887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5" cstate="print">
              <a:lum bright="4000"/>
            </a:blip>
            <a:srcRect/>
            <a:stretch>
              <a:fillRect/>
            </a:stretch>
          </p:blipFill>
          <p:spPr bwMode="auto">
            <a:xfrm>
              <a:off x="3438887" y="3573016"/>
              <a:ext cx="1853193" cy="1441200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4" name="Прямая соединительная линия 13"/>
          <p:cNvCxnSpPr/>
          <p:nvPr userDrawn="1"/>
        </p:nvCxnSpPr>
        <p:spPr>
          <a:xfrm>
            <a:off x="5999989" y="4725144"/>
            <a:ext cx="5184576" cy="0"/>
          </a:xfrm>
          <a:prstGeom prst="line">
            <a:avLst/>
          </a:prstGeom>
          <a:ln w="15875" cmpd="thickThin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 userDrawn="1"/>
        </p:nvSpPr>
        <p:spPr>
          <a:xfrm>
            <a:off x="815413" y="548680"/>
            <a:ext cx="11041227" cy="2664296"/>
          </a:xfrm>
          <a:prstGeom prst="roundRect">
            <a:avLst/>
          </a:prstGeom>
          <a:solidFill>
            <a:schemeClr val="accent5">
              <a:lumMod val="9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2482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8016213" y="0"/>
            <a:ext cx="417578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77886"/>
            <a:endParaRPr lang="ru-RU" b="1" dirty="0" smtClean="0">
              <a:solidFill>
                <a:prstClr val="white"/>
              </a:solidFill>
            </a:endParaRPr>
          </a:p>
        </p:txBody>
      </p:sp>
      <p:grpSp>
        <p:nvGrpSpPr>
          <p:cNvPr id="8" name="Группа 5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Группа 8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Группа 16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8" name="TextBox 17"/>
          <p:cNvSpPr txBox="1"/>
          <p:nvPr userDrawn="1"/>
        </p:nvSpPr>
        <p:spPr>
          <a:xfrm>
            <a:off x="304101" y="6453337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258393" y="6453337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6835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-144016"/>
            <a:ext cx="12192000" cy="7047734"/>
            <a:chOff x="0" y="-144016"/>
            <a:chExt cx="9144000" cy="704773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-144016"/>
              <a:ext cx="179512" cy="112474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79512" y="-144016"/>
              <a:ext cx="216024" cy="11247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95536" y="-144016"/>
              <a:ext cx="8748464" cy="11247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79512" y="6597352"/>
              <a:ext cx="8568952" cy="2606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0" y="6597352"/>
              <a:ext cx="216024" cy="26064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flipV="1">
              <a:off x="8748464" y="6597352"/>
              <a:ext cx="395536" cy="30636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42610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0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347200" y="6492882"/>
            <a:ext cx="2844800" cy="36512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3" name="Группа 14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Группа 17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311925" y="643172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dirty="0" smtClean="0">
                <a:ln>
                  <a:solidFill>
                    <a:srgbClr val="6AB0AA">
                      <a:lumMod val="60000"/>
                      <a:lumOff val="40000"/>
                    </a:srgbClr>
                  </a:solidFill>
                </a:ln>
                <a:solidFill>
                  <a:srgbClr val="ECF0F1">
                    <a:lumMod val="90000"/>
                  </a:srgbClr>
                </a:solidFill>
              </a:rPr>
              <a:t>Министерство финансов</a:t>
            </a:r>
            <a:endParaRPr lang="ru-RU" dirty="0">
              <a:ln>
                <a:solidFill>
                  <a:srgbClr val="6AB0AA">
                    <a:lumMod val="60000"/>
                    <a:lumOff val="40000"/>
                  </a:srgbClr>
                </a:solidFill>
              </a:ln>
              <a:solidFill>
                <a:srgbClr val="ECF0F1">
                  <a:lumMod val="90000"/>
                </a:srgbClr>
              </a:solidFill>
            </a:endParaRPr>
          </a:p>
        </p:txBody>
      </p:sp>
      <p:sp>
        <p:nvSpPr>
          <p:cNvPr id="35" name="TextBox 3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dirty="0" smtClean="0">
                <a:ln>
                  <a:solidFill>
                    <a:srgbClr val="6AB0AA">
                      <a:lumMod val="75000"/>
                    </a:srgbClr>
                  </a:solidFill>
                </a:ln>
                <a:solidFill>
                  <a:srgbClr val="6AB0AA">
                    <a:lumMod val="75000"/>
                  </a:srgbClr>
                </a:solidFill>
              </a:rPr>
              <a:t>Ставропольского края</a:t>
            </a:r>
            <a:endParaRPr lang="ru-RU" dirty="0">
              <a:ln>
                <a:solidFill>
                  <a:srgbClr val="6AB0AA">
                    <a:lumMod val="75000"/>
                  </a:srgbClr>
                </a:solidFill>
              </a:ln>
              <a:solidFill>
                <a:srgbClr val="6AB0AA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323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5" name="Picture 5" descr="D:\Users\krdoas\Desktop\ДЛЯ ПРЕЗЕНТАЦИЙ\2021\уточнение\ccc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24004"/>
          <a:stretch/>
        </p:blipFill>
        <p:spPr bwMode="auto">
          <a:xfrm>
            <a:off x="1" y="3"/>
            <a:ext cx="5196187" cy="414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3485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9"/>
          <p:cNvSpPr/>
          <p:nvPr userDrawn="1"/>
        </p:nvSpPr>
        <p:spPr bwMode="auto">
          <a:xfrm>
            <a:off x="2375520" y="265680"/>
            <a:ext cx="6600480" cy="354600"/>
          </a:xfrm>
          <a:prstGeom prst="roundRect">
            <a:avLst>
              <a:gd name="adj" fmla="val 16667"/>
            </a:avLst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pc="-1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0"/>
          <p:cNvSpPr/>
          <p:nvPr userDrawn="1"/>
        </p:nvSpPr>
        <p:spPr bwMode="auto">
          <a:xfrm>
            <a:off x="2597760" y="510120"/>
            <a:ext cx="5802240" cy="354600"/>
          </a:xfrm>
          <a:prstGeom prst="roundRect">
            <a:avLst>
              <a:gd name="adj" fmla="val 16667"/>
            </a:avLst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pc="-1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21"/>
          <p:cNvSpPr/>
          <p:nvPr userDrawn="1"/>
        </p:nvSpPr>
        <p:spPr bwMode="auto">
          <a:xfrm>
            <a:off x="2375520" y="720000"/>
            <a:ext cx="8232960" cy="354600"/>
          </a:xfrm>
          <a:prstGeom prst="roundRect">
            <a:avLst>
              <a:gd name="adj" fmla="val 16667"/>
            </a:avLst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pc="-1">
              <a:solidFill>
                <a:prstClr val="white"/>
              </a:solidFill>
            </a:endParaRPr>
          </a:p>
        </p:txBody>
      </p:sp>
      <p:sp>
        <p:nvSpPr>
          <p:cNvPr id="5" name="Прямоугольник 12"/>
          <p:cNvSpPr/>
          <p:nvPr userDrawn="1"/>
        </p:nvSpPr>
        <p:spPr bwMode="auto">
          <a:xfrm>
            <a:off x="0" y="6525360"/>
            <a:ext cx="12191520" cy="332280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pc="-1">
              <a:solidFill>
                <a:prstClr val="white"/>
              </a:solidFill>
            </a:endParaRPr>
          </a:p>
        </p:txBody>
      </p:sp>
      <p:sp>
        <p:nvSpPr>
          <p:cNvPr id="6" name="PlaceHolder 1"/>
          <p:cNvSpPr>
            <a:spLocks noGrp="1"/>
          </p:cNvSpPr>
          <p:nvPr>
            <p:ph type="sldNum" idx="1"/>
          </p:nvPr>
        </p:nvSpPr>
        <p:spPr bwMode="auto">
          <a:xfrm>
            <a:off x="11280480" y="6492960"/>
            <a:ext cx="911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1" strike="noStrike" spc="-1">
                <a:solidFill>
                  <a:srgbClr val="BFBFBF"/>
                </a:solidFill>
                <a:latin typeface="Calibri"/>
              </a:defRPr>
            </a:lvl1pPr>
          </a:lstStyle>
          <a:p>
            <a:pPr>
              <a:defRPr/>
            </a:pPr>
            <a:fld id="{ADE176C7-D934-468F-840D-18E7C29614A9}" type="slidenum">
              <a:rPr/>
              <a:pPr>
                <a:defRPr/>
              </a:pPr>
              <a:t>‹#›</a:t>
            </a:fld>
            <a:endParaRPr b="0">
              <a:solidFill>
                <a:srgbClr val="000000"/>
              </a:solidFill>
              <a:latin typeface="Tempora LGC Uni"/>
            </a:endParaRPr>
          </a:p>
        </p:txBody>
      </p:sp>
      <p:grpSp>
        <p:nvGrpSpPr>
          <p:cNvPr id="7" name="Группа 13"/>
          <p:cNvGrpSpPr/>
          <p:nvPr userDrawn="1"/>
        </p:nvGrpSpPr>
        <p:grpSpPr bwMode="auto">
          <a:xfrm>
            <a:off x="-6240" y="0"/>
            <a:ext cx="191520" cy="6866115"/>
            <a:chOff x="-4680" y="0"/>
            <a:chExt cx="143640" cy="6866115"/>
          </a:xfrm>
        </p:grpSpPr>
        <p:sp>
          <p:nvSpPr>
            <p:cNvPr id="8" name="Прямоугольник 14"/>
            <p:cNvSpPr/>
            <p:nvPr/>
          </p:nvSpPr>
          <p:spPr bwMode="auto">
            <a:xfrm rot="5400000">
              <a:off x="-620280" y="615600"/>
              <a:ext cx="1374840" cy="143640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pc="-1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15"/>
            <p:cNvSpPr/>
            <p:nvPr/>
          </p:nvSpPr>
          <p:spPr bwMode="auto">
            <a:xfrm rot="5400000">
              <a:off x="-620280" y="3366360"/>
              <a:ext cx="1374840" cy="143640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pc="-1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16"/>
            <p:cNvSpPr/>
            <p:nvPr/>
          </p:nvSpPr>
          <p:spPr bwMode="auto">
            <a:xfrm rot="5400000">
              <a:off x="-620280" y="4741200"/>
              <a:ext cx="1374840" cy="143640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pc="-1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7"/>
            <p:cNvSpPr/>
            <p:nvPr/>
          </p:nvSpPr>
          <p:spPr bwMode="auto">
            <a:xfrm rot="5400000">
              <a:off x="-620280" y="6106875"/>
              <a:ext cx="1374840" cy="143640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pc="-1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8"/>
            <p:cNvSpPr/>
            <p:nvPr/>
          </p:nvSpPr>
          <p:spPr bwMode="auto">
            <a:xfrm rot="5400000">
              <a:off x="-620280" y="1990800"/>
              <a:ext cx="1374840" cy="143640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pc="-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5046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56"/>
          <a:stretch/>
        </p:blipFill>
        <p:spPr>
          <a:xfrm>
            <a:off x="-12699" y="2865"/>
            <a:ext cx="12217399" cy="6852270"/>
          </a:xfrm>
          <a:prstGeom prst="rect">
            <a:avLst/>
          </a:prstGeom>
        </p:spPr>
      </p:pic>
      <p:sp>
        <p:nvSpPr>
          <p:cNvPr id="5" name="Прямоугольник 4"/>
          <p:cNvSpPr/>
          <p:nvPr userDrawn="1"/>
        </p:nvSpPr>
        <p:spPr>
          <a:xfrm>
            <a:off x="-37040" y="-77604"/>
            <a:ext cx="12266081" cy="7013209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832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 userDrawn="1"/>
        </p:nvSpPr>
        <p:spPr>
          <a:xfrm>
            <a:off x="565292" y="265806"/>
            <a:ext cx="8411033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 userDrawn="1"/>
        </p:nvSpPr>
        <p:spPr>
          <a:xfrm>
            <a:off x="1864721" y="510136"/>
            <a:ext cx="6535536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919" y="3691492"/>
            <a:ext cx="4307849" cy="24993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767" y="428220"/>
            <a:ext cx="4596236" cy="2239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48191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56"/>
          <a:stretch/>
        </p:blipFill>
        <p:spPr>
          <a:xfrm>
            <a:off x="5" y="0"/>
            <a:ext cx="12217399" cy="685227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>
            <a:off x="-37041" y="-2"/>
            <a:ext cx="12266081" cy="683895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-2"/>
            <a:ext cx="12192000" cy="104140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13000"/>
                </a:schemeClr>
              </a:gs>
              <a:gs pos="74000">
                <a:srgbClr val="FFFFFF"/>
              </a:gs>
              <a:gs pos="30000">
                <a:srgbClr val="FFFFFF"/>
              </a:gs>
              <a:gs pos="100000">
                <a:schemeClr val="bg1"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cxnSp>
        <p:nvCxnSpPr>
          <p:cNvPr id="23" name="Прямая соединительная линия 22"/>
          <p:cNvCxnSpPr/>
          <p:nvPr userDrawn="1"/>
        </p:nvCxnSpPr>
        <p:spPr>
          <a:xfrm>
            <a:off x="1152000" y="989096"/>
            <a:ext cx="9888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 userDrawn="1"/>
        </p:nvCxnSpPr>
        <p:spPr>
          <a:xfrm>
            <a:off x="1152000" y="66229"/>
            <a:ext cx="9888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236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56"/>
          <a:stretch/>
        </p:blipFill>
        <p:spPr>
          <a:xfrm>
            <a:off x="5" y="0"/>
            <a:ext cx="12217399" cy="685227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>
            <a:off x="-37041" y="-2"/>
            <a:ext cx="12266081" cy="683895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4151384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 userDrawn="1"/>
        </p:nvSpPr>
        <p:spPr>
          <a:xfrm>
            <a:off x="6224950" y="1196752"/>
            <a:ext cx="5967055" cy="576064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2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900605" y="773088"/>
            <a:ext cx="6015737" cy="576064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2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5327920" y="332656"/>
            <a:ext cx="6720745" cy="576064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2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pic>
        <p:nvPicPr>
          <p:cNvPr id="181250" name="Picture 2" descr="D:\Users\krdoas\Desktop\ДЛЯ ПРЕЗЕНТАЦИЙ\2021\уточнение\bbb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78" r="1043"/>
          <a:stretch/>
        </p:blipFill>
        <p:spPr bwMode="auto">
          <a:xfrm>
            <a:off x="8016215" y="2"/>
            <a:ext cx="3900124" cy="284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821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slideLayout" Target="../slideLayouts/slideLayout51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347200" y="649288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198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711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10" r:id="rId25"/>
  </p:sldLayoutIdLst>
  <p:hf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347200" y="649288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00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  <p:sldLayoutId id="2147483730" r:id="rId18"/>
    <p:sldLayoutId id="2147483731" r:id="rId19"/>
    <p:sldLayoutId id="2147483732" r:id="rId20"/>
    <p:sldLayoutId id="2147483733" r:id="rId21"/>
    <p:sldLayoutId id="2147483734" r:id="rId22"/>
    <p:sldLayoutId id="2147483735" r:id="rId23"/>
    <p:sldLayoutId id="2147483736" r:id="rId24"/>
    <p:sldLayoutId id="2147483737" r:id="rId25"/>
    <p:sldLayoutId id="2147483738" r:id="rId26"/>
  </p:sldLayoutIdLst>
  <p:hf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9.xml"/><Relationship Id="rId7" Type="http://schemas.openxmlformats.org/officeDocument/2006/relationships/image" Target="../media/image5.emf"/><Relationship Id="rId2" Type="http://schemas.openxmlformats.org/officeDocument/2006/relationships/tags" Target="../tags/tag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51.xml"/><Relationship Id="rId9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3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24011" y="1347598"/>
            <a:ext cx="12296775" cy="3233530"/>
          </a:xfrm>
          <a:prstGeom prst="rect">
            <a:avLst/>
          </a:prstGeom>
          <a:gradFill flip="none" rotWithShape="1">
            <a:gsLst>
              <a:gs pos="33000">
                <a:schemeClr val="bg1">
                  <a:alpha val="68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026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2400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5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407368" y="1704290"/>
            <a:ext cx="4741390" cy="2353476"/>
            <a:chOff x="1240698" y="1490225"/>
            <a:chExt cx="4741390" cy="2353476"/>
          </a:xfrm>
        </p:grpSpPr>
        <p:sp>
          <p:nvSpPr>
            <p:cNvPr id="1029" name="Прямоугольник 14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76750" y="1490225"/>
              <a:ext cx="4705338" cy="1292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600" dirty="0" smtClean="0">
                  <a:solidFill>
                    <a:srgbClr val="6AB0AA">
                      <a:lumMod val="75000"/>
                    </a:srgbClr>
                  </a:solidFill>
                  <a:latin typeface="Impact" pitchFamily="34" charset="0"/>
                </a:rPr>
                <a:t>О ПРАКТИКЕ ПРЕОБРАЗОВАНИЯ МУНИЦИПАЛЬНЫХ ОБРАЗОВАНИЙ </a:t>
              </a:r>
            </a:p>
            <a:p>
              <a:r>
                <a:rPr lang="ru-RU" sz="2600" dirty="0" smtClean="0">
                  <a:solidFill>
                    <a:srgbClr val="6AB0AA">
                      <a:lumMod val="75000"/>
                    </a:srgbClr>
                  </a:solidFill>
                  <a:latin typeface="Impact" pitchFamily="34" charset="0"/>
                </a:rPr>
                <a:t>В СТАВРОПОЛЬСКОМ КРАЕ</a:t>
              </a:r>
              <a:endParaRPr lang="ru-RU" sz="2600" dirty="0">
                <a:solidFill>
                  <a:srgbClr val="6AB0AA">
                    <a:lumMod val="75000"/>
                  </a:srgbClr>
                </a:solidFill>
                <a:latin typeface="Impact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240698" y="2928066"/>
              <a:ext cx="3935115" cy="91563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>
                <a:lnSpc>
                  <a:spcPts val="1500"/>
                </a:lnSpc>
                <a:defRPr/>
              </a:pPr>
              <a:r>
                <a:rPr lang="ru-RU" sz="1600" dirty="0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З</a:t>
              </a:r>
              <a:r>
                <a:rPr lang="ru-RU" sz="1600" dirty="0" smtClean="0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аместитель </a:t>
              </a:r>
              <a:r>
                <a:rPr lang="ru-RU" sz="1600" dirty="0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председателя </a:t>
              </a:r>
              <a:r>
                <a:rPr lang="ru-RU" sz="1600" dirty="0" smtClean="0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 </a:t>
              </a:r>
              <a:r>
                <a:rPr lang="ru-RU" sz="1600" dirty="0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Правительства Ставропольского края </a:t>
              </a:r>
              <a:r>
                <a:rPr lang="ru-RU" sz="1600" dirty="0" smtClean="0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– министр </a:t>
              </a:r>
              <a:r>
                <a:rPr lang="ru-RU" sz="1600" dirty="0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финансов Ставропольского </a:t>
              </a:r>
              <a:r>
                <a:rPr lang="ru-RU" sz="1600" dirty="0" smtClean="0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края</a:t>
              </a:r>
            </a:p>
            <a:p>
              <a:pPr>
                <a:defRPr/>
              </a:pPr>
              <a:r>
                <a:rPr lang="ru-RU" sz="1600" b="1" dirty="0" err="1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Калинченко</a:t>
              </a:r>
              <a:r>
                <a:rPr lang="ru-RU" sz="1600" b="1" dirty="0">
                  <a:solidFill>
                    <a:prstClr val="black"/>
                  </a:solidFill>
                  <a:latin typeface="Calibri"/>
                  <a:cs typeface="Times New Roman" panose="02020603050405020304" pitchFamily="18" charset="0"/>
                </a:rPr>
                <a:t> Лариса Анатольевна</a:t>
              </a: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4511824" y="1628800"/>
            <a:ext cx="7867180" cy="4025618"/>
            <a:chOff x="3359696" y="2479568"/>
            <a:chExt cx="8947300" cy="4578313"/>
          </a:xfrm>
        </p:grpSpPr>
        <p:pic>
          <p:nvPicPr>
            <p:cNvPr id="258" name="Рисунок 257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9696" y="2479568"/>
              <a:ext cx="8947300" cy="4578313"/>
            </a:xfrm>
            <a:prstGeom prst="rect">
              <a:avLst/>
            </a:prstGeom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5800" y="2695592"/>
              <a:ext cx="7272808" cy="2882261"/>
            </a:xfrm>
            <a:prstGeom prst="rect">
              <a:avLst/>
            </a:prstGeom>
            <a:effectLst>
              <a:outerShdw blurRad="215900" dist="2667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8300775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281576" y="482812"/>
            <a:ext cx="11719080" cy="6114540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76194" y="125099"/>
            <a:ext cx="11239612" cy="695061"/>
          </a:xfrm>
          <a:prstGeom prst="roundRect">
            <a:avLst>
              <a:gd name="adj" fmla="val 26247"/>
            </a:avLst>
          </a:prstGeom>
          <a:gradFill flip="none" rotWithShape="1">
            <a:gsLst>
              <a:gs pos="88000">
                <a:srgbClr val="FFFFFF"/>
              </a:gs>
              <a:gs pos="97268">
                <a:srgbClr val="B9D3F5"/>
              </a:gs>
              <a:gs pos="1093">
                <a:srgbClr val="B9D3F5"/>
              </a:gs>
              <a:gs pos="28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3" name="Прямоугольник 102"/>
          <p:cNvSpPr>
            <a:spLocks noChangeArrowheads="1"/>
          </p:cNvSpPr>
          <p:nvPr/>
        </p:nvSpPr>
        <p:spPr bwMode="auto">
          <a:xfrm>
            <a:off x="476194" y="173325"/>
            <a:ext cx="11239612" cy="60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ПРЕДПОСЫЛКИ  ПРОВЕДЕНИЯ </a:t>
            </a:r>
            <a:r>
              <a:rPr lang="ru-RU" sz="2000" b="1" dirty="0" smtClean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ПРЕОБРАЗОВАНИЯ</a:t>
            </a:r>
          </a:p>
          <a:p>
            <a:pPr algn="ctr">
              <a:lnSpc>
                <a:spcPts val="2000"/>
              </a:lnSpc>
            </a:pPr>
            <a:r>
              <a:rPr lang="ru-RU" sz="2000" b="1" dirty="0" smtClean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МУНИЦИПАЛЬНЫХ </a:t>
            </a: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ОБРАЗОВАНИЙ </a:t>
            </a:r>
            <a:r>
              <a:rPr lang="ru-RU" sz="2000" b="1" dirty="0" smtClean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В </a:t>
            </a: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СТАВРОПОЛЬСКОМ </a:t>
            </a:r>
            <a:r>
              <a:rPr lang="ru-RU" sz="2000" b="1" dirty="0" smtClean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КРАЕ</a:t>
            </a:r>
            <a:endParaRPr lang="ru-RU" sz="2000" b="1" dirty="0">
              <a:ln w="3175" cmpd="sng">
                <a:noFill/>
                <a:prstDash val="solid"/>
              </a:ln>
              <a:solidFill>
                <a:srgbClr val="1F497D">
                  <a:lumMod val="75000"/>
                </a:srgbClr>
              </a:solidFill>
              <a:cs typeface="Calibri" panose="020F0502020204030204" pitchFamily="34" charset="0"/>
            </a:endParaRPr>
          </a:p>
        </p:txBody>
      </p:sp>
      <p:sp>
        <p:nvSpPr>
          <p:cNvPr id="46" name="Text Box 29"/>
          <p:cNvSpPr txBox="1">
            <a:spLocks noChangeArrowheads="1"/>
          </p:cNvSpPr>
          <p:nvPr/>
        </p:nvSpPr>
        <p:spPr bwMode="auto">
          <a:xfrm>
            <a:off x="1970493" y="1739683"/>
            <a:ext cx="16338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50000"/>
              </a:spcBef>
              <a:buFontTx/>
              <a:buNone/>
            </a:pPr>
            <a:r>
              <a:rPr lang="ru-RU" altLang="ru-RU" sz="1400" i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cs typeface="Times New Roman" pitchFamily="18" charset="0"/>
              </a:rPr>
              <a:t>рублей на чел</a:t>
            </a:r>
          </a:p>
        </p:txBody>
      </p:sp>
      <p:graphicFrame>
        <p:nvGraphicFramePr>
          <p:cNvPr id="48" name="Объект 1"/>
          <p:cNvGraphicFramePr>
            <a:graphicFrameLocks/>
          </p:cNvGraphicFramePr>
          <p:nvPr>
            <p:extLst/>
          </p:nvPr>
        </p:nvGraphicFramePr>
        <p:xfrm>
          <a:off x="876291" y="1412776"/>
          <a:ext cx="2843445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3" name="Скругленная прямоугольная выноска 52"/>
          <p:cNvSpPr/>
          <p:nvPr/>
        </p:nvSpPr>
        <p:spPr>
          <a:xfrm>
            <a:off x="800387" y="3068959"/>
            <a:ext cx="540000" cy="216573"/>
          </a:xfrm>
          <a:prstGeom prst="wedgeRoundRectCallout">
            <a:avLst>
              <a:gd name="adj1" fmla="val 44494"/>
              <a:gd name="adj2" fmla="val 84913"/>
              <a:gd name="adj3" fmla="val 16667"/>
            </a:avLst>
          </a:prstGeom>
          <a:solidFill>
            <a:srgbClr val="5F748F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371</a:t>
            </a:r>
            <a:endParaRPr lang="ru-RU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Скругленная прямоугольная выноска 53"/>
          <p:cNvSpPr/>
          <p:nvPr/>
        </p:nvSpPr>
        <p:spPr>
          <a:xfrm>
            <a:off x="2145451" y="3066430"/>
            <a:ext cx="540000" cy="216573"/>
          </a:xfrm>
          <a:prstGeom prst="wedgeRoundRectCallout">
            <a:avLst>
              <a:gd name="adj1" fmla="val 44494"/>
              <a:gd name="adj2" fmla="val 84913"/>
              <a:gd name="adj3" fmla="val 16667"/>
            </a:avLst>
          </a:prstGeom>
          <a:solidFill>
            <a:srgbClr val="5F748F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520</a:t>
            </a:r>
            <a:endParaRPr lang="ru-RU" sz="12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Shape 54"/>
          <p:cNvSpPr/>
          <p:nvPr/>
        </p:nvSpPr>
        <p:spPr>
          <a:xfrm rot="21245143">
            <a:off x="1005650" y="2448670"/>
            <a:ext cx="563214" cy="633062"/>
          </a:xfrm>
          <a:prstGeom prst="swooshArrow">
            <a:avLst>
              <a:gd name="adj1" fmla="val 15384"/>
              <a:gd name="adj2" fmla="val 28759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719736" y="1228997"/>
            <a:ext cx="4028552" cy="2420285"/>
          </a:xfrm>
          <a:prstGeom prst="roundRect">
            <a:avLst>
              <a:gd name="adj" fmla="val 4703"/>
            </a:avLst>
          </a:prstGeom>
          <a:noFill/>
          <a:ln w="15875" cap="rnd" cmpd="sng">
            <a:solidFill>
              <a:srgbClr val="5F748F">
                <a:alpha val="77000"/>
              </a:srgb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182018"/>
              </p:ext>
            </p:extLst>
          </p:nvPr>
        </p:nvGraphicFramePr>
        <p:xfrm>
          <a:off x="3761270" y="1287310"/>
          <a:ext cx="3866974" cy="2177383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3866974"/>
              </a:tblGrid>
              <a:tr h="284983">
                <a:tc>
                  <a:txBody>
                    <a:bodyPr/>
                    <a:lstStyle/>
                    <a:p>
                      <a:pPr marL="171450" indent="-171450" eaLnBrk="1" hangingPunct="1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Wingdings" pitchFamily="2" charset="2"/>
                        <a:buChar char="ü"/>
                        <a:tabLst>
                          <a:tab pos="542925" algn="l"/>
                        </a:tabLst>
                      </a:pP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Неравенство экономического потенциала, диспропорция в уровне бюджетной обеспеченности </a:t>
                      </a:r>
                    </a:p>
                  </a:txBody>
                  <a:tcPr marL="144000" marR="12700" marT="3600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983"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Wingdings" pitchFamily="2" charset="2"/>
                        <a:buChar char="ü"/>
                        <a:tabLst>
                          <a:tab pos="542925" algn="l"/>
                        </a:tabLst>
                      </a:pP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Высокий уровень </a:t>
                      </a:r>
                      <a:r>
                        <a:rPr lang="ru-RU" altLang="en-US" sz="1200" b="0" kern="120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дотационности</a:t>
                      </a: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МО</a:t>
                      </a:r>
                      <a:endParaRPr lang="ru-RU" altLang="en-US" sz="12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R="12700" marT="3600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7584"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Wingdings" pitchFamily="2" charset="2"/>
                        <a:buChar char="ü"/>
                        <a:tabLst>
                          <a:tab pos="542925" algn="l"/>
                        </a:tabLst>
                        <a:defRPr/>
                      </a:pP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Ограниченность в бюджетных средствах для участия в реализации «затратных» проектов  (в т.ч. на условиях </a:t>
                      </a:r>
                      <a:r>
                        <a:rPr lang="ru-RU" altLang="en-US" sz="1200" b="0" kern="120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софинансирования</a:t>
                      </a: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altLang="en-US" sz="12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R="12700" marT="3600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2177"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Wingdings" pitchFamily="2" charset="2"/>
                        <a:buChar char="ü"/>
                        <a:tabLst>
                          <a:tab pos="542925" algn="l"/>
                        </a:tabLst>
                        <a:defRPr/>
                      </a:pP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Отсутствие квалифицированных кадров</a:t>
                      </a:r>
                      <a:endParaRPr lang="ru-RU" altLang="en-US" sz="12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R="12700" marT="3600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983"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  <a:buFont typeface="Wingdings" pitchFamily="2" charset="2"/>
                        <a:buChar char="ü"/>
                        <a:tabLst>
                          <a:tab pos="542925" algn="l"/>
                        </a:tabLst>
                      </a:pP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Снижение эффективности и качества оказания муниципальных услуг</a:t>
                      </a:r>
                      <a:endParaRPr lang="ru-RU" altLang="en-US" sz="12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R="12700" marT="3600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983"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Wingdings" pitchFamily="2" charset="2"/>
                        <a:buChar char="ü"/>
                        <a:tabLst>
                          <a:tab pos="542925" algn="l"/>
                        </a:tabLst>
                        <a:defRPr/>
                      </a:pP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Высокая доля административно-управленческих расходов</a:t>
                      </a:r>
                      <a:endParaRPr lang="ru-RU" altLang="en-US" sz="12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R="12700" marT="3600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383"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Wingdings" pitchFamily="2" charset="2"/>
                        <a:buChar char="ü"/>
                        <a:tabLst>
                          <a:tab pos="542925" algn="l"/>
                        </a:tabLst>
                        <a:defRPr/>
                      </a:pPr>
                      <a:r>
                        <a:rPr lang="ru-RU" altLang="en-US" sz="12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Высокая плотность расселения населения</a:t>
                      </a:r>
                      <a:endParaRPr lang="ru-RU" altLang="en-US" sz="12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R="12700" marT="3600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" name="Скругленный прямоугольник 57"/>
          <p:cNvSpPr/>
          <p:nvPr/>
        </p:nvSpPr>
        <p:spPr>
          <a:xfrm>
            <a:off x="504778" y="850900"/>
            <a:ext cx="3168352" cy="810878"/>
          </a:xfrm>
          <a:prstGeom prst="roundRect">
            <a:avLst>
              <a:gd name="adj" fmla="val 31352"/>
            </a:avLst>
          </a:prstGeom>
          <a:gradFill flip="none" rotWithShape="1">
            <a:gsLst>
              <a:gs pos="1093">
                <a:srgbClr val="CCDFF8"/>
              </a:gs>
              <a:gs pos="40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59" name="Прямоугольник 58"/>
          <p:cNvSpPr>
            <a:spLocks noChangeArrowheads="1"/>
          </p:cNvSpPr>
          <p:nvPr/>
        </p:nvSpPr>
        <p:spPr bwMode="auto">
          <a:xfrm>
            <a:off x="743890" y="957251"/>
            <a:ext cx="2690129" cy="598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sz="1400" b="1" dirty="0" smtClean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НАЛОГОВЫЕ И НЕНАЛОГОВЫЕ ДОХОДЫ НА ДУШУ НАСЕЛЕНИЯ ПО ПОСЕЛЕНИЯМ</a:t>
            </a:r>
          </a:p>
        </p:txBody>
      </p:sp>
      <p:sp>
        <p:nvSpPr>
          <p:cNvPr id="60" name="Text Box 29"/>
          <p:cNvSpPr txBox="1">
            <a:spLocks noChangeArrowheads="1"/>
          </p:cNvSpPr>
          <p:nvPr/>
        </p:nvSpPr>
        <p:spPr bwMode="auto">
          <a:xfrm>
            <a:off x="10222788" y="2021949"/>
            <a:ext cx="16338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>
              <a:spcBef>
                <a:spcPct val="50000"/>
              </a:spcBef>
              <a:buFontTx/>
              <a:buNone/>
              <a:defRPr sz="1400" b="1" i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</a:defRPr>
            </a:lvl9pPr>
          </a:lstStyle>
          <a:p>
            <a:r>
              <a:rPr lang="ru-RU" altLang="ru-RU" b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процентов</a:t>
            </a:r>
          </a:p>
        </p:txBody>
      </p:sp>
      <p:graphicFrame>
        <p:nvGraphicFramePr>
          <p:cNvPr id="62" name="Объект 1"/>
          <p:cNvGraphicFramePr>
            <a:graphicFrameLocks/>
          </p:cNvGraphicFramePr>
          <p:nvPr>
            <p:extLst/>
          </p:nvPr>
        </p:nvGraphicFramePr>
        <p:xfrm>
          <a:off x="7739074" y="1714488"/>
          <a:ext cx="4312999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4" name="Диаграмма 63"/>
          <p:cNvGraphicFramePr/>
          <p:nvPr>
            <p:extLst/>
          </p:nvPr>
        </p:nvGraphicFramePr>
        <p:xfrm>
          <a:off x="7555738" y="1616038"/>
          <a:ext cx="4496335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6" name="Text Box 29"/>
          <p:cNvSpPr txBox="1">
            <a:spLocks noChangeArrowheads="1"/>
          </p:cNvSpPr>
          <p:nvPr/>
        </p:nvSpPr>
        <p:spPr bwMode="auto">
          <a:xfrm>
            <a:off x="8310578" y="2285992"/>
            <a:ext cx="319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50000"/>
              </a:spcBef>
              <a:buFontTx/>
              <a:buNone/>
            </a:pPr>
            <a:r>
              <a:rPr lang="ru-RU" altLang="ru-RU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162</a:t>
            </a:r>
            <a:endParaRPr lang="ru-RU" altLang="ru-RU" sz="1400" kern="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Text Box 29"/>
          <p:cNvSpPr txBox="1">
            <a:spLocks noChangeArrowheads="1"/>
          </p:cNvSpPr>
          <p:nvPr/>
        </p:nvSpPr>
        <p:spPr bwMode="auto">
          <a:xfrm>
            <a:off x="10332889" y="2360483"/>
            <a:ext cx="319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50000"/>
              </a:spcBef>
              <a:buFontTx/>
              <a:buNone/>
            </a:pPr>
            <a:r>
              <a:rPr lang="ru-RU" altLang="ru-RU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132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407368" y="4725144"/>
            <a:ext cx="5400600" cy="1661931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2032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288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endParaRPr lang="ru-RU" sz="140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3197" y="4887257"/>
            <a:ext cx="5040755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Необеспечение сохранности муниципального имущества</a:t>
            </a:r>
          </a:p>
          <a:p>
            <a:pPr marL="285750" indent="-285750" defTabSz="0">
              <a:lnSpc>
                <a:spcPts val="1600"/>
              </a:lnSpc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Принятие </a:t>
            </a:r>
            <a:r>
              <a:rPr lang="ru-RU" altLang="en-US" sz="1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бюджетных обязательств в</a:t>
            </a:r>
            <a:r>
              <a:rPr lang="en-US" altLang="en-US" sz="1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ru-RU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размерах, превышающих </a:t>
            </a:r>
            <a:r>
              <a:rPr lang="ru-RU" altLang="en-US" sz="1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утвержденные БА и (или) ЛБО,  </a:t>
            </a:r>
            <a:r>
              <a:rPr lang="ru-RU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наращивание </a:t>
            </a:r>
            <a:r>
              <a:rPr lang="ru-RU" altLang="en-US" sz="1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кредиторской задолженности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6240016" y="4725144"/>
            <a:ext cx="5400600" cy="1661931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2032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288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endParaRPr lang="ru-RU" sz="1400">
              <a:solidFill>
                <a:prstClr val="black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824192" y="863622"/>
            <a:ext cx="3994877" cy="731417"/>
          </a:xfrm>
          <a:prstGeom prst="roundRect">
            <a:avLst>
              <a:gd name="adj" fmla="val 33461"/>
            </a:avLst>
          </a:prstGeom>
          <a:gradFill flip="none" rotWithShape="1">
            <a:gsLst>
              <a:gs pos="1093">
                <a:srgbClr val="CCDFF8"/>
              </a:gs>
              <a:gs pos="40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7872896" y="1016451"/>
            <a:ext cx="3897468" cy="425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altLang="ru-RU" sz="1400" b="1" dirty="0" smtClean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МАКСИМАЛЬНАЯ ДОЛЯ ДОТАЦИИ И РАСХОДОВ </a:t>
            </a:r>
          </a:p>
          <a:p>
            <a:pPr algn="ctr">
              <a:lnSpc>
                <a:spcPts val="1300"/>
              </a:lnSpc>
            </a:pPr>
            <a:r>
              <a:rPr lang="ru-RU" altLang="ru-RU" sz="1400" b="1" dirty="0" smtClean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НА ОБЩЕГОСУДАРСТВЕННЫЕ ВОПРОСЫ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986212" y="3359754"/>
            <a:ext cx="36960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>
                <a:solidFill>
                  <a:prstClr val="black"/>
                </a:solidFill>
              </a:rPr>
              <a:t>Кол-во МО с долей дотации  в собств. доходах более 50 </a:t>
            </a:r>
            <a:r>
              <a:rPr lang="ru-RU" sz="1100" smtClean="0">
                <a:solidFill>
                  <a:prstClr val="black"/>
                </a:solidFill>
              </a:rPr>
              <a:t>%</a:t>
            </a:r>
            <a:endParaRPr lang="ru-RU" sz="1100">
              <a:solidFill>
                <a:prstClr val="black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8020915" y="3601490"/>
            <a:ext cx="3696072" cy="331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ru-RU" sz="1100" smtClean="0">
                <a:solidFill>
                  <a:prstClr val="black"/>
                </a:solidFill>
              </a:rPr>
              <a:t>Кол-во </a:t>
            </a:r>
            <a:r>
              <a:rPr lang="ru-RU" sz="1100">
                <a:solidFill>
                  <a:prstClr val="black"/>
                </a:solidFill>
              </a:rPr>
              <a:t>МО с долей расходов </a:t>
            </a:r>
          </a:p>
          <a:p>
            <a:pPr>
              <a:lnSpc>
                <a:spcPts val="900"/>
              </a:lnSpc>
            </a:pPr>
            <a:r>
              <a:rPr lang="ru-RU" sz="1100">
                <a:solidFill>
                  <a:prstClr val="black"/>
                </a:solidFill>
              </a:rPr>
              <a:t>на общегосударственные вопросы более 50%</a:t>
            </a:r>
          </a:p>
        </p:txBody>
      </p:sp>
      <p:sp>
        <p:nvSpPr>
          <p:cNvPr id="99" name="Прямоугольник 98"/>
          <p:cNvSpPr>
            <a:spLocks noChangeAspect="1"/>
          </p:cNvSpPr>
          <p:nvPr/>
        </p:nvSpPr>
        <p:spPr>
          <a:xfrm>
            <a:off x="7896200" y="3445632"/>
            <a:ext cx="90012" cy="89999"/>
          </a:xfrm>
          <a:prstGeom prst="rect">
            <a:avLst/>
          </a:prstGeom>
          <a:solidFill>
            <a:srgbClr val="DFAB5F">
              <a:alpha val="45000"/>
            </a:srgbClr>
          </a:solidFill>
          <a:ln w="19050" cap="flat" cmpd="sng" algn="ctr">
            <a:noFill/>
            <a:prstDash val="solid"/>
          </a:ln>
          <a:effectLst>
            <a:innerShdw dist="228600" dir="8100000">
              <a:prstClr val="black">
                <a:alpha val="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86" dirty="0">
              <a:solidFill>
                <a:srgbClr val="4F88AB"/>
              </a:solidFill>
              <a:latin typeface="Impact" panose="020B0806030902050204" pitchFamily="34" charset="0"/>
            </a:endParaRPr>
          </a:p>
        </p:txBody>
      </p:sp>
      <p:sp>
        <p:nvSpPr>
          <p:cNvPr id="100" name="Прямоугольник 99"/>
          <p:cNvSpPr>
            <a:spLocks noChangeAspect="1"/>
          </p:cNvSpPr>
          <p:nvPr/>
        </p:nvSpPr>
        <p:spPr>
          <a:xfrm>
            <a:off x="7896200" y="3655507"/>
            <a:ext cx="90012" cy="89999"/>
          </a:xfrm>
          <a:prstGeom prst="rect">
            <a:avLst/>
          </a:prstGeom>
          <a:solidFill>
            <a:srgbClr val="8BC7AF"/>
          </a:solidFill>
          <a:ln w="19050" cap="flat" cmpd="sng" algn="ctr">
            <a:noFill/>
            <a:prstDash val="solid"/>
          </a:ln>
          <a:effectLst>
            <a:innerShdw dist="228600" dir="8100000">
              <a:prstClr val="black">
                <a:alpha val="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86" dirty="0">
              <a:solidFill>
                <a:srgbClr val="4F88AB"/>
              </a:solidFill>
              <a:latin typeface="Impact" panose="020B080603090205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16080" y="4904000"/>
            <a:ext cx="47957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  <a:spcAft>
                <a:spcPts val="1200"/>
              </a:spcAft>
            </a:pPr>
            <a:r>
              <a:rPr lang="ru-RU" sz="1400" smtClean="0">
                <a:solidFill>
                  <a:prstClr val="black"/>
                </a:solidFill>
              </a:rPr>
              <a:t>Обеспечение </a:t>
            </a:r>
            <a:r>
              <a:rPr lang="ru-RU" sz="1400" dirty="0" smtClean="0">
                <a:solidFill>
                  <a:prstClr val="black"/>
                </a:solidFill>
              </a:rPr>
              <a:t>доступности нотариальных действий</a:t>
            </a:r>
          </a:p>
          <a:p>
            <a:pPr>
              <a:lnSpc>
                <a:spcPts val="1400"/>
              </a:lnSpc>
              <a:spcAft>
                <a:spcPts val="1200"/>
              </a:spcAft>
            </a:pPr>
            <a:r>
              <a:rPr lang="ru-RU" sz="1400" dirty="0" smtClean="0">
                <a:solidFill>
                  <a:prstClr val="black"/>
                </a:solidFill>
              </a:rPr>
              <a:t>Реализация полномочия РФ на осуществление воинского учета при отсутствии в населенном пункте военного комиссариата</a:t>
            </a:r>
          </a:p>
          <a:p>
            <a:pPr>
              <a:lnSpc>
                <a:spcPts val="1400"/>
              </a:lnSpc>
              <a:spcAft>
                <a:spcPts val="1200"/>
              </a:spcAft>
            </a:pPr>
            <a:r>
              <a:rPr lang="ru-RU" sz="1400" dirty="0" smtClean="0">
                <a:solidFill>
                  <a:prstClr val="black"/>
                </a:solidFill>
              </a:rPr>
              <a:t>Выявление и оформление в муниципальную собственность бесхозного имущества</a:t>
            </a:r>
            <a:endParaRPr lang="ru-RU" sz="1400" dirty="0">
              <a:solidFill>
                <a:prstClr val="black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506840" y="4913692"/>
            <a:ext cx="257090" cy="257090"/>
            <a:chOff x="6172866" y="4332036"/>
            <a:chExt cx="377460" cy="377460"/>
          </a:xfrm>
        </p:grpSpPr>
        <p:sp>
          <p:nvSpPr>
            <p:cNvPr id="4" name="Овал 3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83" name="Группа 82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84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3" name="Группа 62"/>
          <p:cNvGrpSpPr/>
          <p:nvPr/>
        </p:nvGrpSpPr>
        <p:grpSpPr>
          <a:xfrm>
            <a:off x="6506840" y="5266450"/>
            <a:ext cx="257090" cy="257090"/>
            <a:chOff x="6172866" y="4332036"/>
            <a:chExt cx="377460" cy="377460"/>
          </a:xfrm>
        </p:grpSpPr>
        <p:sp>
          <p:nvSpPr>
            <p:cNvPr id="65" name="Овал 6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68" name="Группа 67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71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7" name="Группа 96"/>
          <p:cNvGrpSpPr/>
          <p:nvPr/>
        </p:nvGrpSpPr>
        <p:grpSpPr>
          <a:xfrm>
            <a:off x="6502648" y="5943990"/>
            <a:ext cx="257090" cy="257090"/>
            <a:chOff x="6172866" y="4332036"/>
            <a:chExt cx="377460" cy="377460"/>
          </a:xfrm>
        </p:grpSpPr>
        <p:sp>
          <p:nvSpPr>
            <p:cNvPr id="101" name="Овал 100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02" name="Группа 101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04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6" name="Группа 105"/>
          <p:cNvGrpSpPr/>
          <p:nvPr/>
        </p:nvGrpSpPr>
        <p:grpSpPr>
          <a:xfrm>
            <a:off x="597908" y="4896524"/>
            <a:ext cx="257090" cy="257090"/>
            <a:chOff x="6172866" y="4332036"/>
            <a:chExt cx="377460" cy="377460"/>
          </a:xfrm>
        </p:grpSpPr>
        <p:sp>
          <p:nvSpPr>
            <p:cNvPr id="107" name="Овал 106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08" name="Группа 107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09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1" name="Группа 110"/>
          <p:cNvGrpSpPr/>
          <p:nvPr/>
        </p:nvGrpSpPr>
        <p:grpSpPr>
          <a:xfrm>
            <a:off x="597908" y="5249282"/>
            <a:ext cx="257090" cy="257090"/>
            <a:chOff x="6172866" y="4332036"/>
            <a:chExt cx="377460" cy="377460"/>
          </a:xfrm>
        </p:grpSpPr>
        <p:sp>
          <p:nvSpPr>
            <p:cNvPr id="112" name="Овал 111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13" name="Группа 112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14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Группа 6"/>
          <p:cNvGrpSpPr/>
          <p:nvPr/>
        </p:nvGrpSpPr>
        <p:grpSpPr>
          <a:xfrm>
            <a:off x="7320136" y="4293096"/>
            <a:ext cx="3384376" cy="430499"/>
            <a:chOff x="7320136" y="4294645"/>
            <a:chExt cx="3384376" cy="430499"/>
          </a:xfrm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7320136" y="4294645"/>
              <a:ext cx="3384376" cy="430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93">
                  <a:srgbClr val="CCDFF8"/>
                </a:gs>
                <a:gs pos="40000">
                  <a:schemeClr val="bg1"/>
                </a:gs>
              </a:gsLst>
              <a:lin ang="16200000" scaled="1"/>
              <a:tileRect/>
            </a:gradFill>
            <a:ln w="12700" cap="rnd" cmpd="sng">
              <a:noFill/>
              <a:prstDash val="solid"/>
            </a:ln>
            <a:effectLst>
              <a:outerShdw blurRad="266700" dist="38100" dir="2700000" algn="tl" rotWithShape="0">
                <a:prstClr val="black">
                  <a:alpha val="61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Прямоугольник 69"/>
            <p:cNvSpPr>
              <a:spLocks noChangeArrowheads="1"/>
            </p:cNvSpPr>
            <p:nvPr/>
          </p:nvSpPr>
          <p:spPr bwMode="auto">
            <a:xfrm>
              <a:off x="7420943" y="4377518"/>
              <a:ext cx="3182762" cy="264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ru-RU" sz="1400" b="1" dirty="0" smtClean="0">
                  <a:ln w="3175" cmpd="sng">
                    <a:noFill/>
                    <a:prstDash val="solid"/>
                  </a:ln>
                  <a:solidFill>
                    <a:srgbClr val="1F497D">
                      <a:lumMod val="75000"/>
                    </a:srgbClr>
                  </a:solidFill>
                  <a:cs typeface="Calibri" panose="020F0502020204030204" pitchFamily="34" charset="0"/>
                </a:rPr>
                <a:t>ПРОБЛЕМЫ</a:t>
              </a:r>
              <a:endParaRPr lang="ru-RU" sz="14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487488" y="4293096"/>
            <a:ext cx="3384376" cy="430499"/>
            <a:chOff x="1487488" y="4271428"/>
            <a:chExt cx="3384376" cy="430499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1487488" y="4271428"/>
              <a:ext cx="3384376" cy="430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93">
                  <a:srgbClr val="CCDFF8"/>
                </a:gs>
                <a:gs pos="40000">
                  <a:schemeClr val="bg1"/>
                </a:gs>
              </a:gsLst>
              <a:lin ang="16200000" scaled="1"/>
              <a:tileRect/>
            </a:gradFill>
            <a:ln w="12700" cap="rnd" cmpd="sng">
              <a:noFill/>
              <a:prstDash val="solid"/>
            </a:ln>
            <a:effectLst>
              <a:outerShdw blurRad="266700" dist="38100" dir="2700000" algn="tl" rotWithShape="0">
                <a:prstClr val="black">
                  <a:alpha val="61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Прямоугольник 72"/>
            <p:cNvSpPr>
              <a:spLocks noChangeArrowheads="1"/>
            </p:cNvSpPr>
            <p:nvPr/>
          </p:nvSpPr>
          <p:spPr bwMode="auto">
            <a:xfrm>
              <a:off x="1588295" y="4354301"/>
              <a:ext cx="3182762" cy="264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ru-RU" sz="1400" b="1" dirty="0" smtClean="0">
                  <a:ln w="3175" cmpd="sng">
                    <a:noFill/>
                    <a:prstDash val="solid"/>
                  </a:ln>
                  <a:solidFill>
                    <a:srgbClr val="1F497D">
                      <a:lumMod val="75000"/>
                    </a:srgbClr>
                  </a:solidFill>
                  <a:cs typeface="Calibri" panose="020F0502020204030204" pitchFamily="34" charset="0"/>
                </a:rPr>
                <a:t>РИСКИ</a:t>
              </a:r>
              <a:endParaRPr lang="ru-RU" sz="14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948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285750" indent="-285750">
              <a:lnSpc>
                <a:spcPts val="1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en-US" sz="16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8000">
                <a:srgbClr val="FFFFFF"/>
              </a:gs>
              <a:gs pos="97268">
                <a:srgbClr val="B9D3F5"/>
              </a:gs>
              <a:gs pos="1093">
                <a:srgbClr val="B9D3F5"/>
              </a:gs>
              <a:gs pos="28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51384" y="284327"/>
            <a:ext cx="11239612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МЕРОПРИЯТИЯ В РАМКАХ ПРЕОБРАЗОВАНИЯ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78519" y="935210"/>
            <a:ext cx="3384376" cy="5316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93">
                <a:srgbClr val="CCDFF8"/>
              </a:gs>
              <a:gs pos="40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679326" y="999033"/>
            <a:ext cx="3182762" cy="43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sz="14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ОРГАНЫ МЕСТНОГО САМОУПРАВЛЕНИЯ МО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3392" y="1574482"/>
            <a:ext cx="5096644" cy="591009"/>
          </a:xfrm>
          <a:prstGeom prst="roundRect">
            <a:avLst>
              <a:gd name="adj" fmla="val 40330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Решение представительного органа МСУ об инициативе преобразования МО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334419" y="935210"/>
            <a:ext cx="3384376" cy="5316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93">
                <a:srgbClr val="CCDFF8"/>
              </a:gs>
              <a:gs pos="40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7435226" y="999033"/>
            <a:ext cx="3182762" cy="43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sz="14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ГОСУДАРСТВЕННЫЕ ОРГАНЫ СТАВРОПОЛЬСКОГО КРАЯ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3392" y="2195339"/>
            <a:ext cx="5096644" cy="572095"/>
          </a:xfrm>
          <a:prstGeom prst="roundRect">
            <a:avLst>
              <a:gd name="adj" fmla="val 41675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Проведение публичных слушаний по вопросу преобразования МО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3392" y="2800054"/>
            <a:ext cx="5096644" cy="1083374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Решение представительного органа МСУ о согласии населения МО на объединение с другими МО с наделением вновь образованного МО новым статусом </a:t>
            </a:r>
            <a:r>
              <a:rPr lang="ru-RU" altLang="en-US" sz="1300" i="1" dirty="0">
                <a:solidFill>
                  <a:srgbClr val="5F748F"/>
                </a:solidFill>
              </a:rPr>
              <a:t>(например: объединение поселений с муниципальным районом и наделение статусом муниципального округа)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3392" y="3916651"/>
            <a:ext cx="5096644" cy="713016"/>
          </a:xfrm>
          <a:prstGeom prst="roundRect">
            <a:avLst>
              <a:gd name="adj" fmla="val 32697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Законодательная инициатива представительного органа МСУ о проведении преобразования </a:t>
            </a:r>
            <a:r>
              <a:rPr lang="ru-RU" altLang="en-US" sz="1300" i="1" dirty="0">
                <a:solidFill>
                  <a:srgbClr val="5F748F"/>
                </a:solidFill>
              </a:rPr>
              <a:t>(представление в Думу СК проекта закона СК о проведении преобразования)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23392" y="4652762"/>
            <a:ext cx="5096644" cy="998252"/>
          </a:xfrm>
          <a:prstGeom prst="roundRect">
            <a:avLst>
              <a:gd name="adj" fmla="val 25255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Реализация мероприятий по преобразованию </a:t>
            </a:r>
            <a:r>
              <a:rPr lang="ru-RU" altLang="en-US" sz="1300" i="1" dirty="0">
                <a:solidFill>
                  <a:srgbClr val="5F748F"/>
                </a:solidFill>
              </a:rPr>
              <a:t>(в </a:t>
            </a:r>
            <a:r>
              <a:rPr lang="ru-RU" altLang="en-US" sz="1300" i="1" dirty="0" err="1">
                <a:solidFill>
                  <a:srgbClr val="5F748F"/>
                </a:solidFill>
              </a:rPr>
              <a:t>т.ч</a:t>
            </a:r>
            <a:r>
              <a:rPr lang="ru-RU" altLang="en-US" sz="1300" i="1" dirty="0">
                <a:solidFill>
                  <a:srgbClr val="5F748F"/>
                </a:solidFill>
              </a:rPr>
              <a:t>. утверждение единых положений об оплате труда  работ-</a:t>
            </a:r>
            <a:r>
              <a:rPr lang="ru-RU" altLang="en-US" sz="1300" i="1" dirty="0" err="1">
                <a:solidFill>
                  <a:srgbClr val="5F748F"/>
                </a:solidFill>
              </a:rPr>
              <a:t>ников</a:t>
            </a:r>
            <a:r>
              <a:rPr lang="ru-RU" altLang="en-US" sz="1300" i="1" dirty="0">
                <a:solidFill>
                  <a:srgbClr val="5F748F"/>
                </a:solidFill>
              </a:rPr>
              <a:t> учреждений культуры, ФК и спорта, жилищно-коммунального хозяйства)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52083" y="1562927"/>
            <a:ext cx="5466812" cy="32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432000" rIns="72000" rtlCol="0" anchor="ctr">
            <a:noAutofit/>
          </a:bodyPr>
          <a:lstStyle/>
          <a:p>
            <a:pPr fontAlgn="ctr">
              <a:lnSpc>
                <a:spcPts val="11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 Принятие законов о преобразовании МО СК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152114" y="1908686"/>
            <a:ext cx="5466205" cy="1296000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432000" rIns="72000" rtlCol="0" anchor="ctr">
            <a:noAutofit/>
          </a:bodyPr>
          <a:lstStyle/>
          <a:p>
            <a:pPr fontAlgn="ctr">
              <a:lnSpc>
                <a:spcPts val="10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Внесение изменений в Закон о межбюджетных отношениях в СК: </a:t>
            </a:r>
          </a:p>
          <a:p>
            <a:pPr fontAlgn="ctr">
              <a:lnSpc>
                <a:spcPts val="10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- изменение Методики распределения дотации на выравнивание БО </a:t>
            </a:r>
            <a:r>
              <a:rPr lang="ru-RU" altLang="en-US" sz="1300" i="1" dirty="0">
                <a:solidFill>
                  <a:srgbClr val="5F748F"/>
                </a:solidFill>
              </a:rPr>
              <a:t>(р</a:t>
            </a:r>
            <a:r>
              <a:rPr lang="ru-RU" sz="1300" i="1" dirty="0">
                <a:solidFill>
                  <a:srgbClr val="5F748F"/>
                </a:solidFill>
              </a:rPr>
              <a:t>аспределение на основании «модельного бюджета», формируемого по результатам инвентаризации расходных обязательств)</a:t>
            </a:r>
          </a:p>
          <a:p>
            <a:pPr fontAlgn="ctr">
              <a:lnSpc>
                <a:spcPts val="10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- утверждение Правил формирования «модельного бюджета»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52083" y="3216920"/>
            <a:ext cx="5466812" cy="396000"/>
          </a:xfrm>
          <a:prstGeom prst="roundRect">
            <a:avLst>
              <a:gd name="adj" fmla="val 38315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432000" rIns="72000" rtlCol="0" anchor="ctr">
            <a:noAutofit/>
          </a:bodyPr>
          <a:lstStyle/>
          <a:p>
            <a:pPr fontAlgn="ctr">
              <a:lnSpc>
                <a:spcPts val="1100"/>
              </a:lnSpc>
              <a:spcAft>
                <a:spcPts val="600"/>
              </a:spcAft>
            </a:pPr>
            <a:r>
              <a:rPr lang="ru-RU" altLang="en-US" sz="1400" dirty="0" smtClean="0">
                <a:solidFill>
                  <a:prstClr val="black"/>
                </a:solidFill>
              </a:rPr>
              <a:t>Внесение </a:t>
            </a:r>
            <a:r>
              <a:rPr lang="ru-RU" altLang="en-US" sz="1400" dirty="0">
                <a:solidFill>
                  <a:prstClr val="black"/>
                </a:solidFill>
              </a:rPr>
              <a:t>изменений в Закон об установлении единых </a:t>
            </a:r>
            <a:r>
              <a:rPr lang="ru-RU" altLang="en-US" sz="1400" dirty="0" smtClean="0">
                <a:solidFill>
                  <a:prstClr val="black"/>
                </a:solidFill>
              </a:rPr>
              <a:t>  нормативов </a:t>
            </a:r>
            <a:r>
              <a:rPr lang="ru-RU" altLang="en-US" sz="1400" dirty="0">
                <a:solidFill>
                  <a:prstClr val="black"/>
                </a:solidFill>
              </a:rPr>
              <a:t>отчислений в бюджеты МО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152083" y="3625154"/>
            <a:ext cx="5466812" cy="540000"/>
          </a:xfrm>
          <a:prstGeom prst="roundRect">
            <a:avLst>
              <a:gd name="adj" fmla="val 36070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432000" rIns="72000" rtlCol="0" anchor="ctr">
            <a:noAutofit/>
          </a:bodyPr>
          <a:lstStyle/>
          <a:p>
            <a:pPr fontAlgn="ctr">
              <a:lnSpc>
                <a:spcPts val="11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Внесение изменений в законодательство СК, нормативные правовые акты СК, регулирующие бюджетные правоотношения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152083" y="4177388"/>
            <a:ext cx="5466812" cy="684000"/>
          </a:xfrm>
          <a:prstGeom prst="roundRect">
            <a:avLst>
              <a:gd name="adj" fmla="val 25022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432000" rIns="72000" rtlCol="0" anchor="ctr">
            <a:noAutofit/>
          </a:bodyPr>
          <a:lstStyle/>
          <a:p>
            <a:pPr fontAlgn="ctr">
              <a:lnSpc>
                <a:spcPts val="11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Изменение Методики формирования норматива на содержание ОМСУ </a:t>
            </a:r>
            <a:r>
              <a:rPr lang="ru-RU" altLang="en-US" sz="1300" i="1" dirty="0">
                <a:solidFill>
                  <a:srgbClr val="5F748F"/>
                </a:solidFill>
              </a:rPr>
              <a:t>(по типам МО исходя из установленных предельных размеров должностных окладов и нормативной численности работников ОМСУ)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152083" y="4873622"/>
            <a:ext cx="5466812" cy="540000"/>
          </a:xfrm>
          <a:prstGeom prst="roundRect">
            <a:avLst>
              <a:gd name="adj" fmla="val 41361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432000" rIns="72000" rtlCol="0" anchor="ctr">
            <a:noAutofit/>
          </a:bodyPr>
          <a:lstStyle/>
          <a:p>
            <a:pPr fontAlgn="ctr">
              <a:lnSpc>
                <a:spcPts val="11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Проведение совещаний с представителями МО, государственных органов СК, территориальных федеральных органов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152083" y="5425856"/>
            <a:ext cx="5466812" cy="39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432000" rIns="72000" rtlCol="0" anchor="ctr">
            <a:noAutofit/>
          </a:bodyPr>
          <a:lstStyle/>
          <a:p>
            <a:pPr fontAlgn="ctr">
              <a:lnSpc>
                <a:spcPts val="11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Формирование и направление ОМСУ плана мероприятий по преобразованию МО СК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152083" y="5834092"/>
            <a:ext cx="5466812" cy="396000"/>
          </a:xfrm>
          <a:prstGeom prst="roundRect">
            <a:avLst>
              <a:gd name="adj" fmla="val 31099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432000" rIns="72000" rtlCol="0" anchor="ctr">
            <a:noAutofit/>
          </a:bodyPr>
          <a:lstStyle/>
          <a:p>
            <a:pPr fontAlgn="ctr">
              <a:lnSpc>
                <a:spcPts val="1100"/>
              </a:lnSpc>
              <a:spcAft>
                <a:spcPts val="600"/>
              </a:spcAft>
            </a:pPr>
            <a:r>
              <a:rPr lang="ru-RU" altLang="en-US" sz="1400" dirty="0">
                <a:solidFill>
                  <a:prstClr val="black"/>
                </a:solidFill>
              </a:rPr>
              <a:t>Выделение иных МБТ на мероприятия по преобразованию МО СК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782425" y="1647192"/>
            <a:ext cx="257090" cy="257090"/>
            <a:chOff x="6172866" y="4332036"/>
            <a:chExt cx="377460" cy="377460"/>
          </a:xfrm>
        </p:grpSpPr>
        <p:sp>
          <p:nvSpPr>
            <p:cNvPr id="90" name="Овал 89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91" name="Группа 90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92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4" name="Группа 93"/>
          <p:cNvGrpSpPr/>
          <p:nvPr/>
        </p:nvGrpSpPr>
        <p:grpSpPr>
          <a:xfrm>
            <a:off x="782425" y="2238142"/>
            <a:ext cx="257090" cy="257090"/>
            <a:chOff x="6172866" y="4332036"/>
            <a:chExt cx="377460" cy="377460"/>
          </a:xfrm>
        </p:grpSpPr>
        <p:sp>
          <p:nvSpPr>
            <p:cNvPr id="95" name="Овал 9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96" name="Группа 9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97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9" name="Группа 98"/>
          <p:cNvGrpSpPr/>
          <p:nvPr/>
        </p:nvGrpSpPr>
        <p:grpSpPr>
          <a:xfrm>
            <a:off x="782425" y="2871496"/>
            <a:ext cx="257090" cy="257090"/>
            <a:chOff x="6172866" y="4332036"/>
            <a:chExt cx="377460" cy="377460"/>
          </a:xfrm>
        </p:grpSpPr>
        <p:sp>
          <p:nvSpPr>
            <p:cNvPr id="100" name="Овал 99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01" name="Группа 100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02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4" name="Группа 103"/>
          <p:cNvGrpSpPr/>
          <p:nvPr/>
        </p:nvGrpSpPr>
        <p:grpSpPr>
          <a:xfrm>
            <a:off x="782425" y="3979849"/>
            <a:ext cx="257090" cy="257090"/>
            <a:chOff x="6172866" y="4332036"/>
            <a:chExt cx="377460" cy="377460"/>
          </a:xfrm>
        </p:grpSpPr>
        <p:sp>
          <p:nvSpPr>
            <p:cNvPr id="105" name="Овал 10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06" name="Группа 10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07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9" name="Группа 108"/>
          <p:cNvGrpSpPr/>
          <p:nvPr/>
        </p:nvGrpSpPr>
        <p:grpSpPr>
          <a:xfrm>
            <a:off x="782425" y="4761056"/>
            <a:ext cx="257090" cy="257090"/>
            <a:chOff x="6172866" y="4332036"/>
            <a:chExt cx="377460" cy="377460"/>
          </a:xfrm>
        </p:grpSpPr>
        <p:sp>
          <p:nvSpPr>
            <p:cNvPr id="110" name="Овал 109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11" name="Группа 110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4" name="Группа 113"/>
          <p:cNvGrpSpPr/>
          <p:nvPr/>
        </p:nvGrpSpPr>
        <p:grpSpPr>
          <a:xfrm>
            <a:off x="6296101" y="1593437"/>
            <a:ext cx="257090" cy="257090"/>
            <a:chOff x="6172866" y="4332036"/>
            <a:chExt cx="377460" cy="377460"/>
          </a:xfrm>
        </p:grpSpPr>
        <p:sp>
          <p:nvSpPr>
            <p:cNvPr id="115" name="Овал 11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16" name="Группа 11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17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9" name="Группа 118"/>
          <p:cNvGrpSpPr/>
          <p:nvPr/>
        </p:nvGrpSpPr>
        <p:grpSpPr>
          <a:xfrm>
            <a:off x="6296101" y="1954407"/>
            <a:ext cx="257090" cy="257090"/>
            <a:chOff x="6172866" y="4332036"/>
            <a:chExt cx="377460" cy="377460"/>
          </a:xfrm>
        </p:grpSpPr>
        <p:sp>
          <p:nvSpPr>
            <p:cNvPr id="120" name="Овал 119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21" name="Группа 120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22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4" name="Группа 123"/>
          <p:cNvGrpSpPr/>
          <p:nvPr/>
        </p:nvGrpSpPr>
        <p:grpSpPr>
          <a:xfrm>
            <a:off x="6296101" y="3269983"/>
            <a:ext cx="257090" cy="257090"/>
            <a:chOff x="6172866" y="4332036"/>
            <a:chExt cx="377460" cy="377460"/>
          </a:xfrm>
        </p:grpSpPr>
        <p:sp>
          <p:nvSpPr>
            <p:cNvPr id="125" name="Овал 12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26" name="Группа 12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42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4" name="Группа 143"/>
          <p:cNvGrpSpPr/>
          <p:nvPr/>
        </p:nvGrpSpPr>
        <p:grpSpPr>
          <a:xfrm>
            <a:off x="6296100" y="3659630"/>
            <a:ext cx="257090" cy="257090"/>
            <a:chOff x="6172866" y="4332036"/>
            <a:chExt cx="377460" cy="377460"/>
          </a:xfrm>
        </p:grpSpPr>
        <p:sp>
          <p:nvSpPr>
            <p:cNvPr id="145" name="Овал 14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46" name="Группа 14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47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9" name="Группа 148"/>
          <p:cNvGrpSpPr/>
          <p:nvPr/>
        </p:nvGrpSpPr>
        <p:grpSpPr>
          <a:xfrm>
            <a:off x="6296100" y="4206733"/>
            <a:ext cx="257090" cy="257090"/>
            <a:chOff x="6172866" y="4332036"/>
            <a:chExt cx="377460" cy="377460"/>
          </a:xfrm>
        </p:grpSpPr>
        <p:sp>
          <p:nvSpPr>
            <p:cNvPr id="150" name="Овал 149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51" name="Группа 150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52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4" name="Группа 153"/>
          <p:cNvGrpSpPr/>
          <p:nvPr/>
        </p:nvGrpSpPr>
        <p:grpSpPr>
          <a:xfrm>
            <a:off x="6296099" y="4912575"/>
            <a:ext cx="257090" cy="257090"/>
            <a:chOff x="6172866" y="4332036"/>
            <a:chExt cx="377460" cy="377460"/>
          </a:xfrm>
        </p:grpSpPr>
        <p:sp>
          <p:nvSpPr>
            <p:cNvPr id="155" name="Овал 15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56" name="Группа 15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57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9" name="Группа 158"/>
          <p:cNvGrpSpPr/>
          <p:nvPr/>
        </p:nvGrpSpPr>
        <p:grpSpPr>
          <a:xfrm>
            <a:off x="6304595" y="5449930"/>
            <a:ext cx="257090" cy="257090"/>
            <a:chOff x="6172866" y="4332036"/>
            <a:chExt cx="377460" cy="377460"/>
          </a:xfrm>
        </p:grpSpPr>
        <p:sp>
          <p:nvSpPr>
            <p:cNvPr id="160" name="Овал 159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61" name="Группа 160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64" name="Группа 163"/>
          <p:cNvGrpSpPr/>
          <p:nvPr/>
        </p:nvGrpSpPr>
        <p:grpSpPr>
          <a:xfrm>
            <a:off x="6296099" y="5858075"/>
            <a:ext cx="257090" cy="257090"/>
            <a:chOff x="6172866" y="4332036"/>
            <a:chExt cx="377460" cy="377460"/>
          </a:xfrm>
        </p:grpSpPr>
        <p:sp>
          <p:nvSpPr>
            <p:cNvPr id="165" name="Овал 16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66" name="Группа 16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67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140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285750" indent="-285750">
              <a:lnSpc>
                <a:spcPts val="1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en-US" sz="16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8000">
                <a:srgbClr val="FFFFFF"/>
              </a:gs>
              <a:gs pos="97268">
                <a:srgbClr val="B9D3F5"/>
              </a:gs>
              <a:gs pos="1093">
                <a:srgbClr val="B9D3F5"/>
              </a:gs>
              <a:gs pos="28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51384" y="284327"/>
            <a:ext cx="11239612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ПЕРЕХОДНЫЕ ПОЛОЖЕНИЯ ЗАКОНА О ПРЕОБРАЗОВАНИИ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1384" y="1232525"/>
            <a:ext cx="11089232" cy="684307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324000" rtlCol="0" anchor="ctr">
            <a:noAutofit/>
          </a:bodyPr>
          <a:lstStyle/>
          <a:p>
            <a:pPr marL="271463" fontAlgn="ctr">
              <a:lnSpc>
                <a:spcPts val="1100"/>
              </a:lnSpc>
              <a:spcAft>
                <a:spcPts val="600"/>
              </a:spcAft>
            </a:pPr>
            <a:r>
              <a:rPr lang="ru-RU" altLang="en-US" dirty="0">
                <a:solidFill>
                  <a:srgbClr val="2A2E4B"/>
                </a:solidFill>
              </a:rPr>
              <a:t>Срок действия переходного периода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1644" y="2221530"/>
            <a:ext cx="11089232" cy="1785975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324000" rtlCol="0" anchor="ctr">
            <a:noAutofit/>
          </a:bodyPr>
          <a:lstStyle/>
          <a:p>
            <a:pPr marL="271463" fontAlgn="ctr">
              <a:lnSpc>
                <a:spcPts val="2000"/>
              </a:lnSpc>
              <a:spcAft>
                <a:spcPts val="1200"/>
              </a:spcAft>
            </a:pPr>
            <a:r>
              <a:rPr lang="ru-RU" altLang="en-US" dirty="0">
                <a:solidFill>
                  <a:srgbClr val="2A2E4B"/>
                </a:solidFill>
              </a:rPr>
              <a:t>Перечень регулируемых положений в переходный период:</a:t>
            </a:r>
            <a:endParaRPr lang="en-US" altLang="en-US" dirty="0">
              <a:solidFill>
                <a:srgbClr val="2A2E4B"/>
              </a:solidFill>
            </a:endParaRPr>
          </a:p>
          <a:p>
            <a:pPr marL="557213" indent="-285750" fontAlgn="ctr">
              <a:lnSpc>
                <a:spcPts val="20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altLang="en-US" dirty="0">
                <a:solidFill>
                  <a:srgbClr val="2A2E4B"/>
                </a:solidFill>
              </a:rPr>
              <a:t>порядок формирования ОМСУ вновь образованного МО</a:t>
            </a:r>
          </a:p>
          <a:p>
            <a:pPr marL="557213" indent="-285750" fontAlgn="ctr">
              <a:lnSpc>
                <a:spcPts val="20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altLang="en-US" dirty="0">
                <a:solidFill>
                  <a:srgbClr val="2A2E4B"/>
                </a:solidFill>
              </a:rPr>
              <a:t>порядок исполнения полномочий до и после формирования ОМСУ вновь образованного МО</a:t>
            </a:r>
          </a:p>
          <a:p>
            <a:pPr marL="557213" indent="-285750" fontAlgn="ctr">
              <a:lnSpc>
                <a:spcPts val="20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altLang="en-US" dirty="0">
                <a:solidFill>
                  <a:srgbClr val="2A2E4B"/>
                </a:solidFill>
              </a:rPr>
              <a:t>финансовое обеспечение расходов на содержание ОМСУ вновь образованного МО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1384" y="4312203"/>
            <a:ext cx="11089232" cy="684307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324000" rtlCol="0" anchor="ctr">
            <a:noAutofit/>
          </a:bodyPr>
          <a:lstStyle/>
          <a:p>
            <a:pPr marL="271463" fontAlgn="ctr">
              <a:lnSpc>
                <a:spcPts val="1900"/>
              </a:lnSpc>
              <a:spcAft>
                <a:spcPts val="600"/>
              </a:spcAft>
            </a:pPr>
            <a:r>
              <a:rPr lang="ru-RU" altLang="en-US" dirty="0">
                <a:solidFill>
                  <a:srgbClr val="2A2E4B"/>
                </a:solidFill>
              </a:rPr>
              <a:t>Финансовое обеспечение расходов по упразднению (ликвидации) ОМСУ после завершения переходного периода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1384" y="5301208"/>
            <a:ext cx="11089232" cy="684307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324000" rtlCol="0" anchor="ctr">
            <a:noAutofit/>
          </a:bodyPr>
          <a:lstStyle/>
          <a:p>
            <a:pPr marL="271463" fontAlgn="ctr">
              <a:lnSpc>
                <a:spcPts val="1900"/>
              </a:lnSpc>
              <a:spcAft>
                <a:spcPts val="600"/>
              </a:spcAft>
            </a:pPr>
            <a:r>
              <a:rPr lang="ru-RU" altLang="en-US" dirty="0">
                <a:solidFill>
                  <a:srgbClr val="2A2E4B"/>
                </a:solidFill>
              </a:rPr>
              <a:t>Порядок составления, рассмотрения и утверждения отчетов МО по итогам финансового года, в котором проведено преобразование</a:t>
            </a:r>
          </a:p>
        </p:txBody>
      </p:sp>
      <p:grpSp>
        <p:nvGrpSpPr>
          <p:cNvPr id="34" name="Группа 33"/>
          <p:cNvGrpSpPr>
            <a:grpSpLocks noChangeAspect="1"/>
          </p:cNvGrpSpPr>
          <p:nvPr/>
        </p:nvGrpSpPr>
        <p:grpSpPr>
          <a:xfrm>
            <a:off x="618321" y="1308851"/>
            <a:ext cx="504000" cy="504000"/>
            <a:chOff x="6172866" y="4332036"/>
            <a:chExt cx="377460" cy="377460"/>
          </a:xfrm>
        </p:grpSpPr>
        <p:sp>
          <p:nvSpPr>
            <p:cNvPr id="35" name="Овал 3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36" name="Группа 3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4" name="Группа 43"/>
          <p:cNvGrpSpPr>
            <a:grpSpLocks noChangeAspect="1"/>
          </p:cNvGrpSpPr>
          <p:nvPr/>
        </p:nvGrpSpPr>
        <p:grpSpPr>
          <a:xfrm>
            <a:off x="615927" y="2281134"/>
            <a:ext cx="504000" cy="504000"/>
            <a:chOff x="6172866" y="4332036"/>
            <a:chExt cx="377460" cy="377460"/>
          </a:xfrm>
        </p:grpSpPr>
        <p:sp>
          <p:nvSpPr>
            <p:cNvPr id="45" name="Овал 4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46" name="Группа 4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47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9" name="Группа 48"/>
          <p:cNvGrpSpPr>
            <a:grpSpLocks noChangeAspect="1"/>
          </p:cNvGrpSpPr>
          <p:nvPr/>
        </p:nvGrpSpPr>
        <p:grpSpPr>
          <a:xfrm>
            <a:off x="632586" y="4402356"/>
            <a:ext cx="504000" cy="504000"/>
            <a:chOff x="6172866" y="4332036"/>
            <a:chExt cx="377460" cy="377460"/>
          </a:xfrm>
        </p:grpSpPr>
        <p:sp>
          <p:nvSpPr>
            <p:cNvPr id="50" name="Овал 49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51" name="Группа 50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52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4" name="Группа 53"/>
          <p:cNvGrpSpPr>
            <a:grpSpLocks noChangeAspect="1"/>
          </p:cNvGrpSpPr>
          <p:nvPr/>
        </p:nvGrpSpPr>
        <p:grpSpPr>
          <a:xfrm>
            <a:off x="613585" y="5391361"/>
            <a:ext cx="504000" cy="504000"/>
            <a:chOff x="6172866" y="4332036"/>
            <a:chExt cx="377460" cy="377460"/>
          </a:xfrm>
        </p:grpSpPr>
        <p:sp>
          <p:nvSpPr>
            <p:cNvPr id="55" name="Овал 54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56" name="Группа 55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57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009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12700" cap="rnd" cmpd="sng">
            <a:solidFill>
              <a:schemeClr val="tx1">
                <a:alpha val="51000"/>
              </a:schemeClr>
            </a:solidFill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144000" rtlCol="0" anchor="ctr">
            <a:noAutofit/>
          </a:bodyPr>
          <a:lstStyle/>
          <a:p>
            <a:pPr>
              <a:lnSpc>
                <a:spcPts val="1200"/>
              </a:lnSpc>
            </a:pPr>
            <a:endParaRPr lang="ru-RU" b="1" dirty="0">
              <a:solidFill>
                <a:srgbClr val="2A2E4B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8000">
                <a:srgbClr val="FFFFFF"/>
              </a:gs>
              <a:gs pos="97268">
                <a:srgbClr val="B9D3F5"/>
              </a:gs>
              <a:gs pos="1093">
                <a:srgbClr val="B9D3F5"/>
              </a:gs>
              <a:gs pos="28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51384" y="312902"/>
            <a:ext cx="11239612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МЕТОДИКА  РАСЧЕТА  ДОТАЦИИ  НА  ВЫРАВНИВАНИЕ  БЮДЖЕТНОЙ  ОБЕСПЕЧЕННОСТИ  МО (ГО)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75620" y="1045076"/>
            <a:ext cx="6840760" cy="871756"/>
          </a:xfrm>
          <a:prstGeom prst="roundRect">
            <a:avLst/>
          </a:prstGeom>
          <a:gradFill flip="none" rotWithShape="1">
            <a:gsLst>
              <a:gs pos="0">
                <a:srgbClr val="E0EBFB"/>
              </a:gs>
              <a:gs pos="88000">
                <a:srgbClr val="FFFFFF"/>
              </a:gs>
              <a:gs pos="28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altLang="en-US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02217" y="1297987"/>
            <a:ext cx="3987565" cy="365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buClr>
                <a:srgbClr val="E74C3C"/>
              </a:buClr>
              <a:buSzPct val="150000"/>
            </a:pPr>
            <a:r>
              <a:rPr lang="ru-RU" sz="2400" b="1" i="1" dirty="0">
                <a:solidFill>
                  <a:prstClr val="black"/>
                </a:solidFill>
                <a:cs typeface="Arial" charset="0"/>
              </a:rPr>
              <a:t>ОД МО(ГО)</a:t>
            </a:r>
            <a:r>
              <a:rPr lang="ru-RU" sz="2400" b="1" i="1" baseline="-25000" dirty="0">
                <a:solidFill>
                  <a:prstClr val="black"/>
                </a:solidFill>
                <a:cs typeface="Arial" charset="0"/>
              </a:rPr>
              <a:t>j</a:t>
            </a:r>
            <a:r>
              <a:rPr lang="ru-RU" sz="2400" b="1" i="1" dirty="0">
                <a:solidFill>
                  <a:prstClr val="black"/>
                </a:solidFill>
                <a:cs typeface="Arial" charset="0"/>
              </a:rPr>
              <a:t> = </a:t>
            </a:r>
            <a:r>
              <a:rPr lang="ru-RU" sz="2400" b="1" i="1" dirty="0" err="1">
                <a:solidFill>
                  <a:prstClr val="black"/>
                </a:solidFill>
                <a:cs typeface="Arial" charset="0"/>
              </a:rPr>
              <a:t>ОД</a:t>
            </a:r>
            <a:r>
              <a:rPr lang="ru-RU" sz="2400" b="1" i="1" baseline="-25000" dirty="0" err="1">
                <a:solidFill>
                  <a:prstClr val="black"/>
                </a:solidFill>
                <a:cs typeface="Arial" charset="0"/>
              </a:rPr>
              <a:t>j</a:t>
            </a:r>
            <a:r>
              <a:rPr lang="ru-RU" sz="2400" b="1" i="1" dirty="0">
                <a:solidFill>
                  <a:prstClr val="black"/>
                </a:solidFill>
                <a:cs typeface="Arial" charset="0"/>
              </a:rPr>
              <a:t> + </a:t>
            </a:r>
            <a:r>
              <a:rPr lang="ru-RU" sz="2400" b="1" i="1" dirty="0" err="1">
                <a:solidFill>
                  <a:prstClr val="black"/>
                </a:solidFill>
                <a:cs typeface="Arial" charset="0"/>
              </a:rPr>
              <a:t>МД</a:t>
            </a:r>
            <a:r>
              <a:rPr lang="ru-RU" sz="2400" b="1" i="1" baseline="-25000" dirty="0" err="1">
                <a:solidFill>
                  <a:prstClr val="black"/>
                </a:solidFill>
                <a:cs typeface="Arial" charset="0"/>
              </a:rPr>
              <a:t>j</a:t>
            </a:r>
            <a:r>
              <a:rPr lang="ru-RU" sz="2400" b="1" i="1" baseline="-25000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ru-RU" sz="2400" b="1" i="1" dirty="0">
                <a:solidFill>
                  <a:prstClr val="black"/>
                </a:solidFill>
                <a:cs typeface="Arial" charset="0"/>
              </a:rPr>
              <a:t>+ </a:t>
            </a:r>
            <a:r>
              <a:rPr lang="ru-RU" sz="2400" b="1" i="1" dirty="0" err="1">
                <a:solidFill>
                  <a:prstClr val="black"/>
                </a:solidFill>
                <a:cs typeface="Arial" charset="0"/>
              </a:rPr>
              <a:t>КД</a:t>
            </a:r>
            <a:r>
              <a:rPr lang="ru-RU" sz="2400" b="1" i="1" baseline="-25000" dirty="0" err="1">
                <a:solidFill>
                  <a:prstClr val="black"/>
                </a:solidFill>
                <a:cs typeface="Arial" charset="0"/>
              </a:rPr>
              <a:t>j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87488" y="2213756"/>
            <a:ext cx="9876890" cy="712042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324000" rtlCol="0" anchor="ctr">
            <a:noAutofit/>
          </a:bodyPr>
          <a:lstStyle/>
          <a:p>
            <a:pPr fontAlgn="ctr">
              <a:lnSpc>
                <a:spcPts val="1900"/>
              </a:lnSpc>
              <a:spcAft>
                <a:spcPts val="600"/>
              </a:spcAft>
            </a:pPr>
            <a:r>
              <a:rPr lang="ru-RU" b="1" dirty="0" err="1">
                <a:solidFill>
                  <a:srgbClr val="2A2E4B"/>
                </a:solidFill>
              </a:rPr>
              <a:t>ОД</a:t>
            </a:r>
            <a:r>
              <a:rPr lang="ru-RU" b="1" baseline="-25000" dirty="0" err="1">
                <a:solidFill>
                  <a:srgbClr val="2A2E4B"/>
                </a:solidFill>
              </a:rPr>
              <a:t>j</a:t>
            </a:r>
            <a:r>
              <a:rPr lang="ru-RU" baseline="-25000" dirty="0">
                <a:solidFill>
                  <a:srgbClr val="2A2E4B"/>
                </a:solidFill>
              </a:rPr>
              <a:t> </a:t>
            </a:r>
            <a:r>
              <a:rPr lang="ru-RU" dirty="0">
                <a:solidFill>
                  <a:srgbClr val="2A2E4B"/>
                </a:solidFill>
              </a:rPr>
              <a:t>– дотация, выделяемая с учетом факторов и условий, влияющих на стоимость предоставления муниципальных услуг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87488" y="3352236"/>
            <a:ext cx="9876890" cy="802453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324000" rtlCol="0" anchor="ctr">
            <a:noAutofit/>
          </a:bodyPr>
          <a:lstStyle/>
          <a:p>
            <a:pPr fontAlgn="ctr">
              <a:lnSpc>
                <a:spcPts val="1900"/>
              </a:lnSpc>
              <a:spcAft>
                <a:spcPts val="600"/>
              </a:spcAft>
            </a:pPr>
            <a:r>
              <a:rPr lang="ru-RU" b="1" dirty="0" err="1">
                <a:solidFill>
                  <a:srgbClr val="2A2E4B"/>
                </a:solidFill>
              </a:rPr>
              <a:t>МД</a:t>
            </a:r>
            <a:r>
              <a:rPr lang="ru-RU" b="1" baseline="-25000" dirty="0" err="1">
                <a:solidFill>
                  <a:srgbClr val="2A2E4B"/>
                </a:solidFill>
              </a:rPr>
              <a:t>j</a:t>
            </a:r>
            <a:r>
              <a:rPr lang="ru-RU" dirty="0">
                <a:solidFill>
                  <a:srgbClr val="2A2E4B"/>
                </a:solidFill>
              </a:rPr>
              <a:t> – дотация, выделяемая с учетом отдельных показателей (условий), отражающих результаты инвентаризации расходов («модельный бюджет»)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87488" y="4581127"/>
            <a:ext cx="9876890" cy="1368153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324000" rtlCol="0" anchor="ctr">
            <a:noAutofit/>
          </a:bodyPr>
          <a:lstStyle/>
          <a:p>
            <a:pPr fontAlgn="ctr">
              <a:lnSpc>
                <a:spcPts val="1900"/>
              </a:lnSpc>
            </a:pPr>
            <a:r>
              <a:rPr lang="ru-RU" b="1" dirty="0" err="1">
                <a:solidFill>
                  <a:srgbClr val="2A2E4B"/>
                </a:solidFill>
              </a:rPr>
              <a:t>КД</a:t>
            </a:r>
            <a:r>
              <a:rPr lang="ru-RU" b="1" baseline="-25000" dirty="0" err="1">
                <a:solidFill>
                  <a:srgbClr val="2A2E4B"/>
                </a:solidFill>
              </a:rPr>
              <a:t>j</a:t>
            </a:r>
            <a:r>
              <a:rPr lang="ru-RU" dirty="0">
                <a:solidFill>
                  <a:srgbClr val="2A2E4B"/>
                </a:solidFill>
              </a:rPr>
              <a:t> – дотация на частичную компенсацию снижения расчетных доходов </a:t>
            </a:r>
          </a:p>
          <a:p>
            <a:pPr fontAlgn="ctr">
              <a:lnSpc>
                <a:spcPts val="1900"/>
              </a:lnSpc>
            </a:pPr>
            <a:r>
              <a:rPr lang="ru-RU" dirty="0">
                <a:solidFill>
                  <a:srgbClr val="2A2E4B"/>
                </a:solidFill>
              </a:rPr>
              <a:t>(в сопоставимых условиях) (установлен коэффициент компенсации снижения расчетных доходов (</a:t>
            </a:r>
            <a:r>
              <a:rPr lang="ru-RU" dirty="0" err="1">
                <a:solidFill>
                  <a:srgbClr val="2A2E4B"/>
                </a:solidFill>
              </a:rPr>
              <a:t>Ккt</a:t>
            </a:r>
            <a:r>
              <a:rPr lang="ru-RU" dirty="0">
                <a:solidFill>
                  <a:srgbClr val="2A2E4B"/>
                </a:solidFill>
              </a:rPr>
              <a:t> ), применяемый в течение пяти лет с года вступления в силу изменений в Методику: 2021 год в размере 0,95; 2022 год - в размере 0,8; 2023 год - в размере 0,65; 2024 год - в размере 0,50; 2025 год - в размере 0,30). </a:t>
            </a:r>
          </a:p>
        </p:txBody>
      </p:sp>
      <p:grpSp>
        <p:nvGrpSpPr>
          <p:cNvPr id="28" name="Группа 27"/>
          <p:cNvGrpSpPr>
            <a:grpSpLocks noChangeAspect="1"/>
          </p:cNvGrpSpPr>
          <p:nvPr/>
        </p:nvGrpSpPr>
        <p:grpSpPr>
          <a:xfrm>
            <a:off x="668959" y="3501462"/>
            <a:ext cx="504000" cy="504000"/>
            <a:chOff x="6172866" y="4332036"/>
            <a:chExt cx="377460" cy="377460"/>
          </a:xfrm>
        </p:grpSpPr>
        <p:sp>
          <p:nvSpPr>
            <p:cNvPr id="39" name="Овал 38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40" name="Группа 39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Группа 42"/>
          <p:cNvGrpSpPr>
            <a:grpSpLocks noChangeAspect="1"/>
          </p:cNvGrpSpPr>
          <p:nvPr/>
        </p:nvGrpSpPr>
        <p:grpSpPr>
          <a:xfrm>
            <a:off x="685618" y="2320835"/>
            <a:ext cx="504000" cy="504000"/>
            <a:chOff x="6172866" y="4332036"/>
            <a:chExt cx="377460" cy="377460"/>
          </a:xfrm>
        </p:grpSpPr>
        <p:sp>
          <p:nvSpPr>
            <p:cNvPr id="44" name="Овал 43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DFAB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45" name="Группа 44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46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3" name="Группа 52"/>
          <p:cNvGrpSpPr>
            <a:grpSpLocks noChangeAspect="1"/>
          </p:cNvGrpSpPr>
          <p:nvPr/>
        </p:nvGrpSpPr>
        <p:grpSpPr>
          <a:xfrm>
            <a:off x="702277" y="5013203"/>
            <a:ext cx="504000" cy="504000"/>
            <a:chOff x="6172866" y="4332036"/>
            <a:chExt cx="377460" cy="377460"/>
          </a:xfrm>
        </p:grpSpPr>
        <p:sp>
          <p:nvSpPr>
            <p:cNvPr id="54" name="Овал 53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DFAB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55" name="Группа 54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56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443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8000">
                <a:srgbClr val="FFFFFF"/>
              </a:gs>
              <a:gs pos="97268">
                <a:srgbClr val="B9D3F5"/>
              </a:gs>
              <a:gs pos="1093">
                <a:srgbClr val="B9D3F5"/>
              </a:gs>
              <a:gs pos="28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3" name="Прямоугольник 102"/>
          <p:cNvSpPr>
            <a:spLocks noChangeArrowheads="1"/>
          </p:cNvSpPr>
          <p:nvPr/>
        </p:nvSpPr>
        <p:spPr bwMode="auto">
          <a:xfrm>
            <a:off x="551384" y="288225"/>
            <a:ext cx="11239612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ПЕРЕХОДНЫЕ ПОЛОЖЕНИЯ</a:t>
            </a:r>
          </a:p>
        </p:txBody>
      </p:sp>
      <p:graphicFrame>
        <p:nvGraphicFramePr>
          <p:cNvPr id="42" name="Диаграмма 41"/>
          <p:cNvGraphicFramePr/>
          <p:nvPr>
            <p:extLst/>
          </p:nvPr>
        </p:nvGraphicFramePr>
        <p:xfrm>
          <a:off x="335360" y="1963059"/>
          <a:ext cx="6336704" cy="4130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3" name="Text Box 29"/>
          <p:cNvSpPr txBox="1">
            <a:spLocks noChangeArrowheads="1"/>
          </p:cNvSpPr>
          <p:nvPr/>
        </p:nvSpPr>
        <p:spPr bwMode="auto">
          <a:xfrm>
            <a:off x="5412463" y="1719539"/>
            <a:ext cx="80843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400" i="1" dirty="0">
                <a:solidFill>
                  <a:prstClr val="black">
                    <a:lumMod val="65000"/>
                    <a:lumOff val="35000"/>
                  </a:prstClr>
                </a:solidFill>
                <a:cs typeface="Times New Roman" pitchFamily="18" charset="0"/>
              </a:rPr>
              <a:t>единиц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78664" y="1858850"/>
            <a:ext cx="527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-</a:t>
            </a:r>
            <a:r>
              <a:rPr lang="en-US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 </a:t>
            </a:r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557</a:t>
            </a:r>
            <a:endParaRPr lang="ru-RU" sz="1400" dirty="0">
              <a:solidFill>
                <a:srgbClr val="2C3E50">
                  <a:lumMod val="75000"/>
                </a:srgbClr>
              </a:solidFill>
              <a:latin typeface="Impact" panose="020B080603090205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04147" y="1954055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-</a:t>
            </a:r>
            <a:r>
              <a:rPr lang="en-US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 </a:t>
            </a:r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88</a:t>
            </a:r>
            <a:endParaRPr lang="ru-RU" sz="1400" dirty="0">
              <a:solidFill>
                <a:srgbClr val="2C3E50">
                  <a:lumMod val="75000"/>
                </a:srgbClr>
              </a:solidFill>
              <a:latin typeface="Impact" panose="020B080603090205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881032" y="1972627"/>
            <a:ext cx="4355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-</a:t>
            </a:r>
            <a:r>
              <a:rPr lang="en-US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 </a:t>
            </a:r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67</a:t>
            </a:r>
            <a:endParaRPr lang="ru-RU" sz="1400" dirty="0">
              <a:solidFill>
                <a:srgbClr val="2C3E50">
                  <a:lumMod val="75000"/>
                </a:srgbClr>
              </a:solidFill>
              <a:latin typeface="Impact" panose="020B080603090205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736937" y="2269286"/>
            <a:ext cx="6030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-</a:t>
            </a:r>
            <a:r>
              <a:rPr lang="en-US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 </a:t>
            </a:r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1 113</a:t>
            </a:r>
            <a:endParaRPr lang="ru-RU" sz="1400" dirty="0">
              <a:solidFill>
                <a:srgbClr val="2C3E50">
                  <a:lumMod val="75000"/>
                </a:srgb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41569" y="2391365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-</a:t>
            </a:r>
            <a:r>
              <a:rPr lang="en-US" sz="140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 </a:t>
            </a:r>
            <a:r>
              <a:rPr lang="ru-RU" sz="140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62</a:t>
            </a:r>
            <a:endParaRPr lang="ru-RU" sz="1400">
              <a:solidFill>
                <a:srgbClr val="2C3E50">
                  <a:lumMod val="75000"/>
                </a:srgb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25721" y="2446896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-</a:t>
            </a:r>
            <a:r>
              <a:rPr lang="ru-RU" sz="1400" dirty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 </a:t>
            </a:r>
            <a:r>
              <a:rPr lang="ru-RU" sz="1400" dirty="0" smtClean="0">
                <a:solidFill>
                  <a:srgbClr val="2C3E50">
                    <a:lumMod val="75000"/>
                  </a:srgbClr>
                </a:solidFill>
                <a:latin typeface="Impact" panose="020B0806030902050204" pitchFamily="34" charset="0"/>
              </a:rPr>
              <a:t>31</a:t>
            </a:r>
            <a:endParaRPr lang="ru-RU" sz="1400" dirty="0">
              <a:solidFill>
                <a:srgbClr val="2C3E50">
                  <a:lumMod val="75000"/>
                </a:srgbClr>
              </a:solidFill>
              <a:latin typeface="Impact" panose="020B0806030902050204" pitchFamily="34" charset="0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571167" y="1115045"/>
            <a:ext cx="5524833" cy="430499"/>
            <a:chOff x="715183" y="1115045"/>
            <a:chExt cx="5524833" cy="430499"/>
          </a:xfrm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715183" y="1115045"/>
              <a:ext cx="5524833" cy="430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93">
                  <a:srgbClr val="CCDFF8"/>
                </a:gs>
                <a:gs pos="40000">
                  <a:schemeClr val="bg1"/>
                </a:gs>
              </a:gsLst>
              <a:lin ang="16200000" scaled="1"/>
              <a:tileRect/>
            </a:gradFill>
            <a:ln w="12700" cap="rnd" cmpd="sng">
              <a:noFill/>
              <a:prstDash val="solid"/>
            </a:ln>
            <a:effectLst>
              <a:outerShdw blurRad="266700" dist="38100" dir="2700000" algn="tl" rotWithShape="0">
                <a:prstClr val="black">
                  <a:alpha val="61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4" name="Прямоугольник 53"/>
            <p:cNvSpPr>
              <a:spLocks noChangeArrowheads="1"/>
            </p:cNvSpPr>
            <p:nvPr/>
          </p:nvSpPr>
          <p:spPr bwMode="auto">
            <a:xfrm>
              <a:off x="879746" y="1197918"/>
              <a:ext cx="5195707" cy="264752"/>
            </a:xfrm>
            <a:prstGeom prst="rect">
              <a:avLst/>
            </a:prstGeom>
            <a:noFill/>
            <a:ln w="12700" cap="rnd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sz="1400" b="1" dirty="0">
                  <a:ln w="3175" cmpd="sng">
                    <a:noFill/>
                    <a:prstDash val="solid"/>
                  </a:ln>
                  <a:solidFill>
                    <a:srgbClr val="1F497D">
                      <a:lumMod val="75000"/>
                    </a:srgbClr>
                  </a:solidFill>
                  <a:cs typeface="Calibri" panose="020F0502020204030204" pitchFamily="34" charset="0"/>
                </a:rPr>
                <a:t>ШТАТНАЯ ЧИСЛЕННОСТЬ</a:t>
              </a:r>
            </a:p>
          </p:txBody>
        </p:sp>
      </p:grpSp>
      <p:sp>
        <p:nvSpPr>
          <p:cNvPr id="55" name="Freeform 5"/>
          <p:cNvSpPr>
            <a:spLocks/>
          </p:cNvSpPr>
          <p:nvPr/>
        </p:nvSpPr>
        <p:spPr bwMode="auto">
          <a:xfrm>
            <a:off x="1143362" y="2115300"/>
            <a:ext cx="502949" cy="328074"/>
          </a:xfrm>
          <a:custGeom>
            <a:avLst/>
            <a:gdLst>
              <a:gd name="T0" fmla="*/ 2749 w 3663"/>
              <a:gd name="T1" fmla="*/ 2760 h 2760"/>
              <a:gd name="T2" fmla="*/ 1835 w 3663"/>
              <a:gd name="T3" fmla="*/ 1846 h 2760"/>
              <a:gd name="T4" fmla="*/ 2289 w 3663"/>
              <a:gd name="T5" fmla="*/ 1846 h 2760"/>
              <a:gd name="T6" fmla="*/ 2291 w 3663"/>
              <a:gd name="T7" fmla="*/ 1827 h 2760"/>
              <a:gd name="T8" fmla="*/ 2288 w 3663"/>
              <a:gd name="T9" fmla="*/ 1555 h 2760"/>
              <a:gd name="T10" fmla="*/ 2140 w 3663"/>
              <a:gd name="T11" fmla="*/ 1047 h 2760"/>
              <a:gd name="T12" fmla="*/ 1757 w 3663"/>
              <a:gd name="T13" fmla="*/ 645 h 2760"/>
              <a:gd name="T14" fmla="*/ 1321 w 3663"/>
              <a:gd name="T15" fmla="*/ 479 h 2760"/>
              <a:gd name="T16" fmla="*/ 753 w 3663"/>
              <a:gd name="T17" fmla="*/ 532 h 2760"/>
              <a:gd name="T18" fmla="*/ 365 w 3663"/>
              <a:gd name="T19" fmla="*/ 766 h 2760"/>
              <a:gd name="T20" fmla="*/ 45 w 3663"/>
              <a:gd name="T21" fmla="*/ 1263 h 2760"/>
              <a:gd name="T22" fmla="*/ 0 w 3663"/>
              <a:gd name="T23" fmla="*/ 1434 h 2760"/>
              <a:gd name="T24" fmla="*/ 10 w 3663"/>
              <a:gd name="T25" fmla="*/ 1361 h 2760"/>
              <a:gd name="T26" fmla="*/ 248 w 3663"/>
              <a:gd name="T27" fmla="*/ 741 h 2760"/>
              <a:gd name="T28" fmla="*/ 834 w 3663"/>
              <a:gd name="T29" fmla="*/ 199 h 2760"/>
              <a:gd name="T30" fmla="*/ 1352 w 3663"/>
              <a:gd name="T31" fmla="*/ 24 h 2760"/>
              <a:gd name="T32" fmla="*/ 1768 w 3663"/>
              <a:gd name="T33" fmla="*/ 14 h 2760"/>
              <a:gd name="T34" fmla="*/ 2670 w 3663"/>
              <a:gd name="T35" fmla="*/ 413 h 2760"/>
              <a:gd name="T36" fmla="*/ 3088 w 3663"/>
              <a:gd name="T37" fmla="*/ 1000 h 2760"/>
              <a:gd name="T38" fmla="*/ 3210 w 3663"/>
              <a:gd name="T39" fmla="*/ 1646 h 2760"/>
              <a:gd name="T40" fmla="*/ 3210 w 3663"/>
              <a:gd name="T41" fmla="*/ 1845 h 2760"/>
              <a:gd name="T42" fmla="*/ 3663 w 3663"/>
              <a:gd name="T43" fmla="*/ 1845 h 2760"/>
              <a:gd name="T44" fmla="*/ 2749 w 3663"/>
              <a:gd name="T45" fmla="*/ 2760 h 2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63" h="2760">
                <a:moveTo>
                  <a:pt x="2749" y="2760"/>
                </a:moveTo>
                <a:cubicBezTo>
                  <a:pt x="2446" y="2457"/>
                  <a:pt x="2141" y="2153"/>
                  <a:pt x="1835" y="1846"/>
                </a:cubicBezTo>
                <a:cubicBezTo>
                  <a:pt x="1986" y="1846"/>
                  <a:pt x="2137" y="1846"/>
                  <a:pt x="2289" y="1846"/>
                </a:cubicBezTo>
                <a:cubicBezTo>
                  <a:pt x="2290" y="1838"/>
                  <a:pt x="2291" y="1832"/>
                  <a:pt x="2291" y="1827"/>
                </a:cubicBezTo>
                <a:cubicBezTo>
                  <a:pt x="2290" y="1736"/>
                  <a:pt x="2292" y="1645"/>
                  <a:pt x="2288" y="1555"/>
                </a:cubicBezTo>
                <a:cubicBezTo>
                  <a:pt x="2281" y="1374"/>
                  <a:pt x="2230" y="1204"/>
                  <a:pt x="2140" y="1047"/>
                </a:cubicBezTo>
                <a:cubicBezTo>
                  <a:pt x="2046" y="881"/>
                  <a:pt x="1918" y="747"/>
                  <a:pt x="1757" y="645"/>
                </a:cubicBezTo>
                <a:cubicBezTo>
                  <a:pt x="1624" y="559"/>
                  <a:pt x="1478" y="504"/>
                  <a:pt x="1321" y="479"/>
                </a:cubicBezTo>
                <a:cubicBezTo>
                  <a:pt x="1127" y="448"/>
                  <a:pt x="938" y="466"/>
                  <a:pt x="753" y="532"/>
                </a:cubicBezTo>
                <a:cubicBezTo>
                  <a:pt x="608" y="583"/>
                  <a:pt x="478" y="661"/>
                  <a:pt x="365" y="766"/>
                </a:cubicBezTo>
                <a:cubicBezTo>
                  <a:pt x="215" y="903"/>
                  <a:pt x="107" y="1069"/>
                  <a:pt x="45" y="1263"/>
                </a:cubicBezTo>
                <a:cubicBezTo>
                  <a:pt x="28" y="1319"/>
                  <a:pt x="16" y="1377"/>
                  <a:pt x="0" y="1434"/>
                </a:cubicBezTo>
                <a:cubicBezTo>
                  <a:pt x="3" y="1410"/>
                  <a:pt x="6" y="1385"/>
                  <a:pt x="10" y="1361"/>
                </a:cubicBezTo>
                <a:cubicBezTo>
                  <a:pt x="46" y="1138"/>
                  <a:pt x="125" y="931"/>
                  <a:pt x="248" y="741"/>
                </a:cubicBezTo>
                <a:cubicBezTo>
                  <a:pt x="398" y="510"/>
                  <a:pt x="593" y="330"/>
                  <a:pt x="834" y="199"/>
                </a:cubicBezTo>
                <a:cubicBezTo>
                  <a:pt x="996" y="110"/>
                  <a:pt x="1169" y="52"/>
                  <a:pt x="1352" y="24"/>
                </a:cubicBezTo>
                <a:cubicBezTo>
                  <a:pt x="1490" y="3"/>
                  <a:pt x="1629" y="0"/>
                  <a:pt x="1768" y="14"/>
                </a:cubicBezTo>
                <a:cubicBezTo>
                  <a:pt x="2112" y="50"/>
                  <a:pt x="2412" y="185"/>
                  <a:pt x="2670" y="413"/>
                </a:cubicBezTo>
                <a:cubicBezTo>
                  <a:pt x="2855" y="576"/>
                  <a:pt x="2994" y="772"/>
                  <a:pt x="3088" y="1000"/>
                </a:cubicBezTo>
                <a:cubicBezTo>
                  <a:pt x="3174" y="1206"/>
                  <a:pt x="3213" y="1422"/>
                  <a:pt x="3210" y="1646"/>
                </a:cubicBezTo>
                <a:cubicBezTo>
                  <a:pt x="3209" y="1711"/>
                  <a:pt x="3210" y="1777"/>
                  <a:pt x="3210" y="1845"/>
                </a:cubicBezTo>
                <a:cubicBezTo>
                  <a:pt x="3363" y="1845"/>
                  <a:pt x="3513" y="1845"/>
                  <a:pt x="3663" y="1845"/>
                </a:cubicBezTo>
                <a:cubicBezTo>
                  <a:pt x="3358" y="2151"/>
                  <a:pt x="3053" y="2455"/>
                  <a:pt x="2749" y="276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9890103">
            <a:off x="1975683" y="2236051"/>
            <a:ext cx="502949" cy="328074"/>
          </a:xfrm>
          <a:custGeom>
            <a:avLst/>
            <a:gdLst>
              <a:gd name="T0" fmla="*/ 2749 w 3663"/>
              <a:gd name="T1" fmla="*/ 2760 h 2760"/>
              <a:gd name="T2" fmla="*/ 1835 w 3663"/>
              <a:gd name="T3" fmla="*/ 1846 h 2760"/>
              <a:gd name="T4" fmla="*/ 2289 w 3663"/>
              <a:gd name="T5" fmla="*/ 1846 h 2760"/>
              <a:gd name="T6" fmla="*/ 2291 w 3663"/>
              <a:gd name="T7" fmla="*/ 1827 h 2760"/>
              <a:gd name="T8" fmla="*/ 2288 w 3663"/>
              <a:gd name="T9" fmla="*/ 1555 h 2760"/>
              <a:gd name="T10" fmla="*/ 2140 w 3663"/>
              <a:gd name="T11" fmla="*/ 1047 h 2760"/>
              <a:gd name="T12" fmla="*/ 1757 w 3663"/>
              <a:gd name="T13" fmla="*/ 645 h 2760"/>
              <a:gd name="T14" fmla="*/ 1321 w 3663"/>
              <a:gd name="T15" fmla="*/ 479 h 2760"/>
              <a:gd name="T16" fmla="*/ 753 w 3663"/>
              <a:gd name="T17" fmla="*/ 532 h 2760"/>
              <a:gd name="T18" fmla="*/ 365 w 3663"/>
              <a:gd name="T19" fmla="*/ 766 h 2760"/>
              <a:gd name="T20" fmla="*/ 45 w 3663"/>
              <a:gd name="T21" fmla="*/ 1263 h 2760"/>
              <a:gd name="T22" fmla="*/ 0 w 3663"/>
              <a:gd name="T23" fmla="*/ 1434 h 2760"/>
              <a:gd name="T24" fmla="*/ 10 w 3663"/>
              <a:gd name="T25" fmla="*/ 1361 h 2760"/>
              <a:gd name="T26" fmla="*/ 248 w 3663"/>
              <a:gd name="T27" fmla="*/ 741 h 2760"/>
              <a:gd name="T28" fmla="*/ 834 w 3663"/>
              <a:gd name="T29" fmla="*/ 199 h 2760"/>
              <a:gd name="T30" fmla="*/ 1352 w 3663"/>
              <a:gd name="T31" fmla="*/ 24 h 2760"/>
              <a:gd name="T32" fmla="*/ 1768 w 3663"/>
              <a:gd name="T33" fmla="*/ 14 h 2760"/>
              <a:gd name="T34" fmla="*/ 2670 w 3663"/>
              <a:gd name="T35" fmla="*/ 413 h 2760"/>
              <a:gd name="T36" fmla="*/ 3088 w 3663"/>
              <a:gd name="T37" fmla="*/ 1000 h 2760"/>
              <a:gd name="T38" fmla="*/ 3210 w 3663"/>
              <a:gd name="T39" fmla="*/ 1646 h 2760"/>
              <a:gd name="T40" fmla="*/ 3210 w 3663"/>
              <a:gd name="T41" fmla="*/ 1845 h 2760"/>
              <a:gd name="T42" fmla="*/ 3663 w 3663"/>
              <a:gd name="T43" fmla="*/ 1845 h 2760"/>
              <a:gd name="T44" fmla="*/ 2749 w 3663"/>
              <a:gd name="T45" fmla="*/ 2760 h 2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63" h="2760">
                <a:moveTo>
                  <a:pt x="2749" y="2760"/>
                </a:moveTo>
                <a:cubicBezTo>
                  <a:pt x="2446" y="2457"/>
                  <a:pt x="2141" y="2153"/>
                  <a:pt x="1835" y="1846"/>
                </a:cubicBezTo>
                <a:cubicBezTo>
                  <a:pt x="1986" y="1846"/>
                  <a:pt x="2137" y="1846"/>
                  <a:pt x="2289" y="1846"/>
                </a:cubicBezTo>
                <a:cubicBezTo>
                  <a:pt x="2290" y="1838"/>
                  <a:pt x="2291" y="1832"/>
                  <a:pt x="2291" y="1827"/>
                </a:cubicBezTo>
                <a:cubicBezTo>
                  <a:pt x="2290" y="1736"/>
                  <a:pt x="2292" y="1645"/>
                  <a:pt x="2288" y="1555"/>
                </a:cubicBezTo>
                <a:cubicBezTo>
                  <a:pt x="2281" y="1374"/>
                  <a:pt x="2230" y="1204"/>
                  <a:pt x="2140" y="1047"/>
                </a:cubicBezTo>
                <a:cubicBezTo>
                  <a:pt x="2046" y="881"/>
                  <a:pt x="1918" y="747"/>
                  <a:pt x="1757" y="645"/>
                </a:cubicBezTo>
                <a:cubicBezTo>
                  <a:pt x="1624" y="559"/>
                  <a:pt x="1478" y="504"/>
                  <a:pt x="1321" y="479"/>
                </a:cubicBezTo>
                <a:cubicBezTo>
                  <a:pt x="1127" y="448"/>
                  <a:pt x="938" y="466"/>
                  <a:pt x="753" y="532"/>
                </a:cubicBezTo>
                <a:cubicBezTo>
                  <a:pt x="608" y="583"/>
                  <a:pt x="478" y="661"/>
                  <a:pt x="365" y="766"/>
                </a:cubicBezTo>
                <a:cubicBezTo>
                  <a:pt x="215" y="903"/>
                  <a:pt x="107" y="1069"/>
                  <a:pt x="45" y="1263"/>
                </a:cubicBezTo>
                <a:cubicBezTo>
                  <a:pt x="28" y="1319"/>
                  <a:pt x="16" y="1377"/>
                  <a:pt x="0" y="1434"/>
                </a:cubicBezTo>
                <a:cubicBezTo>
                  <a:pt x="3" y="1410"/>
                  <a:pt x="6" y="1385"/>
                  <a:pt x="10" y="1361"/>
                </a:cubicBezTo>
                <a:cubicBezTo>
                  <a:pt x="46" y="1138"/>
                  <a:pt x="125" y="931"/>
                  <a:pt x="248" y="741"/>
                </a:cubicBezTo>
                <a:cubicBezTo>
                  <a:pt x="398" y="510"/>
                  <a:pt x="593" y="330"/>
                  <a:pt x="834" y="199"/>
                </a:cubicBezTo>
                <a:cubicBezTo>
                  <a:pt x="996" y="110"/>
                  <a:pt x="1169" y="52"/>
                  <a:pt x="1352" y="24"/>
                </a:cubicBezTo>
                <a:cubicBezTo>
                  <a:pt x="1490" y="3"/>
                  <a:pt x="1629" y="0"/>
                  <a:pt x="1768" y="14"/>
                </a:cubicBezTo>
                <a:cubicBezTo>
                  <a:pt x="2112" y="50"/>
                  <a:pt x="2412" y="185"/>
                  <a:pt x="2670" y="413"/>
                </a:cubicBezTo>
                <a:cubicBezTo>
                  <a:pt x="2855" y="576"/>
                  <a:pt x="2994" y="772"/>
                  <a:pt x="3088" y="1000"/>
                </a:cubicBezTo>
                <a:cubicBezTo>
                  <a:pt x="3174" y="1206"/>
                  <a:pt x="3213" y="1422"/>
                  <a:pt x="3210" y="1646"/>
                </a:cubicBezTo>
                <a:cubicBezTo>
                  <a:pt x="3209" y="1711"/>
                  <a:pt x="3210" y="1777"/>
                  <a:pt x="3210" y="1845"/>
                </a:cubicBezTo>
                <a:cubicBezTo>
                  <a:pt x="3363" y="1845"/>
                  <a:pt x="3513" y="1845"/>
                  <a:pt x="3663" y="1845"/>
                </a:cubicBezTo>
                <a:cubicBezTo>
                  <a:pt x="3358" y="2151"/>
                  <a:pt x="3053" y="2455"/>
                  <a:pt x="2749" y="276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Freeform 5"/>
          <p:cNvSpPr>
            <a:spLocks/>
          </p:cNvSpPr>
          <p:nvPr/>
        </p:nvSpPr>
        <p:spPr bwMode="auto">
          <a:xfrm rot="19884596">
            <a:off x="2836339" y="2265800"/>
            <a:ext cx="502949" cy="328074"/>
          </a:xfrm>
          <a:custGeom>
            <a:avLst/>
            <a:gdLst>
              <a:gd name="T0" fmla="*/ 2749 w 3663"/>
              <a:gd name="T1" fmla="*/ 2760 h 2760"/>
              <a:gd name="T2" fmla="*/ 1835 w 3663"/>
              <a:gd name="T3" fmla="*/ 1846 h 2760"/>
              <a:gd name="T4" fmla="*/ 2289 w 3663"/>
              <a:gd name="T5" fmla="*/ 1846 h 2760"/>
              <a:gd name="T6" fmla="*/ 2291 w 3663"/>
              <a:gd name="T7" fmla="*/ 1827 h 2760"/>
              <a:gd name="T8" fmla="*/ 2288 w 3663"/>
              <a:gd name="T9" fmla="*/ 1555 h 2760"/>
              <a:gd name="T10" fmla="*/ 2140 w 3663"/>
              <a:gd name="T11" fmla="*/ 1047 h 2760"/>
              <a:gd name="T12" fmla="*/ 1757 w 3663"/>
              <a:gd name="T13" fmla="*/ 645 h 2760"/>
              <a:gd name="T14" fmla="*/ 1321 w 3663"/>
              <a:gd name="T15" fmla="*/ 479 h 2760"/>
              <a:gd name="T16" fmla="*/ 753 w 3663"/>
              <a:gd name="T17" fmla="*/ 532 h 2760"/>
              <a:gd name="T18" fmla="*/ 365 w 3663"/>
              <a:gd name="T19" fmla="*/ 766 h 2760"/>
              <a:gd name="T20" fmla="*/ 45 w 3663"/>
              <a:gd name="T21" fmla="*/ 1263 h 2760"/>
              <a:gd name="T22" fmla="*/ 0 w 3663"/>
              <a:gd name="T23" fmla="*/ 1434 h 2760"/>
              <a:gd name="T24" fmla="*/ 10 w 3663"/>
              <a:gd name="T25" fmla="*/ 1361 h 2760"/>
              <a:gd name="T26" fmla="*/ 248 w 3663"/>
              <a:gd name="T27" fmla="*/ 741 h 2760"/>
              <a:gd name="T28" fmla="*/ 834 w 3663"/>
              <a:gd name="T29" fmla="*/ 199 h 2760"/>
              <a:gd name="T30" fmla="*/ 1352 w 3663"/>
              <a:gd name="T31" fmla="*/ 24 h 2760"/>
              <a:gd name="T32" fmla="*/ 1768 w 3663"/>
              <a:gd name="T33" fmla="*/ 14 h 2760"/>
              <a:gd name="T34" fmla="*/ 2670 w 3663"/>
              <a:gd name="T35" fmla="*/ 413 h 2760"/>
              <a:gd name="T36" fmla="*/ 3088 w 3663"/>
              <a:gd name="T37" fmla="*/ 1000 h 2760"/>
              <a:gd name="T38" fmla="*/ 3210 w 3663"/>
              <a:gd name="T39" fmla="*/ 1646 h 2760"/>
              <a:gd name="T40" fmla="*/ 3210 w 3663"/>
              <a:gd name="T41" fmla="*/ 1845 h 2760"/>
              <a:gd name="T42" fmla="*/ 3663 w 3663"/>
              <a:gd name="T43" fmla="*/ 1845 h 2760"/>
              <a:gd name="T44" fmla="*/ 2749 w 3663"/>
              <a:gd name="T45" fmla="*/ 2760 h 2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63" h="2760">
                <a:moveTo>
                  <a:pt x="2749" y="2760"/>
                </a:moveTo>
                <a:cubicBezTo>
                  <a:pt x="2446" y="2457"/>
                  <a:pt x="2141" y="2153"/>
                  <a:pt x="1835" y="1846"/>
                </a:cubicBezTo>
                <a:cubicBezTo>
                  <a:pt x="1986" y="1846"/>
                  <a:pt x="2137" y="1846"/>
                  <a:pt x="2289" y="1846"/>
                </a:cubicBezTo>
                <a:cubicBezTo>
                  <a:pt x="2290" y="1838"/>
                  <a:pt x="2291" y="1832"/>
                  <a:pt x="2291" y="1827"/>
                </a:cubicBezTo>
                <a:cubicBezTo>
                  <a:pt x="2290" y="1736"/>
                  <a:pt x="2292" y="1645"/>
                  <a:pt x="2288" y="1555"/>
                </a:cubicBezTo>
                <a:cubicBezTo>
                  <a:pt x="2281" y="1374"/>
                  <a:pt x="2230" y="1204"/>
                  <a:pt x="2140" y="1047"/>
                </a:cubicBezTo>
                <a:cubicBezTo>
                  <a:pt x="2046" y="881"/>
                  <a:pt x="1918" y="747"/>
                  <a:pt x="1757" y="645"/>
                </a:cubicBezTo>
                <a:cubicBezTo>
                  <a:pt x="1624" y="559"/>
                  <a:pt x="1478" y="504"/>
                  <a:pt x="1321" y="479"/>
                </a:cubicBezTo>
                <a:cubicBezTo>
                  <a:pt x="1127" y="448"/>
                  <a:pt x="938" y="466"/>
                  <a:pt x="753" y="532"/>
                </a:cubicBezTo>
                <a:cubicBezTo>
                  <a:pt x="608" y="583"/>
                  <a:pt x="478" y="661"/>
                  <a:pt x="365" y="766"/>
                </a:cubicBezTo>
                <a:cubicBezTo>
                  <a:pt x="215" y="903"/>
                  <a:pt x="107" y="1069"/>
                  <a:pt x="45" y="1263"/>
                </a:cubicBezTo>
                <a:cubicBezTo>
                  <a:pt x="28" y="1319"/>
                  <a:pt x="16" y="1377"/>
                  <a:pt x="0" y="1434"/>
                </a:cubicBezTo>
                <a:cubicBezTo>
                  <a:pt x="3" y="1410"/>
                  <a:pt x="6" y="1385"/>
                  <a:pt x="10" y="1361"/>
                </a:cubicBezTo>
                <a:cubicBezTo>
                  <a:pt x="46" y="1138"/>
                  <a:pt x="125" y="931"/>
                  <a:pt x="248" y="741"/>
                </a:cubicBezTo>
                <a:cubicBezTo>
                  <a:pt x="398" y="510"/>
                  <a:pt x="593" y="330"/>
                  <a:pt x="834" y="199"/>
                </a:cubicBezTo>
                <a:cubicBezTo>
                  <a:pt x="996" y="110"/>
                  <a:pt x="1169" y="52"/>
                  <a:pt x="1352" y="24"/>
                </a:cubicBezTo>
                <a:cubicBezTo>
                  <a:pt x="1490" y="3"/>
                  <a:pt x="1629" y="0"/>
                  <a:pt x="1768" y="14"/>
                </a:cubicBezTo>
                <a:cubicBezTo>
                  <a:pt x="2112" y="50"/>
                  <a:pt x="2412" y="185"/>
                  <a:pt x="2670" y="413"/>
                </a:cubicBezTo>
                <a:cubicBezTo>
                  <a:pt x="2855" y="576"/>
                  <a:pt x="2994" y="772"/>
                  <a:pt x="3088" y="1000"/>
                </a:cubicBezTo>
                <a:cubicBezTo>
                  <a:pt x="3174" y="1206"/>
                  <a:pt x="3213" y="1422"/>
                  <a:pt x="3210" y="1646"/>
                </a:cubicBezTo>
                <a:cubicBezTo>
                  <a:pt x="3209" y="1711"/>
                  <a:pt x="3210" y="1777"/>
                  <a:pt x="3210" y="1845"/>
                </a:cubicBezTo>
                <a:cubicBezTo>
                  <a:pt x="3363" y="1845"/>
                  <a:pt x="3513" y="1845"/>
                  <a:pt x="3663" y="1845"/>
                </a:cubicBezTo>
                <a:cubicBezTo>
                  <a:pt x="3358" y="2151"/>
                  <a:pt x="3053" y="2455"/>
                  <a:pt x="2749" y="276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 rot="160467">
            <a:off x="3745364" y="2553831"/>
            <a:ext cx="502949" cy="328074"/>
          </a:xfrm>
          <a:custGeom>
            <a:avLst/>
            <a:gdLst>
              <a:gd name="T0" fmla="*/ 2749 w 3663"/>
              <a:gd name="T1" fmla="*/ 2760 h 2760"/>
              <a:gd name="T2" fmla="*/ 1835 w 3663"/>
              <a:gd name="T3" fmla="*/ 1846 h 2760"/>
              <a:gd name="T4" fmla="*/ 2289 w 3663"/>
              <a:gd name="T5" fmla="*/ 1846 h 2760"/>
              <a:gd name="T6" fmla="*/ 2291 w 3663"/>
              <a:gd name="T7" fmla="*/ 1827 h 2760"/>
              <a:gd name="T8" fmla="*/ 2288 w 3663"/>
              <a:gd name="T9" fmla="*/ 1555 h 2760"/>
              <a:gd name="T10" fmla="*/ 2140 w 3663"/>
              <a:gd name="T11" fmla="*/ 1047 h 2760"/>
              <a:gd name="T12" fmla="*/ 1757 w 3663"/>
              <a:gd name="T13" fmla="*/ 645 h 2760"/>
              <a:gd name="T14" fmla="*/ 1321 w 3663"/>
              <a:gd name="T15" fmla="*/ 479 h 2760"/>
              <a:gd name="T16" fmla="*/ 753 w 3663"/>
              <a:gd name="T17" fmla="*/ 532 h 2760"/>
              <a:gd name="T18" fmla="*/ 365 w 3663"/>
              <a:gd name="T19" fmla="*/ 766 h 2760"/>
              <a:gd name="T20" fmla="*/ 45 w 3663"/>
              <a:gd name="T21" fmla="*/ 1263 h 2760"/>
              <a:gd name="T22" fmla="*/ 0 w 3663"/>
              <a:gd name="T23" fmla="*/ 1434 h 2760"/>
              <a:gd name="T24" fmla="*/ 10 w 3663"/>
              <a:gd name="T25" fmla="*/ 1361 h 2760"/>
              <a:gd name="T26" fmla="*/ 248 w 3663"/>
              <a:gd name="T27" fmla="*/ 741 h 2760"/>
              <a:gd name="T28" fmla="*/ 834 w 3663"/>
              <a:gd name="T29" fmla="*/ 199 h 2760"/>
              <a:gd name="T30" fmla="*/ 1352 w 3663"/>
              <a:gd name="T31" fmla="*/ 24 h 2760"/>
              <a:gd name="T32" fmla="*/ 1768 w 3663"/>
              <a:gd name="T33" fmla="*/ 14 h 2760"/>
              <a:gd name="T34" fmla="*/ 2670 w 3663"/>
              <a:gd name="T35" fmla="*/ 413 h 2760"/>
              <a:gd name="T36" fmla="*/ 3088 w 3663"/>
              <a:gd name="T37" fmla="*/ 1000 h 2760"/>
              <a:gd name="T38" fmla="*/ 3210 w 3663"/>
              <a:gd name="T39" fmla="*/ 1646 h 2760"/>
              <a:gd name="T40" fmla="*/ 3210 w 3663"/>
              <a:gd name="T41" fmla="*/ 1845 h 2760"/>
              <a:gd name="T42" fmla="*/ 3663 w 3663"/>
              <a:gd name="T43" fmla="*/ 1845 h 2760"/>
              <a:gd name="T44" fmla="*/ 2749 w 3663"/>
              <a:gd name="T45" fmla="*/ 2760 h 2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63" h="2760">
                <a:moveTo>
                  <a:pt x="2749" y="2760"/>
                </a:moveTo>
                <a:cubicBezTo>
                  <a:pt x="2446" y="2457"/>
                  <a:pt x="2141" y="2153"/>
                  <a:pt x="1835" y="1846"/>
                </a:cubicBezTo>
                <a:cubicBezTo>
                  <a:pt x="1986" y="1846"/>
                  <a:pt x="2137" y="1846"/>
                  <a:pt x="2289" y="1846"/>
                </a:cubicBezTo>
                <a:cubicBezTo>
                  <a:pt x="2290" y="1838"/>
                  <a:pt x="2291" y="1832"/>
                  <a:pt x="2291" y="1827"/>
                </a:cubicBezTo>
                <a:cubicBezTo>
                  <a:pt x="2290" y="1736"/>
                  <a:pt x="2292" y="1645"/>
                  <a:pt x="2288" y="1555"/>
                </a:cubicBezTo>
                <a:cubicBezTo>
                  <a:pt x="2281" y="1374"/>
                  <a:pt x="2230" y="1204"/>
                  <a:pt x="2140" y="1047"/>
                </a:cubicBezTo>
                <a:cubicBezTo>
                  <a:pt x="2046" y="881"/>
                  <a:pt x="1918" y="747"/>
                  <a:pt x="1757" y="645"/>
                </a:cubicBezTo>
                <a:cubicBezTo>
                  <a:pt x="1624" y="559"/>
                  <a:pt x="1478" y="504"/>
                  <a:pt x="1321" y="479"/>
                </a:cubicBezTo>
                <a:cubicBezTo>
                  <a:pt x="1127" y="448"/>
                  <a:pt x="938" y="466"/>
                  <a:pt x="753" y="532"/>
                </a:cubicBezTo>
                <a:cubicBezTo>
                  <a:pt x="608" y="583"/>
                  <a:pt x="478" y="661"/>
                  <a:pt x="365" y="766"/>
                </a:cubicBezTo>
                <a:cubicBezTo>
                  <a:pt x="215" y="903"/>
                  <a:pt x="107" y="1069"/>
                  <a:pt x="45" y="1263"/>
                </a:cubicBezTo>
                <a:cubicBezTo>
                  <a:pt x="28" y="1319"/>
                  <a:pt x="16" y="1377"/>
                  <a:pt x="0" y="1434"/>
                </a:cubicBezTo>
                <a:cubicBezTo>
                  <a:pt x="3" y="1410"/>
                  <a:pt x="6" y="1385"/>
                  <a:pt x="10" y="1361"/>
                </a:cubicBezTo>
                <a:cubicBezTo>
                  <a:pt x="46" y="1138"/>
                  <a:pt x="125" y="931"/>
                  <a:pt x="248" y="741"/>
                </a:cubicBezTo>
                <a:cubicBezTo>
                  <a:pt x="398" y="510"/>
                  <a:pt x="593" y="330"/>
                  <a:pt x="834" y="199"/>
                </a:cubicBezTo>
                <a:cubicBezTo>
                  <a:pt x="996" y="110"/>
                  <a:pt x="1169" y="52"/>
                  <a:pt x="1352" y="24"/>
                </a:cubicBezTo>
                <a:cubicBezTo>
                  <a:pt x="1490" y="3"/>
                  <a:pt x="1629" y="0"/>
                  <a:pt x="1768" y="14"/>
                </a:cubicBezTo>
                <a:cubicBezTo>
                  <a:pt x="2112" y="50"/>
                  <a:pt x="2412" y="185"/>
                  <a:pt x="2670" y="413"/>
                </a:cubicBezTo>
                <a:cubicBezTo>
                  <a:pt x="2855" y="576"/>
                  <a:pt x="2994" y="772"/>
                  <a:pt x="3088" y="1000"/>
                </a:cubicBezTo>
                <a:cubicBezTo>
                  <a:pt x="3174" y="1206"/>
                  <a:pt x="3213" y="1422"/>
                  <a:pt x="3210" y="1646"/>
                </a:cubicBezTo>
                <a:cubicBezTo>
                  <a:pt x="3209" y="1711"/>
                  <a:pt x="3210" y="1777"/>
                  <a:pt x="3210" y="1845"/>
                </a:cubicBezTo>
                <a:cubicBezTo>
                  <a:pt x="3363" y="1845"/>
                  <a:pt x="3513" y="1845"/>
                  <a:pt x="3663" y="1845"/>
                </a:cubicBezTo>
                <a:cubicBezTo>
                  <a:pt x="3358" y="2151"/>
                  <a:pt x="3053" y="2455"/>
                  <a:pt x="2749" y="276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 rot="19772092">
            <a:off x="4578319" y="2694213"/>
            <a:ext cx="502949" cy="328074"/>
          </a:xfrm>
          <a:custGeom>
            <a:avLst/>
            <a:gdLst>
              <a:gd name="T0" fmla="*/ 2749 w 3663"/>
              <a:gd name="T1" fmla="*/ 2760 h 2760"/>
              <a:gd name="T2" fmla="*/ 1835 w 3663"/>
              <a:gd name="T3" fmla="*/ 1846 h 2760"/>
              <a:gd name="T4" fmla="*/ 2289 w 3663"/>
              <a:gd name="T5" fmla="*/ 1846 h 2760"/>
              <a:gd name="T6" fmla="*/ 2291 w 3663"/>
              <a:gd name="T7" fmla="*/ 1827 h 2760"/>
              <a:gd name="T8" fmla="*/ 2288 w 3663"/>
              <a:gd name="T9" fmla="*/ 1555 h 2760"/>
              <a:gd name="T10" fmla="*/ 2140 w 3663"/>
              <a:gd name="T11" fmla="*/ 1047 h 2760"/>
              <a:gd name="T12" fmla="*/ 1757 w 3663"/>
              <a:gd name="T13" fmla="*/ 645 h 2760"/>
              <a:gd name="T14" fmla="*/ 1321 w 3663"/>
              <a:gd name="T15" fmla="*/ 479 h 2760"/>
              <a:gd name="T16" fmla="*/ 753 w 3663"/>
              <a:gd name="T17" fmla="*/ 532 h 2760"/>
              <a:gd name="T18" fmla="*/ 365 w 3663"/>
              <a:gd name="T19" fmla="*/ 766 h 2760"/>
              <a:gd name="T20" fmla="*/ 45 w 3663"/>
              <a:gd name="T21" fmla="*/ 1263 h 2760"/>
              <a:gd name="T22" fmla="*/ 0 w 3663"/>
              <a:gd name="T23" fmla="*/ 1434 h 2760"/>
              <a:gd name="T24" fmla="*/ 10 w 3663"/>
              <a:gd name="T25" fmla="*/ 1361 h 2760"/>
              <a:gd name="T26" fmla="*/ 248 w 3663"/>
              <a:gd name="T27" fmla="*/ 741 h 2760"/>
              <a:gd name="T28" fmla="*/ 834 w 3663"/>
              <a:gd name="T29" fmla="*/ 199 h 2760"/>
              <a:gd name="T30" fmla="*/ 1352 w 3663"/>
              <a:gd name="T31" fmla="*/ 24 h 2760"/>
              <a:gd name="T32" fmla="*/ 1768 w 3663"/>
              <a:gd name="T33" fmla="*/ 14 h 2760"/>
              <a:gd name="T34" fmla="*/ 2670 w 3663"/>
              <a:gd name="T35" fmla="*/ 413 h 2760"/>
              <a:gd name="T36" fmla="*/ 3088 w 3663"/>
              <a:gd name="T37" fmla="*/ 1000 h 2760"/>
              <a:gd name="T38" fmla="*/ 3210 w 3663"/>
              <a:gd name="T39" fmla="*/ 1646 h 2760"/>
              <a:gd name="T40" fmla="*/ 3210 w 3663"/>
              <a:gd name="T41" fmla="*/ 1845 h 2760"/>
              <a:gd name="T42" fmla="*/ 3663 w 3663"/>
              <a:gd name="T43" fmla="*/ 1845 h 2760"/>
              <a:gd name="T44" fmla="*/ 2749 w 3663"/>
              <a:gd name="T45" fmla="*/ 2760 h 2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63" h="2760">
                <a:moveTo>
                  <a:pt x="2749" y="2760"/>
                </a:moveTo>
                <a:cubicBezTo>
                  <a:pt x="2446" y="2457"/>
                  <a:pt x="2141" y="2153"/>
                  <a:pt x="1835" y="1846"/>
                </a:cubicBezTo>
                <a:cubicBezTo>
                  <a:pt x="1986" y="1846"/>
                  <a:pt x="2137" y="1846"/>
                  <a:pt x="2289" y="1846"/>
                </a:cubicBezTo>
                <a:cubicBezTo>
                  <a:pt x="2290" y="1838"/>
                  <a:pt x="2291" y="1832"/>
                  <a:pt x="2291" y="1827"/>
                </a:cubicBezTo>
                <a:cubicBezTo>
                  <a:pt x="2290" y="1736"/>
                  <a:pt x="2292" y="1645"/>
                  <a:pt x="2288" y="1555"/>
                </a:cubicBezTo>
                <a:cubicBezTo>
                  <a:pt x="2281" y="1374"/>
                  <a:pt x="2230" y="1204"/>
                  <a:pt x="2140" y="1047"/>
                </a:cubicBezTo>
                <a:cubicBezTo>
                  <a:pt x="2046" y="881"/>
                  <a:pt x="1918" y="747"/>
                  <a:pt x="1757" y="645"/>
                </a:cubicBezTo>
                <a:cubicBezTo>
                  <a:pt x="1624" y="559"/>
                  <a:pt x="1478" y="504"/>
                  <a:pt x="1321" y="479"/>
                </a:cubicBezTo>
                <a:cubicBezTo>
                  <a:pt x="1127" y="448"/>
                  <a:pt x="938" y="466"/>
                  <a:pt x="753" y="532"/>
                </a:cubicBezTo>
                <a:cubicBezTo>
                  <a:pt x="608" y="583"/>
                  <a:pt x="478" y="661"/>
                  <a:pt x="365" y="766"/>
                </a:cubicBezTo>
                <a:cubicBezTo>
                  <a:pt x="215" y="903"/>
                  <a:pt x="107" y="1069"/>
                  <a:pt x="45" y="1263"/>
                </a:cubicBezTo>
                <a:cubicBezTo>
                  <a:pt x="28" y="1319"/>
                  <a:pt x="16" y="1377"/>
                  <a:pt x="0" y="1434"/>
                </a:cubicBezTo>
                <a:cubicBezTo>
                  <a:pt x="3" y="1410"/>
                  <a:pt x="6" y="1385"/>
                  <a:pt x="10" y="1361"/>
                </a:cubicBezTo>
                <a:cubicBezTo>
                  <a:pt x="46" y="1138"/>
                  <a:pt x="125" y="931"/>
                  <a:pt x="248" y="741"/>
                </a:cubicBezTo>
                <a:cubicBezTo>
                  <a:pt x="398" y="510"/>
                  <a:pt x="593" y="330"/>
                  <a:pt x="834" y="199"/>
                </a:cubicBezTo>
                <a:cubicBezTo>
                  <a:pt x="996" y="110"/>
                  <a:pt x="1169" y="52"/>
                  <a:pt x="1352" y="24"/>
                </a:cubicBezTo>
                <a:cubicBezTo>
                  <a:pt x="1490" y="3"/>
                  <a:pt x="1629" y="0"/>
                  <a:pt x="1768" y="14"/>
                </a:cubicBezTo>
                <a:cubicBezTo>
                  <a:pt x="2112" y="50"/>
                  <a:pt x="2412" y="185"/>
                  <a:pt x="2670" y="413"/>
                </a:cubicBezTo>
                <a:cubicBezTo>
                  <a:pt x="2855" y="576"/>
                  <a:pt x="2994" y="772"/>
                  <a:pt x="3088" y="1000"/>
                </a:cubicBezTo>
                <a:cubicBezTo>
                  <a:pt x="3174" y="1206"/>
                  <a:pt x="3213" y="1422"/>
                  <a:pt x="3210" y="1646"/>
                </a:cubicBezTo>
                <a:cubicBezTo>
                  <a:pt x="3209" y="1711"/>
                  <a:pt x="3210" y="1777"/>
                  <a:pt x="3210" y="1845"/>
                </a:cubicBezTo>
                <a:cubicBezTo>
                  <a:pt x="3363" y="1845"/>
                  <a:pt x="3513" y="1845"/>
                  <a:pt x="3663" y="1845"/>
                </a:cubicBezTo>
                <a:cubicBezTo>
                  <a:pt x="3358" y="2151"/>
                  <a:pt x="3053" y="2455"/>
                  <a:pt x="2749" y="276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 rot="20128192">
            <a:off x="5432243" y="2709468"/>
            <a:ext cx="502949" cy="328074"/>
          </a:xfrm>
          <a:custGeom>
            <a:avLst/>
            <a:gdLst>
              <a:gd name="T0" fmla="*/ 2749 w 3663"/>
              <a:gd name="T1" fmla="*/ 2760 h 2760"/>
              <a:gd name="T2" fmla="*/ 1835 w 3663"/>
              <a:gd name="T3" fmla="*/ 1846 h 2760"/>
              <a:gd name="T4" fmla="*/ 2289 w 3663"/>
              <a:gd name="T5" fmla="*/ 1846 h 2760"/>
              <a:gd name="T6" fmla="*/ 2291 w 3663"/>
              <a:gd name="T7" fmla="*/ 1827 h 2760"/>
              <a:gd name="T8" fmla="*/ 2288 w 3663"/>
              <a:gd name="T9" fmla="*/ 1555 h 2760"/>
              <a:gd name="T10" fmla="*/ 2140 w 3663"/>
              <a:gd name="T11" fmla="*/ 1047 h 2760"/>
              <a:gd name="T12" fmla="*/ 1757 w 3663"/>
              <a:gd name="T13" fmla="*/ 645 h 2760"/>
              <a:gd name="T14" fmla="*/ 1321 w 3663"/>
              <a:gd name="T15" fmla="*/ 479 h 2760"/>
              <a:gd name="T16" fmla="*/ 753 w 3663"/>
              <a:gd name="T17" fmla="*/ 532 h 2760"/>
              <a:gd name="T18" fmla="*/ 365 w 3663"/>
              <a:gd name="T19" fmla="*/ 766 h 2760"/>
              <a:gd name="T20" fmla="*/ 45 w 3663"/>
              <a:gd name="T21" fmla="*/ 1263 h 2760"/>
              <a:gd name="T22" fmla="*/ 0 w 3663"/>
              <a:gd name="T23" fmla="*/ 1434 h 2760"/>
              <a:gd name="T24" fmla="*/ 10 w 3663"/>
              <a:gd name="T25" fmla="*/ 1361 h 2760"/>
              <a:gd name="T26" fmla="*/ 248 w 3663"/>
              <a:gd name="T27" fmla="*/ 741 h 2760"/>
              <a:gd name="T28" fmla="*/ 834 w 3663"/>
              <a:gd name="T29" fmla="*/ 199 h 2760"/>
              <a:gd name="T30" fmla="*/ 1352 w 3663"/>
              <a:gd name="T31" fmla="*/ 24 h 2760"/>
              <a:gd name="T32" fmla="*/ 1768 w 3663"/>
              <a:gd name="T33" fmla="*/ 14 h 2760"/>
              <a:gd name="T34" fmla="*/ 2670 w 3663"/>
              <a:gd name="T35" fmla="*/ 413 h 2760"/>
              <a:gd name="T36" fmla="*/ 3088 w 3663"/>
              <a:gd name="T37" fmla="*/ 1000 h 2760"/>
              <a:gd name="T38" fmla="*/ 3210 w 3663"/>
              <a:gd name="T39" fmla="*/ 1646 h 2760"/>
              <a:gd name="T40" fmla="*/ 3210 w 3663"/>
              <a:gd name="T41" fmla="*/ 1845 h 2760"/>
              <a:gd name="T42" fmla="*/ 3663 w 3663"/>
              <a:gd name="T43" fmla="*/ 1845 h 2760"/>
              <a:gd name="T44" fmla="*/ 2749 w 3663"/>
              <a:gd name="T45" fmla="*/ 2760 h 2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63" h="2760">
                <a:moveTo>
                  <a:pt x="2749" y="2760"/>
                </a:moveTo>
                <a:cubicBezTo>
                  <a:pt x="2446" y="2457"/>
                  <a:pt x="2141" y="2153"/>
                  <a:pt x="1835" y="1846"/>
                </a:cubicBezTo>
                <a:cubicBezTo>
                  <a:pt x="1986" y="1846"/>
                  <a:pt x="2137" y="1846"/>
                  <a:pt x="2289" y="1846"/>
                </a:cubicBezTo>
                <a:cubicBezTo>
                  <a:pt x="2290" y="1838"/>
                  <a:pt x="2291" y="1832"/>
                  <a:pt x="2291" y="1827"/>
                </a:cubicBezTo>
                <a:cubicBezTo>
                  <a:pt x="2290" y="1736"/>
                  <a:pt x="2292" y="1645"/>
                  <a:pt x="2288" y="1555"/>
                </a:cubicBezTo>
                <a:cubicBezTo>
                  <a:pt x="2281" y="1374"/>
                  <a:pt x="2230" y="1204"/>
                  <a:pt x="2140" y="1047"/>
                </a:cubicBezTo>
                <a:cubicBezTo>
                  <a:pt x="2046" y="881"/>
                  <a:pt x="1918" y="747"/>
                  <a:pt x="1757" y="645"/>
                </a:cubicBezTo>
                <a:cubicBezTo>
                  <a:pt x="1624" y="559"/>
                  <a:pt x="1478" y="504"/>
                  <a:pt x="1321" y="479"/>
                </a:cubicBezTo>
                <a:cubicBezTo>
                  <a:pt x="1127" y="448"/>
                  <a:pt x="938" y="466"/>
                  <a:pt x="753" y="532"/>
                </a:cubicBezTo>
                <a:cubicBezTo>
                  <a:pt x="608" y="583"/>
                  <a:pt x="478" y="661"/>
                  <a:pt x="365" y="766"/>
                </a:cubicBezTo>
                <a:cubicBezTo>
                  <a:pt x="215" y="903"/>
                  <a:pt x="107" y="1069"/>
                  <a:pt x="45" y="1263"/>
                </a:cubicBezTo>
                <a:cubicBezTo>
                  <a:pt x="28" y="1319"/>
                  <a:pt x="16" y="1377"/>
                  <a:pt x="0" y="1434"/>
                </a:cubicBezTo>
                <a:cubicBezTo>
                  <a:pt x="3" y="1410"/>
                  <a:pt x="6" y="1385"/>
                  <a:pt x="10" y="1361"/>
                </a:cubicBezTo>
                <a:cubicBezTo>
                  <a:pt x="46" y="1138"/>
                  <a:pt x="125" y="931"/>
                  <a:pt x="248" y="741"/>
                </a:cubicBezTo>
                <a:cubicBezTo>
                  <a:pt x="398" y="510"/>
                  <a:pt x="593" y="330"/>
                  <a:pt x="834" y="199"/>
                </a:cubicBezTo>
                <a:cubicBezTo>
                  <a:pt x="996" y="110"/>
                  <a:pt x="1169" y="52"/>
                  <a:pt x="1352" y="24"/>
                </a:cubicBezTo>
                <a:cubicBezTo>
                  <a:pt x="1490" y="3"/>
                  <a:pt x="1629" y="0"/>
                  <a:pt x="1768" y="14"/>
                </a:cubicBezTo>
                <a:cubicBezTo>
                  <a:pt x="2112" y="50"/>
                  <a:pt x="2412" y="185"/>
                  <a:pt x="2670" y="413"/>
                </a:cubicBezTo>
                <a:cubicBezTo>
                  <a:pt x="2855" y="576"/>
                  <a:pt x="2994" y="772"/>
                  <a:pt x="3088" y="1000"/>
                </a:cubicBezTo>
                <a:cubicBezTo>
                  <a:pt x="3174" y="1206"/>
                  <a:pt x="3213" y="1422"/>
                  <a:pt x="3210" y="1646"/>
                </a:cubicBezTo>
                <a:cubicBezTo>
                  <a:pt x="3209" y="1711"/>
                  <a:pt x="3210" y="1777"/>
                  <a:pt x="3210" y="1845"/>
                </a:cubicBezTo>
                <a:cubicBezTo>
                  <a:pt x="3363" y="1845"/>
                  <a:pt x="3513" y="1845"/>
                  <a:pt x="3663" y="1845"/>
                </a:cubicBezTo>
                <a:cubicBezTo>
                  <a:pt x="3358" y="2151"/>
                  <a:pt x="3053" y="2455"/>
                  <a:pt x="2749" y="276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6687672" y="1628800"/>
            <a:ext cx="5202458" cy="2144064"/>
          </a:xfrm>
          <a:prstGeom prst="roundRect">
            <a:avLst>
              <a:gd name="adj" fmla="val 7585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2032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288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endParaRPr lang="ru-RU" sz="1400">
              <a:solidFill>
                <a:prstClr val="black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6699355" y="4419006"/>
            <a:ext cx="5190774" cy="1674290"/>
          </a:xfrm>
          <a:prstGeom prst="roundRect">
            <a:avLst>
              <a:gd name="adj" fmla="val 7065"/>
            </a:avLst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2032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288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endParaRPr lang="ru-RU" sz="1400">
              <a:solidFill>
                <a:prstClr val="black"/>
              </a:solidFill>
            </a:endParaRPr>
          </a:p>
        </p:txBody>
      </p:sp>
      <p:grpSp>
        <p:nvGrpSpPr>
          <p:cNvPr id="61" name="Группа 60"/>
          <p:cNvGrpSpPr/>
          <p:nvPr/>
        </p:nvGrpSpPr>
        <p:grpSpPr>
          <a:xfrm>
            <a:off x="6976785" y="1744240"/>
            <a:ext cx="4519815" cy="576000"/>
            <a:chOff x="6976785" y="1960547"/>
            <a:chExt cx="4519815" cy="576000"/>
          </a:xfrm>
        </p:grpSpPr>
        <p:sp>
          <p:nvSpPr>
            <p:cNvPr id="62" name="TextBox 61"/>
            <p:cNvSpPr txBox="1"/>
            <p:nvPr/>
          </p:nvSpPr>
          <p:spPr>
            <a:xfrm>
              <a:off x="6976785" y="2079270"/>
              <a:ext cx="27916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spcAft>
                  <a:spcPts val="2400"/>
                </a:spcAft>
              </a:pPr>
              <a:r>
                <a:rPr lang="ru-RU" sz="1600" dirty="0">
                  <a:solidFill>
                    <a:srgbClr val="2A2E4B"/>
                  </a:solidFill>
                </a:rPr>
                <a:t>Сокращение  численности</a:t>
              </a: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10147476" y="1960547"/>
              <a:ext cx="1349124" cy="576000"/>
            </a:xfrm>
            <a:prstGeom prst="rect">
              <a:avLst/>
            </a:prstGeom>
            <a:solidFill>
              <a:srgbClr val="E5E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700"/>
                </a:lnSpc>
              </a:pPr>
              <a:r>
                <a:rPr lang="ru-RU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1 918 </a:t>
              </a:r>
              <a:r>
                <a:rPr lang="ru-RU" b="1" dirty="0">
                  <a:solidFill>
                    <a:prstClr val="black"/>
                  </a:solidFill>
                </a:rPr>
                <a:t>человек</a:t>
              </a:r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7013881" y="2449892"/>
            <a:ext cx="4498751" cy="576000"/>
            <a:chOff x="7013881" y="2941318"/>
            <a:chExt cx="4498751" cy="576000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10128448" y="2941318"/>
              <a:ext cx="1384184" cy="576000"/>
            </a:xfrm>
            <a:prstGeom prst="rect">
              <a:avLst/>
            </a:prstGeom>
            <a:solidFill>
              <a:srgbClr val="E5E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700"/>
                </a:lnSpc>
              </a:pPr>
              <a:r>
                <a:rPr lang="ru-RU" dirty="0">
                  <a:solidFill>
                    <a:prstClr val="black"/>
                  </a:solidFill>
                  <a:latin typeface="Impact" panose="020B0806030902050204" pitchFamily="34" charset="0"/>
                </a:rPr>
                <a:t> 1 </a:t>
              </a:r>
              <a:r>
                <a:rPr lang="ru-RU" dirty="0" smtClean="0">
                  <a:solidFill>
                    <a:prstClr val="black"/>
                  </a:solidFill>
                  <a:latin typeface="Impact" panose="020B0806030902050204" pitchFamily="34" charset="0"/>
                </a:rPr>
                <a:t>340</a:t>
              </a:r>
            </a:p>
            <a:p>
              <a:pPr algn="ctr">
                <a:lnSpc>
                  <a:spcPts val="1700"/>
                </a:lnSpc>
              </a:pPr>
              <a:r>
                <a:rPr lang="ru-RU" b="1" dirty="0" smtClean="0">
                  <a:solidFill>
                    <a:prstClr val="black"/>
                  </a:solidFill>
                </a:rPr>
                <a:t>млн рублей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013881" y="2976557"/>
              <a:ext cx="2754528" cy="5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  <a:spcAft>
                  <a:spcPts val="2400"/>
                </a:spcAft>
              </a:pPr>
              <a:r>
                <a:rPr lang="ru-RU" sz="1600" dirty="0">
                  <a:solidFill>
                    <a:srgbClr val="2A2E4B"/>
                  </a:solidFill>
                </a:rPr>
                <a:t>Экономический эффект  </a:t>
              </a:r>
              <a:r>
                <a:rPr lang="ru-RU" sz="1600" dirty="0" smtClean="0">
                  <a:solidFill>
                    <a:srgbClr val="2A2E4B"/>
                  </a:solidFill>
                </a:rPr>
                <a:t>     по </a:t>
              </a:r>
              <a:r>
                <a:rPr lang="ru-RU" sz="1600" dirty="0">
                  <a:solidFill>
                    <a:srgbClr val="2A2E4B"/>
                  </a:solidFill>
                </a:rPr>
                <a:t>оплате труда</a:t>
              </a: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7013881" y="3155543"/>
            <a:ext cx="4498751" cy="540000"/>
            <a:chOff x="7013881" y="3902842"/>
            <a:chExt cx="4498751" cy="540000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10128448" y="3902842"/>
              <a:ext cx="1384184" cy="540000"/>
            </a:xfrm>
            <a:prstGeom prst="rect">
              <a:avLst/>
            </a:prstGeom>
            <a:solidFill>
              <a:srgbClr val="E5E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Impact" panose="020B0806030902050204" pitchFamily="34" charset="0"/>
                </a:rPr>
                <a:t>48 %</a:t>
              </a:r>
              <a:endParaRPr lang="ru-RU" dirty="0">
                <a:solidFill>
                  <a:prstClr val="black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013881" y="4022673"/>
              <a:ext cx="2754528" cy="300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  <a:spcAft>
                  <a:spcPts val="2400"/>
                </a:spcAft>
              </a:pPr>
              <a:r>
                <a:rPr lang="ru-RU" sz="1600" dirty="0">
                  <a:solidFill>
                    <a:srgbClr val="2A2E4B"/>
                  </a:solidFill>
                </a:rPr>
                <a:t>Рост оплаты труда</a:t>
              </a: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7680176" y="1198301"/>
            <a:ext cx="3384376" cy="430499"/>
            <a:chOff x="715183" y="1115045"/>
            <a:chExt cx="5524833" cy="430499"/>
          </a:xfrm>
        </p:grpSpPr>
        <p:sp>
          <p:nvSpPr>
            <p:cNvPr id="71" name="Скругленный прямоугольник 70"/>
            <p:cNvSpPr/>
            <p:nvPr/>
          </p:nvSpPr>
          <p:spPr>
            <a:xfrm>
              <a:off x="715183" y="1115045"/>
              <a:ext cx="5524833" cy="430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93">
                  <a:srgbClr val="CCDFF8"/>
                </a:gs>
                <a:gs pos="40000">
                  <a:schemeClr val="bg1"/>
                </a:gs>
              </a:gsLst>
              <a:lin ang="16200000" scaled="1"/>
              <a:tileRect/>
            </a:gradFill>
            <a:ln w="12700" cap="rnd" cmpd="sng">
              <a:noFill/>
              <a:prstDash val="solid"/>
            </a:ln>
            <a:effectLst>
              <a:outerShdw blurRad="266700" dist="38100" dir="2700000" algn="tl" rotWithShape="0">
                <a:prstClr val="black">
                  <a:alpha val="61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Прямоугольник 71"/>
            <p:cNvSpPr>
              <a:spLocks noChangeArrowheads="1"/>
            </p:cNvSpPr>
            <p:nvPr/>
          </p:nvSpPr>
          <p:spPr bwMode="auto">
            <a:xfrm>
              <a:off x="879746" y="1197918"/>
              <a:ext cx="5195707" cy="264752"/>
            </a:xfrm>
            <a:prstGeom prst="rect">
              <a:avLst/>
            </a:prstGeom>
            <a:noFill/>
            <a:ln w="12700" cap="rnd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sz="1400" b="1" dirty="0">
                  <a:ln w="3175" cmpd="sng">
                    <a:noFill/>
                    <a:prstDash val="solid"/>
                  </a:ln>
                  <a:solidFill>
                    <a:srgbClr val="1F497D">
                      <a:lumMod val="75000"/>
                    </a:srgbClr>
                  </a:solidFill>
                  <a:cs typeface="Calibri" panose="020F0502020204030204" pitchFamily="34" charset="0"/>
                </a:rPr>
                <a:t>РЕЗУЛЬТАТ</a:t>
              </a:r>
            </a:p>
          </p:txBody>
        </p:sp>
      </p:grpSp>
      <p:sp>
        <p:nvSpPr>
          <p:cNvPr id="74" name="Прямоугольник 73"/>
          <p:cNvSpPr/>
          <p:nvPr/>
        </p:nvSpPr>
        <p:spPr>
          <a:xfrm>
            <a:off x="6804659" y="4581128"/>
            <a:ext cx="4986337" cy="1426920"/>
          </a:xfrm>
          <a:prstGeom prst="rect">
            <a:avLst/>
          </a:prstGeom>
        </p:spPr>
        <p:txBody>
          <a:bodyPr wrap="square" tIns="72000">
            <a:spAutoFit/>
          </a:bodyPr>
          <a:lstStyle/>
          <a:p>
            <a:pPr>
              <a:lnSpc>
                <a:spcPts val="1300"/>
              </a:lnSpc>
              <a:spcBef>
                <a:spcPts val="600"/>
              </a:spcBef>
              <a:tabLst>
                <a:tab pos="228600" algn="l"/>
              </a:tabLst>
            </a:pPr>
            <a:r>
              <a:rPr lang="ru-RU" sz="1400" dirty="0" smtClean="0">
                <a:solidFill>
                  <a:srgbClr val="2A2E4B"/>
                </a:solidFill>
              </a:rPr>
              <a:t>Штатная </a:t>
            </a:r>
            <a:r>
              <a:rPr lang="ru-RU" sz="1400" dirty="0">
                <a:solidFill>
                  <a:srgbClr val="2A2E4B"/>
                </a:solidFill>
              </a:rPr>
              <a:t>численность  &gt; </a:t>
            </a:r>
            <a:r>
              <a:rPr lang="ru-RU" sz="1400" dirty="0" smtClean="0">
                <a:solidFill>
                  <a:srgbClr val="2A2E4B"/>
                </a:solidFill>
              </a:rPr>
              <a:t>нормативной численности </a:t>
            </a:r>
            <a:r>
              <a:rPr lang="ru-RU" sz="1400" dirty="0">
                <a:solidFill>
                  <a:srgbClr val="2A2E4B"/>
                </a:solidFill>
              </a:rPr>
              <a:t>менее </a:t>
            </a:r>
            <a:r>
              <a:rPr lang="ru-RU" sz="1400" dirty="0">
                <a:solidFill>
                  <a:srgbClr val="2A2E4B"/>
                </a:solidFill>
                <a:latin typeface="Impact" panose="020B0806030902050204" pitchFamily="34" charset="0"/>
              </a:rPr>
              <a:t>15 %</a:t>
            </a:r>
            <a:r>
              <a:rPr lang="ru-RU" sz="1400" dirty="0">
                <a:solidFill>
                  <a:srgbClr val="2A2E4B"/>
                </a:solidFill>
              </a:rPr>
              <a:t> – однократное </a:t>
            </a:r>
            <a:r>
              <a:rPr lang="ru-RU" sz="1400" dirty="0" smtClean="0">
                <a:solidFill>
                  <a:srgbClr val="2A2E4B"/>
                </a:solidFill>
              </a:rPr>
              <a:t>сокращение</a:t>
            </a:r>
            <a:endParaRPr lang="ru-RU" sz="1400" dirty="0">
              <a:solidFill>
                <a:srgbClr val="2A2E4B"/>
              </a:solidFill>
            </a:endParaRPr>
          </a:p>
          <a:p>
            <a:pPr>
              <a:lnSpc>
                <a:spcPts val="1300"/>
              </a:lnSpc>
              <a:spcBef>
                <a:spcPts val="600"/>
              </a:spcBef>
              <a:tabLst>
                <a:tab pos="228600" algn="l"/>
              </a:tabLst>
            </a:pPr>
            <a:r>
              <a:rPr lang="ru-RU" sz="1400" dirty="0">
                <a:solidFill>
                  <a:srgbClr val="2A2E4B"/>
                </a:solidFill>
              </a:rPr>
              <a:t>Штатная численность  &gt;  </a:t>
            </a:r>
            <a:r>
              <a:rPr lang="ru-RU" sz="1400" dirty="0" smtClean="0">
                <a:solidFill>
                  <a:srgbClr val="2A2E4B"/>
                </a:solidFill>
              </a:rPr>
              <a:t>нормативной численности более </a:t>
            </a:r>
            <a:r>
              <a:rPr lang="ru-RU" sz="1400" dirty="0" smtClean="0">
                <a:solidFill>
                  <a:srgbClr val="2A2E4B"/>
                </a:solidFill>
                <a:latin typeface="Impact" panose="020B0806030902050204" pitchFamily="34" charset="0"/>
              </a:rPr>
              <a:t>15</a:t>
            </a:r>
            <a:r>
              <a:rPr lang="ru-RU" sz="1400" dirty="0">
                <a:solidFill>
                  <a:srgbClr val="2A2E4B"/>
                </a:solidFill>
                <a:latin typeface="Impact" panose="020B0806030902050204" pitchFamily="34" charset="0"/>
              </a:rPr>
              <a:t>%</a:t>
            </a:r>
            <a:r>
              <a:rPr lang="ru-RU" sz="1400" dirty="0">
                <a:solidFill>
                  <a:srgbClr val="2A2E4B"/>
                </a:solidFill>
              </a:rPr>
              <a:t>:</a:t>
            </a:r>
          </a:p>
          <a:p>
            <a:pPr marL="361950">
              <a:lnSpc>
                <a:spcPts val="1300"/>
              </a:lnSpc>
              <a:spcBef>
                <a:spcPts val="600"/>
              </a:spcBef>
            </a:pPr>
            <a:r>
              <a:rPr lang="ru-RU" sz="1400" dirty="0" smtClean="0">
                <a:solidFill>
                  <a:srgbClr val="2A2E4B"/>
                </a:solidFill>
              </a:rPr>
              <a:t>1 </a:t>
            </a:r>
            <a:r>
              <a:rPr lang="ru-RU" sz="1400" dirty="0">
                <a:solidFill>
                  <a:srgbClr val="2A2E4B"/>
                </a:solidFill>
              </a:rPr>
              <a:t>этап – сокращение на </a:t>
            </a:r>
            <a:r>
              <a:rPr lang="ru-RU" sz="1400" dirty="0">
                <a:solidFill>
                  <a:srgbClr val="2A2E4B"/>
                </a:solidFill>
                <a:latin typeface="Impact" panose="020B0806030902050204" pitchFamily="34" charset="0"/>
              </a:rPr>
              <a:t>15%</a:t>
            </a:r>
            <a:r>
              <a:rPr lang="ru-RU" sz="1400" dirty="0">
                <a:solidFill>
                  <a:srgbClr val="2A2E4B"/>
                </a:solidFill>
              </a:rPr>
              <a:t>;</a:t>
            </a:r>
          </a:p>
          <a:p>
            <a:pPr marL="361950">
              <a:lnSpc>
                <a:spcPts val="1300"/>
              </a:lnSpc>
              <a:spcBef>
                <a:spcPts val="600"/>
              </a:spcBef>
            </a:pPr>
            <a:r>
              <a:rPr lang="ru-RU" sz="1400" dirty="0">
                <a:solidFill>
                  <a:srgbClr val="2A2E4B"/>
                </a:solidFill>
              </a:rPr>
              <a:t>2 этап – сокращение </a:t>
            </a:r>
            <a:r>
              <a:rPr lang="ru-RU" sz="1400" dirty="0">
                <a:solidFill>
                  <a:srgbClr val="2A2E4B"/>
                </a:solidFill>
                <a:latin typeface="Impact" panose="020B0806030902050204" pitchFamily="34" charset="0"/>
              </a:rPr>
              <a:t>50 %</a:t>
            </a:r>
            <a:r>
              <a:rPr lang="ru-RU" sz="1400" dirty="0">
                <a:solidFill>
                  <a:srgbClr val="2A2E4B"/>
                </a:solidFill>
              </a:rPr>
              <a:t> от разницы;</a:t>
            </a:r>
          </a:p>
          <a:p>
            <a:pPr marL="361950">
              <a:lnSpc>
                <a:spcPts val="1300"/>
              </a:lnSpc>
              <a:spcBef>
                <a:spcPts val="600"/>
              </a:spcBef>
            </a:pPr>
            <a:r>
              <a:rPr lang="ru-RU" sz="1400" dirty="0">
                <a:solidFill>
                  <a:srgbClr val="2A2E4B"/>
                </a:solidFill>
              </a:rPr>
              <a:t>3 этап – сокращение до </a:t>
            </a:r>
            <a:r>
              <a:rPr lang="ru-RU" sz="1400" dirty="0">
                <a:solidFill>
                  <a:srgbClr val="2A2E4B"/>
                </a:solidFill>
                <a:latin typeface="Impact" panose="020B0806030902050204" pitchFamily="34" charset="0"/>
              </a:rPr>
              <a:t>100%</a:t>
            </a:r>
            <a:r>
              <a:rPr lang="ru-RU" sz="1400" dirty="0">
                <a:solidFill>
                  <a:srgbClr val="2A2E4B"/>
                </a:solidFill>
              </a:rPr>
              <a:t> нормативной </a:t>
            </a:r>
            <a:r>
              <a:rPr lang="ru-RU" sz="1400" dirty="0" smtClean="0">
                <a:solidFill>
                  <a:srgbClr val="2A2E4B"/>
                </a:solidFill>
              </a:rPr>
              <a:t>численности</a:t>
            </a:r>
            <a:endParaRPr lang="ru-RU" sz="1400" dirty="0">
              <a:solidFill>
                <a:srgbClr val="2A2E4B"/>
              </a:solidFill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7680176" y="4006613"/>
            <a:ext cx="3384376" cy="430499"/>
            <a:chOff x="715183" y="1115045"/>
            <a:chExt cx="5524833" cy="430499"/>
          </a:xfrm>
        </p:grpSpPr>
        <p:sp>
          <p:nvSpPr>
            <p:cNvPr id="77" name="Скругленный прямоугольник 76"/>
            <p:cNvSpPr/>
            <p:nvPr/>
          </p:nvSpPr>
          <p:spPr>
            <a:xfrm>
              <a:off x="715183" y="1115045"/>
              <a:ext cx="5524833" cy="430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93">
                  <a:srgbClr val="CCDFF8"/>
                </a:gs>
                <a:gs pos="40000">
                  <a:schemeClr val="bg1"/>
                </a:gs>
              </a:gsLst>
              <a:lin ang="16200000" scaled="1"/>
              <a:tileRect/>
            </a:gradFill>
            <a:ln w="12700" cap="rnd" cmpd="sng">
              <a:noFill/>
              <a:prstDash val="solid"/>
            </a:ln>
            <a:effectLst>
              <a:outerShdw blurRad="266700" dist="38100" dir="2700000" algn="tl" rotWithShape="0">
                <a:prstClr val="black">
                  <a:alpha val="61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Прямоугольник 77"/>
            <p:cNvSpPr>
              <a:spLocks noChangeArrowheads="1"/>
            </p:cNvSpPr>
            <p:nvPr/>
          </p:nvSpPr>
          <p:spPr bwMode="auto">
            <a:xfrm>
              <a:off x="879746" y="1197918"/>
              <a:ext cx="5195707" cy="264752"/>
            </a:xfrm>
            <a:prstGeom prst="rect">
              <a:avLst/>
            </a:prstGeom>
            <a:noFill/>
            <a:ln w="12700" cap="rnd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sz="1400" b="1" dirty="0">
                  <a:ln w="3175" cmpd="sng">
                    <a:noFill/>
                    <a:prstDash val="solid"/>
                  </a:ln>
                  <a:solidFill>
                    <a:srgbClr val="1F497D">
                      <a:lumMod val="75000"/>
                    </a:srgbClr>
                  </a:solidFill>
                  <a:cs typeface="Calibri" panose="020F0502020204030204" pitchFamily="34" charset="0"/>
                </a:rPr>
                <a:t>ЭТАПЫ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349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ts val="2000"/>
              </a:lnSpc>
              <a:buClr>
                <a:srgbClr val="E74C3C"/>
              </a:buClr>
              <a:buSzPct val="150000"/>
            </a:pP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8000">
                <a:srgbClr val="FFFFFF"/>
              </a:gs>
              <a:gs pos="97268">
                <a:srgbClr val="B9D3F5"/>
              </a:gs>
              <a:gs pos="1093">
                <a:srgbClr val="B9D3F5"/>
              </a:gs>
              <a:gs pos="28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51384" y="312902"/>
            <a:ext cx="11239612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ПЛАН МЕРОПРИЯТИЙ ПО ПРЕОБРАЗОВАНИЮ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67042"/>
              </p:ext>
            </p:extLst>
          </p:nvPr>
        </p:nvGraphicFramePr>
        <p:xfrm>
          <a:off x="548523" y="4059382"/>
          <a:ext cx="11089233" cy="2286000"/>
        </p:xfrm>
        <a:graphic>
          <a:graphicData uri="http://schemas.openxmlformats.org/drawingml/2006/table">
            <a:tbl>
              <a:tblPr/>
              <a:tblGrid>
                <a:gridCol w="450781"/>
                <a:gridCol w="2023677"/>
                <a:gridCol w="5132207"/>
                <a:gridCol w="1048346"/>
                <a:gridCol w="2434222"/>
              </a:tblGrid>
              <a:tr h="263061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9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 smtClean="0">
                          <a:latin typeface="+mn-lt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900" dirty="0" err="1" smtClean="0">
                          <a:latin typeface="+mn-lt"/>
                          <a:ea typeface="Times New Roman"/>
                          <a:cs typeface="Times New Roman"/>
                        </a:rPr>
                        <a:t>п</a:t>
                      </a:r>
                      <a:endParaRPr lang="ru-RU" sz="9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n-lt"/>
                          <a:ea typeface="Times New Roman"/>
                          <a:cs typeface="Times New Roman"/>
                        </a:rPr>
                        <a:t>Вопросы, требующие решения</a:t>
                      </a: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Мероприятия по решению вопроса    </a:t>
                      </a: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Срок исполнения</a:t>
                      </a: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n-lt"/>
                          <a:ea typeface="Times New Roman"/>
                          <a:cs typeface="Times New Roman"/>
                        </a:rPr>
                        <a:t>Ответственный исполнитель</a:t>
                      </a: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6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n-lt"/>
                          <a:ea typeface="Times New Roman"/>
                          <a:cs typeface="Times New Roman"/>
                        </a:rPr>
                        <a:t>1.</a:t>
                      </a:r>
                      <a:endParaRPr lang="ru-RU" sz="9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n-lt"/>
                          <a:ea typeface="Times New Roman"/>
                          <a:cs typeface="Times New Roman"/>
                        </a:rPr>
                        <a:t>Организация и осуществление бюджетного процесса</a:t>
                      </a:r>
                      <a:endParaRPr lang="ru-RU" sz="9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4304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1.1.</a:t>
                      </a: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Мероприятия по формированию проекта бюджета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муниципального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округа на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очередной финансовый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год и плановый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период</a:t>
                      </a:r>
                      <a:endParaRPr lang="ru-RU" sz="9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1) Разработка и утверждение плана мероприятий по формированию проекта решения о бюджете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муниципального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округа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на очередной финансовый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год и плановый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период;</a:t>
                      </a:r>
                      <a:endParaRPr lang="ru-RU" sz="9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2) Согласование с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исполнительными органами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Ставропольского края исходных данных, применяемых для распределения межбюджетных трансфертов из бюджета Ставропольского края на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очередной финансовый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год и плановый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период,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по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муниципальному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округу;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3) Формирование проектов нормативных правовых актов: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- о бюджетном процессе в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муниципальном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округе и нормативных правовых актов по его реализации (порядки формирования прогноза социально- экономического развития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муниципального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округа, основных направлений налоговой политики, основных направлений бюджетной политики, основных направлений долговой политики, бюджетного прогноза, порядок разработки, реализации и оценки эффективности муниципальных программ, формирования муниципального задания и т.д.);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- о налогах и сборах в соответствии с законодательством Российской Федерации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о налогах</a:t>
                      </a:r>
                      <a:endParaRPr lang="ru-RU" sz="9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июнь </a:t>
                      </a:r>
                      <a:endParaRPr lang="ru-RU" sz="900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июнь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- август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август 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900" dirty="0" smtClean="0">
                          <a:latin typeface="+mn-lt"/>
                          <a:ea typeface="Times New Roman"/>
                          <a:cs typeface="Times New Roman"/>
                        </a:rPr>
                        <a:t>сентябрь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администрация и уполномоченные по соответствующему направлению деятельности структурные подразделения администрации </a:t>
                      </a:r>
                      <a:r>
                        <a:rPr lang="ru-RU" sz="900" b="1" dirty="0">
                          <a:latin typeface="+mn-lt"/>
                          <a:ea typeface="Times New Roman"/>
                          <a:cs typeface="Times New Roman"/>
                        </a:rPr>
                        <a:t>муниципального района</a:t>
                      </a: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 (далее – администрация муниципального района)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n-lt"/>
                          <a:ea typeface="Times New Roman"/>
                          <a:cs typeface="Times New Roman"/>
                        </a:rPr>
                        <a:t>администрация муниципального района;</a:t>
                      </a:r>
                    </a:p>
                  </a:txBody>
                  <a:tcPr marL="45156" marR="45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548525" y="1117584"/>
            <a:ext cx="11089232" cy="367200"/>
            <a:chOff x="548525" y="1117584"/>
            <a:chExt cx="11089232" cy="36720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48525" y="1117584"/>
              <a:ext cx="11089232" cy="367200"/>
            </a:xfrm>
            <a:prstGeom prst="roundRect">
              <a:avLst/>
            </a:prstGeom>
            <a:solidFill>
              <a:schemeClr val="bg1"/>
            </a:solidFill>
            <a:ln w="12700" cap="rnd" cmpd="sng">
              <a:noFill/>
              <a:prstDash val="solid"/>
            </a:ln>
            <a:effectLst>
              <a:outerShdw blurRad="889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324000" rtlCol="0" anchor="ctr">
              <a:noAutofit/>
            </a:bodyPr>
            <a:lstStyle/>
            <a:p>
              <a:pPr marL="180975" fontAlgn="ctr">
                <a:lnSpc>
                  <a:spcPts val="1900"/>
                </a:lnSpc>
                <a:spcAft>
                  <a:spcPts val="600"/>
                </a:spcAft>
              </a:pPr>
              <a:r>
                <a:rPr lang="ru-RU" sz="1600" dirty="0">
                  <a:solidFill>
                    <a:srgbClr val="2A2E4B"/>
                  </a:solidFill>
                </a:rPr>
                <a:t>Организация и осуществление бюджетного процесса</a:t>
              </a:r>
            </a:p>
          </p:txBody>
        </p:sp>
        <p:grpSp>
          <p:nvGrpSpPr>
            <p:cNvPr id="52" name="Группа 51"/>
            <p:cNvGrpSpPr/>
            <p:nvPr/>
          </p:nvGrpSpPr>
          <p:grpSpPr>
            <a:xfrm>
              <a:off x="631887" y="1172639"/>
              <a:ext cx="257090" cy="257090"/>
              <a:chOff x="6172866" y="4332036"/>
              <a:chExt cx="377460" cy="377460"/>
            </a:xfrm>
          </p:grpSpPr>
          <p:sp>
            <p:nvSpPr>
              <p:cNvPr id="53" name="Овал 52"/>
              <p:cNvSpPr/>
              <p:nvPr/>
            </p:nvSpPr>
            <p:spPr>
              <a:xfrm>
                <a:off x="6172866" y="4332036"/>
                <a:ext cx="377460" cy="377460"/>
              </a:xfrm>
              <a:prstGeom prst="ellipse">
                <a:avLst/>
              </a:prstGeom>
              <a:solidFill>
                <a:srgbClr val="98B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4" name="Группа 53"/>
              <p:cNvGrpSpPr>
                <a:grpSpLocks noChangeAspect="1"/>
              </p:cNvGrpSpPr>
              <p:nvPr/>
            </p:nvGrpSpPr>
            <p:grpSpPr>
              <a:xfrm>
                <a:off x="6246096" y="4404864"/>
                <a:ext cx="231000" cy="231805"/>
                <a:chOff x="7392144" y="1151742"/>
                <a:chExt cx="684530" cy="686914"/>
              </a:xfrm>
            </p:grpSpPr>
            <p:sp>
              <p:nvSpPr>
                <p:cNvPr id="55" name="Freeform 5"/>
                <p:cNvSpPr>
                  <a:spLocks/>
                </p:cNvSpPr>
                <p:nvPr/>
              </p:nvSpPr>
              <p:spPr bwMode="auto">
                <a:xfrm>
                  <a:off x="7392144" y="1151742"/>
                  <a:ext cx="684530" cy="686914"/>
                </a:xfrm>
                <a:custGeom>
                  <a:avLst/>
                  <a:gdLst>
                    <a:gd name="T0" fmla="*/ 2072 w 3920"/>
                    <a:gd name="T1" fmla="*/ 0 h 3920"/>
                    <a:gd name="T2" fmla="*/ 2141 w 3920"/>
                    <a:gd name="T3" fmla="*/ 8 h 3920"/>
                    <a:gd name="T4" fmla="*/ 2617 w 3920"/>
                    <a:gd name="T5" fmla="*/ 112 h 3920"/>
                    <a:gd name="T6" fmla="*/ 2631 w 3920"/>
                    <a:gd name="T7" fmla="*/ 127 h 3920"/>
                    <a:gd name="T8" fmla="*/ 2632 w 3920"/>
                    <a:gd name="T9" fmla="*/ 323 h 3920"/>
                    <a:gd name="T10" fmla="*/ 893 w 3920"/>
                    <a:gd name="T11" fmla="*/ 557 h 3920"/>
                    <a:gd name="T12" fmla="*/ 213 w 3920"/>
                    <a:gd name="T13" fmla="*/ 1713 h 3920"/>
                    <a:gd name="T14" fmla="*/ 1826 w 3920"/>
                    <a:gd name="T15" fmla="*/ 3719 h 3920"/>
                    <a:gd name="T16" fmla="*/ 3300 w 3920"/>
                    <a:gd name="T17" fmla="*/ 3106 h 3920"/>
                    <a:gd name="T18" fmla="*/ 3682 w 3920"/>
                    <a:gd name="T19" fmla="*/ 1557 h 3920"/>
                    <a:gd name="T20" fmla="*/ 3689 w 3920"/>
                    <a:gd name="T21" fmla="*/ 1556 h 3920"/>
                    <a:gd name="T22" fmla="*/ 3880 w 3920"/>
                    <a:gd name="T23" fmla="*/ 1556 h 3920"/>
                    <a:gd name="T24" fmla="*/ 3900 w 3920"/>
                    <a:gd name="T25" fmla="*/ 1671 h 3920"/>
                    <a:gd name="T26" fmla="*/ 3916 w 3920"/>
                    <a:gd name="T27" fmla="*/ 1839 h 3920"/>
                    <a:gd name="T28" fmla="*/ 3920 w 3920"/>
                    <a:gd name="T29" fmla="*/ 1848 h 3920"/>
                    <a:gd name="T30" fmla="*/ 3920 w 3920"/>
                    <a:gd name="T31" fmla="*/ 2072 h 3920"/>
                    <a:gd name="T32" fmla="*/ 3912 w 3920"/>
                    <a:gd name="T33" fmla="*/ 2139 h 3920"/>
                    <a:gd name="T34" fmla="*/ 3865 w 3920"/>
                    <a:gd name="T35" fmla="*/ 2426 h 3920"/>
                    <a:gd name="T36" fmla="*/ 3127 w 3920"/>
                    <a:gd name="T37" fmla="*/ 3535 h 3920"/>
                    <a:gd name="T38" fmla="*/ 2137 w 3920"/>
                    <a:gd name="T39" fmla="*/ 3912 h 3920"/>
                    <a:gd name="T40" fmla="*/ 2072 w 3920"/>
                    <a:gd name="T41" fmla="*/ 3920 h 3920"/>
                    <a:gd name="T42" fmla="*/ 1848 w 3920"/>
                    <a:gd name="T43" fmla="*/ 3920 h 3920"/>
                    <a:gd name="T44" fmla="*/ 1835 w 3920"/>
                    <a:gd name="T45" fmla="*/ 3916 h 3920"/>
                    <a:gd name="T46" fmla="*/ 1706 w 3920"/>
                    <a:gd name="T47" fmla="*/ 3904 h 3920"/>
                    <a:gd name="T48" fmla="*/ 1383 w 3920"/>
                    <a:gd name="T49" fmla="*/ 3834 h 3920"/>
                    <a:gd name="T50" fmla="*/ 336 w 3920"/>
                    <a:gd name="T51" fmla="*/ 3059 h 3920"/>
                    <a:gd name="T52" fmla="*/ 8 w 3920"/>
                    <a:gd name="T53" fmla="*/ 2139 h 3920"/>
                    <a:gd name="T54" fmla="*/ 0 w 3920"/>
                    <a:gd name="T55" fmla="*/ 2072 h 3920"/>
                    <a:gd name="T56" fmla="*/ 0 w 3920"/>
                    <a:gd name="T57" fmla="*/ 1848 h 3920"/>
                    <a:gd name="T58" fmla="*/ 8 w 3920"/>
                    <a:gd name="T59" fmla="*/ 1781 h 3920"/>
                    <a:gd name="T60" fmla="*/ 52 w 3920"/>
                    <a:gd name="T61" fmla="*/ 1509 h 3920"/>
                    <a:gd name="T62" fmla="*/ 819 w 3920"/>
                    <a:gd name="T63" fmla="*/ 366 h 3920"/>
                    <a:gd name="T64" fmla="*/ 1781 w 3920"/>
                    <a:gd name="T65" fmla="*/ 8 h 3920"/>
                    <a:gd name="T66" fmla="*/ 1848 w 3920"/>
                    <a:gd name="T67" fmla="*/ 0 h 3920"/>
                    <a:gd name="T68" fmla="*/ 2072 w 3920"/>
                    <a:gd name="T69" fmla="*/ 0 h 39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20" h="3920">
                      <a:moveTo>
                        <a:pt x="2072" y="0"/>
                      </a:moveTo>
                      <a:cubicBezTo>
                        <a:pt x="2095" y="3"/>
                        <a:pt x="2118" y="6"/>
                        <a:pt x="2141" y="8"/>
                      </a:cubicBezTo>
                      <a:cubicBezTo>
                        <a:pt x="2304" y="21"/>
                        <a:pt x="2463" y="57"/>
                        <a:pt x="2617" y="112"/>
                      </a:cubicBezTo>
                      <a:cubicBezTo>
                        <a:pt x="2623" y="114"/>
                        <a:pt x="2631" y="122"/>
                        <a:pt x="2631" y="127"/>
                      </a:cubicBezTo>
                      <a:cubicBezTo>
                        <a:pt x="2632" y="192"/>
                        <a:pt x="2632" y="258"/>
                        <a:pt x="2632" y="323"/>
                      </a:cubicBezTo>
                      <a:cubicBezTo>
                        <a:pt x="2011" y="99"/>
                        <a:pt x="1426" y="159"/>
                        <a:pt x="893" y="557"/>
                      </a:cubicBezTo>
                      <a:cubicBezTo>
                        <a:pt x="507" y="844"/>
                        <a:pt x="278" y="1236"/>
                        <a:pt x="213" y="1713"/>
                      </a:cubicBezTo>
                      <a:cubicBezTo>
                        <a:pt x="65" y="2812"/>
                        <a:pt x="898" y="3659"/>
                        <a:pt x="1826" y="3719"/>
                      </a:cubicBezTo>
                      <a:cubicBezTo>
                        <a:pt x="2416" y="3757"/>
                        <a:pt x="2914" y="3554"/>
                        <a:pt x="3300" y="3106"/>
                      </a:cubicBezTo>
                      <a:cubicBezTo>
                        <a:pt x="3685" y="2658"/>
                        <a:pt x="3797" y="2134"/>
                        <a:pt x="3682" y="1557"/>
                      </a:cubicBezTo>
                      <a:cubicBezTo>
                        <a:pt x="3683" y="1557"/>
                        <a:pt x="3686" y="1556"/>
                        <a:pt x="3689" y="1556"/>
                      </a:cubicBezTo>
                      <a:cubicBezTo>
                        <a:pt x="3751" y="1556"/>
                        <a:pt x="3814" y="1556"/>
                        <a:pt x="3880" y="1556"/>
                      </a:cubicBezTo>
                      <a:cubicBezTo>
                        <a:pt x="3886" y="1594"/>
                        <a:pt x="3895" y="1632"/>
                        <a:pt x="3900" y="1671"/>
                      </a:cubicBezTo>
                      <a:cubicBezTo>
                        <a:pt x="3906" y="1727"/>
                        <a:pt x="3911" y="1783"/>
                        <a:pt x="3916" y="1839"/>
                      </a:cubicBezTo>
                      <a:cubicBezTo>
                        <a:pt x="3917" y="1842"/>
                        <a:pt x="3919" y="1845"/>
                        <a:pt x="3920" y="1848"/>
                      </a:cubicBezTo>
                      <a:cubicBezTo>
                        <a:pt x="3920" y="1923"/>
                        <a:pt x="3920" y="1997"/>
                        <a:pt x="3920" y="2072"/>
                      </a:cubicBezTo>
                      <a:cubicBezTo>
                        <a:pt x="3917" y="2094"/>
                        <a:pt x="3914" y="2116"/>
                        <a:pt x="3912" y="2139"/>
                      </a:cubicBezTo>
                      <a:cubicBezTo>
                        <a:pt x="3905" y="2236"/>
                        <a:pt x="3888" y="2332"/>
                        <a:pt x="3865" y="2426"/>
                      </a:cubicBezTo>
                      <a:cubicBezTo>
                        <a:pt x="3750" y="2883"/>
                        <a:pt x="3504" y="3254"/>
                        <a:pt x="3127" y="3535"/>
                      </a:cubicBezTo>
                      <a:cubicBezTo>
                        <a:pt x="2833" y="3755"/>
                        <a:pt x="2502" y="3880"/>
                        <a:pt x="2137" y="3912"/>
                      </a:cubicBezTo>
                      <a:cubicBezTo>
                        <a:pt x="2115" y="3914"/>
                        <a:pt x="2094" y="3917"/>
                        <a:pt x="2072" y="3920"/>
                      </a:cubicBezTo>
                      <a:cubicBezTo>
                        <a:pt x="1997" y="3920"/>
                        <a:pt x="1923" y="3920"/>
                        <a:pt x="1848" y="3920"/>
                      </a:cubicBezTo>
                      <a:cubicBezTo>
                        <a:pt x="1844" y="3919"/>
                        <a:pt x="1839" y="3917"/>
                        <a:pt x="1835" y="3916"/>
                      </a:cubicBezTo>
                      <a:cubicBezTo>
                        <a:pt x="1792" y="3912"/>
                        <a:pt x="1749" y="3909"/>
                        <a:pt x="1706" y="3904"/>
                      </a:cubicBezTo>
                      <a:cubicBezTo>
                        <a:pt x="1596" y="3892"/>
                        <a:pt x="1488" y="3868"/>
                        <a:pt x="1383" y="3834"/>
                      </a:cubicBezTo>
                      <a:cubicBezTo>
                        <a:pt x="945" y="3696"/>
                        <a:pt x="595" y="3438"/>
                        <a:pt x="336" y="3059"/>
                      </a:cubicBezTo>
                      <a:cubicBezTo>
                        <a:pt x="147" y="2781"/>
                        <a:pt x="37" y="2474"/>
                        <a:pt x="8" y="2139"/>
                      </a:cubicBezTo>
                      <a:cubicBezTo>
                        <a:pt x="6" y="2116"/>
                        <a:pt x="3" y="2094"/>
                        <a:pt x="0" y="2072"/>
                      </a:cubicBezTo>
                      <a:cubicBezTo>
                        <a:pt x="0" y="1997"/>
                        <a:pt x="0" y="1923"/>
                        <a:pt x="0" y="1848"/>
                      </a:cubicBezTo>
                      <a:cubicBezTo>
                        <a:pt x="3" y="1826"/>
                        <a:pt x="6" y="1804"/>
                        <a:pt x="8" y="1781"/>
                      </a:cubicBezTo>
                      <a:cubicBezTo>
                        <a:pt x="15" y="1689"/>
                        <a:pt x="30" y="1599"/>
                        <a:pt x="52" y="1509"/>
                      </a:cubicBezTo>
                      <a:cubicBezTo>
                        <a:pt x="167" y="1034"/>
                        <a:pt x="424" y="652"/>
                        <a:pt x="819" y="366"/>
                      </a:cubicBezTo>
                      <a:cubicBezTo>
                        <a:pt x="1105" y="158"/>
                        <a:pt x="1428" y="39"/>
                        <a:pt x="1781" y="8"/>
                      </a:cubicBezTo>
                      <a:cubicBezTo>
                        <a:pt x="1804" y="6"/>
                        <a:pt x="1826" y="3"/>
                        <a:pt x="1848" y="0"/>
                      </a:cubicBezTo>
                      <a:cubicBezTo>
                        <a:pt x="1923" y="0"/>
                        <a:pt x="1997" y="0"/>
                        <a:pt x="207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6"/>
                <p:cNvSpPr>
                  <a:spLocks/>
                </p:cNvSpPr>
                <p:nvPr/>
              </p:nvSpPr>
              <p:spPr bwMode="auto">
                <a:xfrm>
                  <a:off x="7485164" y="1213755"/>
                  <a:ext cx="572429" cy="503261"/>
                </a:xfrm>
                <a:custGeom>
                  <a:avLst/>
                  <a:gdLst>
                    <a:gd name="T0" fmla="*/ 1375 w 3278"/>
                    <a:gd name="T1" fmla="*/ 2869 h 2869"/>
                    <a:gd name="T2" fmla="*/ 0 w 3278"/>
                    <a:gd name="T3" fmla="*/ 1449 h 2869"/>
                    <a:gd name="T4" fmla="*/ 352 w 3278"/>
                    <a:gd name="T5" fmla="*/ 1162 h 2869"/>
                    <a:gd name="T6" fmla="*/ 1146 w 3278"/>
                    <a:gd name="T7" fmla="*/ 1794 h 2869"/>
                    <a:gd name="T8" fmla="*/ 3194 w 3278"/>
                    <a:gd name="T9" fmla="*/ 0 h 2869"/>
                    <a:gd name="T10" fmla="*/ 3202 w 3278"/>
                    <a:gd name="T11" fmla="*/ 17 h 2869"/>
                    <a:gd name="T12" fmla="*/ 3272 w 3278"/>
                    <a:gd name="T13" fmla="*/ 179 h 2869"/>
                    <a:gd name="T14" fmla="*/ 3265 w 3278"/>
                    <a:gd name="T15" fmla="*/ 211 h 2869"/>
                    <a:gd name="T16" fmla="*/ 2788 w 3278"/>
                    <a:gd name="T17" fmla="*/ 703 h 2869"/>
                    <a:gd name="T18" fmla="*/ 1569 w 3278"/>
                    <a:gd name="T19" fmla="*/ 2455 h 2869"/>
                    <a:gd name="T20" fmla="*/ 1382 w 3278"/>
                    <a:gd name="T21" fmla="*/ 2852 h 2869"/>
                    <a:gd name="T22" fmla="*/ 1375 w 3278"/>
                    <a:gd name="T23" fmla="*/ 2869 h 2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78" h="2869">
                      <a:moveTo>
                        <a:pt x="1375" y="2869"/>
                      </a:moveTo>
                      <a:cubicBezTo>
                        <a:pt x="916" y="2395"/>
                        <a:pt x="459" y="1923"/>
                        <a:pt x="0" y="1449"/>
                      </a:cubicBezTo>
                      <a:cubicBezTo>
                        <a:pt x="117" y="1353"/>
                        <a:pt x="234" y="1258"/>
                        <a:pt x="352" y="1162"/>
                      </a:cubicBezTo>
                      <a:cubicBezTo>
                        <a:pt x="617" y="1373"/>
                        <a:pt x="881" y="1584"/>
                        <a:pt x="1146" y="1794"/>
                      </a:cubicBezTo>
                      <a:cubicBezTo>
                        <a:pt x="1739" y="1093"/>
                        <a:pt x="2416" y="490"/>
                        <a:pt x="3194" y="0"/>
                      </a:cubicBezTo>
                      <a:cubicBezTo>
                        <a:pt x="3197" y="7"/>
                        <a:pt x="3200" y="12"/>
                        <a:pt x="3202" y="17"/>
                      </a:cubicBezTo>
                      <a:cubicBezTo>
                        <a:pt x="3225" y="71"/>
                        <a:pt x="3248" y="125"/>
                        <a:pt x="3272" y="179"/>
                      </a:cubicBezTo>
                      <a:cubicBezTo>
                        <a:pt x="3278" y="193"/>
                        <a:pt x="3275" y="201"/>
                        <a:pt x="3265" y="211"/>
                      </a:cubicBezTo>
                      <a:cubicBezTo>
                        <a:pt x="3097" y="367"/>
                        <a:pt x="2939" y="531"/>
                        <a:pt x="2788" y="703"/>
                      </a:cubicBezTo>
                      <a:cubicBezTo>
                        <a:pt x="2316" y="1241"/>
                        <a:pt x="1904" y="1821"/>
                        <a:pt x="1569" y="2455"/>
                      </a:cubicBezTo>
                      <a:cubicBezTo>
                        <a:pt x="1500" y="2584"/>
                        <a:pt x="1444" y="2719"/>
                        <a:pt x="1382" y="2852"/>
                      </a:cubicBezTo>
                      <a:cubicBezTo>
                        <a:pt x="1380" y="2857"/>
                        <a:pt x="1378" y="2861"/>
                        <a:pt x="1375" y="28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6" name="Группа 5"/>
          <p:cNvGrpSpPr/>
          <p:nvPr/>
        </p:nvGrpSpPr>
        <p:grpSpPr>
          <a:xfrm>
            <a:off x="548525" y="1506427"/>
            <a:ext cx="11089232" cy="367200"/>
            <a:chOff x="548525" y="1492170"/>
            <a:chExt cx="11089232" cy="367200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548525" y="1492170"/>
              <a:ext cx="11089232" cy="367200"/>
            </a:xfrm>
            <a:prstGeom prst="roundRect">
              <a:avLst/>
            </a:prstGeom>
            <a:solidFill>
              <a:schemeClr val="bg1"/>
            </a:solidFill>
            <a:ln w="12700" cap="rnd" cmpd="sng">
              <a:noFill/>
              <a:prstDash val="solid"/>
            </a:ln>
            <a:effectLst>
              <a:outerShdw blurRad="889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324000" rtlCol="0" anchor="ctr">
              <a:noAutofit/>
            </a:bodyPr>
            <a:lstStyle/>
            <a:p>
              <a:pPr marL="180975" fontAlgn="ctr">
                <a:lnSpc>
                  <a:spcPts val="1900"/>
                </a:lnSpc>
                <a:spcAft>
                  <a:spcPts val="600"/>
                </a:spcAft>
              </a:pPr>
              <a:r>
                <a:rPr lang="ru-RU" sz="1600" dirty="0">
                  <a:solidFill>
                    <a:srgbClr val="2A2E4B"/>
                  </a:solidFill>
                </a:rPr>
                <a:t>Осуществление кассовых операций по исполнению бюджетов</a:t>
              </a:r>
              <a:endParaRPr lang="ru-RU" altLang="en-US" sz="1600" dirty="0">
                <a:solidFill>
                  <a:srgbClr val="2A2E4B"/>
                </a:solidFill>
              </a:endParaRPr>
            </a:p>
          </p:txBody>
        </p:sp>
        <p:grpSp>
          <p:nvGrpSpPr>
            <p:cNvPr id="57" name="Группа 56"/>
            <p:cNvGrpSpPr/>
            <p:nvPr/>
          </p:nvGrpSpPr>
          <p:grpSpPr>
            <a:xfrm>
              <a:off x="631888" y="1543406"/>
              <a:ext cx="257090" cy="257090"/>
              <a:chOff x="6172866" y="4332036"/>
              <a:chExt cx="377460" cy="377460"/>
            </a:xfrm>
          </p:grpSpPr>
          <p:sp>
            <p:nvSpPr>
              <p:cNvPr id="58" name="Овал 57"/>
              <p:cNvSpPr/>
              <p:nvPr/>
            </p:nvSpPr>
            <p:spPr>
              <a:xfrm>
                <a:off x="6172866" y="4332036"/>
                <a:ext cx="377460" cy="377460"/>
              </a:xfrm>
              <a:prstGeom prst="ellipse">
                <a:avLst/>
              </a:prstGeom>
              <a:solidFill>
                <a:srgbClr val="98B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9" name="Группа 58"/>
              <p:cNvGrpSpPr>
                <a:grpSpLocks noChangeAspect="1"/>
              </p:cNvGrpSpPr>
              <p:nvPr/>
            </p:nvGrpSpPr>
            <p:grpSpPr>
              <a:xfrm>
                <a:off x="6246096" y="4404864"/>
                <a:ext cx="231000" cy="231805"/>
                <a:chOff x="7392144" y="1151742"/>
                <a:chExt cx="684530" cy="686914"/>
              </a:xfrm>
            </p:grpSpPr>
            <p:sp>
              <p:nvSpPr>
                <p:cNvPr id="60" name="Freeform 5"/>
                <p:cNvSpPr>
                  <a:spLocks/>
                </p:cNvSpPr>
                <p:nvPr/>
              </p:nvSpPr>
              <p:spPr bwMode="auto">
                <a:xfrm>
                  <a:off x="7392144" y="1151742"/>
                  <a:ext cx="684530" cy="686914"/>
                </a:xfrm>
                <a:custGeom>
                  <a:avLst/>
                  <a:gdLst>
                    <a:gd name="T0" fmla="*/ 2072 w 3920"/>
                    <a:gd name="T1" fmla="*/ 0 h 3920"/>
                    <a:gd name="T2" fmla="*/ 2141 w 3920"/>
                    <a:gd name="T3" fmla="*/ 8 h 3920"/>
                    <a:gd name="T4" fmla="*/ 2617 w 3920"/>
                    <a:gd name="T5" fmla="*/ 112 h 3920"/>
                    <a:gd name="T6" fmla="*/ 2631 w 3920"/>
                    <a:gd name="T7" fmla="*/ 127 h 3920"/>
                    <a:gd name="T8" fmla="*/ 2632 w 3920"/>
                    <a:gd name="T9" fmla="*/ 323 h 3920"/>
                    <a:gd name="T10" fmla="*/ 893 w 3920"/>
                    <a:gd name="T11" fmla="*/ 557 h 3920"/>
                    <a:gd name="T12" fmla="*/ 213 w 3920"/>
                    <a:gd name="T13" fmla="*/ 1713 h 3920"/>
                    <a:gd name="T14" fmla="*/ 1826 w 3920"/>
                    <a:gd name="T15" fmla="*/ 3719 h 3920"/>
                    <a:gd name="T16" fmla="*/ 3300 w 3920"/>
                    <a:gd name="T17" fmla="*/ 3106 h 3920"/>
                    <a:gd name="T18" fmla="*/ 3682 w 3920"/>
                    <a:gd name="T19" fmla="*/ 1557 h 3920"/>
                    <a:gd name="T20" fmla="*/ 3689 w 3920"/>
                    <a:gd name="T21" fmla="*/ 1556 h 3920"/>
                    <a:gd name="T22" fmla="*/ 3880 w 3920"/>
                    <a:gd name="T23" fmla="*/ 1556 h 3920"/>
                    <a:gd name="T24" fmla="*/ 3900 w 3920"/>
                    <a:gd name="T25" fmla="*/ 1671 h 3920"/>
                    <a:gd name="T26" fmla="*/ 3916 w 3920"/>
                    <a:gd name="T27" fmla="*/ 1839 h 3920"/>
                    <a:gd name="T28" fmla="*/ 3920 w 3920"/>
                    <a:gd name="T29" fmla="*/ 1848 h 3920"/>
                    <a:gd name="T30" fmla="*/ 3920 w 3920"/>
                    <a:gd name="T31" fmla="*/ 2072 h 3920"/>
                    <a:gd name="T32" fmla="*/ 3912 w 3920"/>
                    <a:gd name="T33" fmla="*/ 2139 h 3920"/>
                    <a:gd name="T34" fmla="*/ 3865 w 3920"/>
                    <a:gd name="T35" fmla="*/ 2426 h 3920"/>
                    <a:gd name="T36" fmla="*/ 3127 w 3920"/>
                    <a:gd name="T37" fmla="*/ 3535 h 3920"/>
                    <a:gd name="T38" fmla="*/ 2137 w 3920"/>
                    <a:gd name="T39" fmla="*/ 3912 h 3920"/>
                    <a:gd name="T40" fmla="*/ 2072 w 3920"/>
                    <a:gd name="T41" fmla="*/ 3920 h 3920"/>
                    <a:gd name="T42" fmla="*/ 1848 w 3920"/>
                    <a:gd name="T43" fmla="*/ 3920 h 3920"/>
                    <a:gd name="T44" fmla="*/ 1835 w 3920"/>
                    <a:gd name="T45" fmla="*/ 3916 h 3920"/>
                    <a:gd name="T46" fmla="*/ 1706 w 3920"/>
                    <a:gd name="T47" fmla="*/ 3904 h 3920"/>
                    <a:gd name="T48" fmla="*/ 1383 w 3920"/>
                    <a:gd name="T49" fmla="*/ 3834 h 3920"/>
                    <a:gd name="T50" fmla="*/ 336 w 3920"/>
                    <a:gd name="T51" fmla="*/ 3059 h 3920"/>
                    <a:gd name="T52" fmla="*/ 8 w 3920"/>
                    <a:gd name="T53" fmla="*/ 2139 h 3920"/>
                    <a:gd name="T54" fmla="*/ 0 w 3920"/>
                    <a:gd name="T55" fmla="*/ 2072 h 3920"/>
                    <a:gd name="T56" fmla="*/ 0 w 3920"/>
                    <a:gd name="T57" fmla="*/ 1848 h 3920"/>
                    <a:gd name="T58" fmla="*/ 8 w 3920"/>
                    <a:gd name="T59" fmla="*/ 1781 h 3920"/>
                    <a:gd name="T60" fmla="*/ 52 w 3920"/>
                    <a:gd name="T61" fmla="*/ 1509 h 3920"/>
                    <a:gd name="T62" fmla="*/ 819 w 3920"/>
                    <a:gd name="T63" fmla="*/ 366 h 3920"/>
                    <a:gd name="T64" fmla="*/ 1781 w 3920"/>
                    <a:gd name="T65" fmla="*/ 8 h 3920"/>
                    <a:gd name="T66" fmla="*/ 1848 w 3920"/>
                    <a:gd name="T67" fmla="*/ 0 h 3920"/>
                    <a:gd name="T68" fmla="*/ 2072 w 3920"/>
                    <a:gd name="T69" fmla="*/ 0 h 39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20" h="3920">
                      <a:moveTo>
                        <a:pt x="2072" y="0"/>
                      </a:moveTo>
                      <a:cubicBezTo>
                        <a:pt x="2095" y="3"/>
                        <a:pt x="2118" y="6"/>
                        <a:pt x="2141" y="8"/>
                      </a:cubicBezTo>
                      <a:cubicBezTo>
                        <a:pt x="2304" y="21"/>
                        <a:pt x="2463" y="57"/>
                        <a:pt x="2617" y="112"/>
                      </a:cubicBezTo>
                      <a:cubicBezTo>
                        <a:pt x="2623" y="114"/>
                        <a:pt x="2631" y="122"/>
                        <a:pt x="2631" y="127"/>
                      </a:cubicBezTo>
                      <a:cubicBezTo>
                        <a:pt x="2632" y="192"/>
                        <a:pt x="2632" y="258"/>
                        <a:pt x="2632" y="323"/>
                      </a:cubicBezTo>
                      <a:cubicBezTo>
                        <a:pt x="2011" y="99"/>
                        <a:pt x="1426" y="159"/>
                        <a:pt x="893" y="557"/>
                      </a:cubicBezTo>
                      <a:cubicBezTo>
                        <a:pt x="507" y="844"/>
                        <a:pt x="278" y="1236"/>
                        <a:pt x="213" y="1713"/>
                      </a:cubicBezTo>
                      <a:cubicBezTo>
                        <a:pt x="65" y="2812"/>
                        <a:pt x="898" y="3659"/>
                        <a:pt x="1826" y="3719"/>
                      </a:cubicBezTo>
                      <a:cubicBezTo>
                        <a:pt x="2416" y="3757"/>
                        <a:pt x="2914" y="3554"/>
                        <a:pt x="3300" y="3106"/>
                      </a:cubicBezTo>
                      <a:cubicBezTo>
                        <a:pt x="3685" y="2658"/>
                        <a:pt x="3797" y="2134"/>
                        <a:pt x="3682" y="1557"/>
                      </a:cubicBezTo>
                      <a:cubicBezTo>
                        <a:pt x="3683" y="1557"/>
                        <a:pt x="3686" y="1556"/>
                        <a:pt x="3689" y="1556"/>
                      </a:cubicBezTo>
                      <a:cubicBezTo>
                        <a:pt x="3751" y="1556"/>
                        <a:pt x="3814" y="1556"/>
                        <a:pt x="3880" y="1556"/>
                      </a:cubicBezTo>
                      <a:cubicBezTo>
                        <a:pt x="3886" y="1594"/>
                        <a:pt x="3895" y="1632"/>
                        <a:pt x="3900" y="1671"/>
                      </a:cubicBezTo>
                      <a:cubicBezTo>
                        <a:pt x="3906" y="1727"/>
                        <a:pt x="3911" y="1783"/>
                        <a:pt x="3916" y="1839"/>
                      </a:cubicBezTo>
                      <a:cubicBezTo>
                        <a:pt x="3917" y="1842"/>
                        <a:pt x="3919" y="1845"/>
                        <a:pt x="3920" y="1848"/>
                      </a:cubicBezTo>
                      <a:cubicBezTo>
                        <a:pt x="3920" y="1923"/>
                        <a:pt x="3920" y="1997"/>
                        <a:pt x="3920" y="2072"/>
                      </a:cubicBezTo>
                      <a:cubicBezTo>
                        <a:pt x="3917" y="2094"/>
                        <a:pt x="3914" y="2116"/>
                        <a:pt x="3912" y="2139"/>
                      </a:cubicBezTo>
                      <a:cubicBezTo>
                        <a:pt x="3905" y="2236"/>
                        <a:pt x="3888" y="2332"/>
                        <a:pt x="3865" y="2426"/>
                      </a:cubicBezTo>
                      <a:cubicBezTo>
                        <a:pt x="3750" y="2883"/>
                        <a:pt x="3504" y="3254"/>
                        <a:pt x="3127" y="3535"/>
                      </a:cubicBezTo>
                      <a:cubicBezTo>
                        <a:pt x="2833" y="3755"/>
                        <a:pt x="2502" y="3880"/>
                        <a:pt x="2137" y="3912"/>
                      </a:cubicBezTo>
                      <a:cubicBezTo>
                        <a:pt x="2115" y="3914"/>
                        <a:pt x="2094" y="3917"/>
                        <a:pt x="2072" y="3920"/>
                      </a:cubicBezTo>
                      <a:cubicBezTo>
                        <a:pt x="1997" y="3920"/>
                        <a:pt x="1923" y="3920"/>
                        <a:pt x="1848" y="3920"/>
                      </a:cubicBezTo>
                      <a:cubicBezTo>
                        <a:pt x="1844" y="3919"/>
                        <a:pt x="1839" y="3917"/>
                        <a:pt x="1835" y="3916"/>
                      </a:cubicBezTo>
                      <a:cubicBezTo>
                        <a:pt x="1792" y="3912"/>
                        <a:pt x="1749" y="3909"/>
                        <a:pt x="1706" y="3904"/>
                      </a:cubicBezTo>
                      <a:cubicBezTo>
                        <a:pt x="1596" y="3892"/>
                        <a:pt x="1488" y="3868"/>
                        <a:pt x="1383" y="3834"/>
                      </a:cubicBezTo>
                      <a:cubicBezTo>
                        <a:pt x="945" y="3696"/>
                        <a:pt x="595" y="3438"/>
                        <a:pt x="336" y="3059"/>
                      </a:cubicBezTo>
                      <a:cubicBezTo>
                        <a:pt x="147" y="2781"/>
                        <a:pt x="37" y="2474"/>
                        <a:pt x="8" y="2139"/>
                      </a:cubicBezTo>
                      <a:cubicBezTo>
                        <a:pt x="6" y="2116"/>
                        <a:pt x="3" y="2094"/>
                        <a:pt x="0" y="2072"/>
                      </a:cubicBezTo>
                      <a:cubicBezTo>
                        <a:pt x="0" y="1997"/>
                        <a:pt x="0" y="1923"/>
                        <a:pt x="0" y="1848"/>
                      </a:cubicBezTo>
                      <a:cubicBezTo>
                        <a:pt x="3" y="1826"/>
                        <a:pt x="6" y="1804"/>
                        <a:pt x="8" y="1781"/>
                      </a:cubicBezTo>
                      <a:cubicBezTo>
                        <a:pt x="15" y="1689"/>
                        <a:pt x="30" y="1599"/>
                        <a:pt x="52" y="1509"/>
                      </a:cubicBezTo>
                      <a:cubicBezTo>
                        <a:pt x="167" y="1034"/>
                        <a:pt x="424" y="652"/>
                        <a:pt x="819" y="366"/>
                      </a:cubicBezTo>
                      <a:cubicBezTo>
                        <a:pt x="1105" y="158"/>
                        <a:pt x="1428" y="39"/>
                        <a:pt x="1781" y="8"/>
                      </a:cubicBezTo>
                      <a:cubicBezTo>
                        <a:pt x="1804" y="6"/>
                        <a:pt x="1826" y="3"/>
                        <a:pt x="1848" y="0"/>
                      </a:cubicBezTo>
                      <a:cubicBezTo>
                        <a:pt x="1923" y="0"/>
                        <a:pt x="1997" y="0"/>
                        <a:pt x="207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6"/>
                <p:cNvSpPr>
                  <a:spLocks/>
                </p:cNvSpPr>
                <p:nvPr/>
              </p:nvSpPr>
              <p:spPr bwMode="auto">
                <a:xfrm>
                  <a:off x="7485164" y="1213755"/>
                  <a:ext cx="572429" cy="503261"/>
                </a:xfrm>
                <a:custGeom>
                  <a:avLst/>
                  <a:gdLst>
                    <a:gd name="T0" fmla="*/ 1375 w 3278"/>
                    <a:gd name="T1" fmla="*/ 2869 h 2869"/>
                    <a:gd name="T2" fmla="*/ 0 w 3278"/>
                    <a:gd name="T3" fmla="*/ 1449 h 2869"/>
                    <a:gd name="T4" fmla="*/ 352 w 3278"/>
                    <a:gd name="T5" fmla="*/ 1162 h 2869"/>
                    <a:gd name="T6" fmla="*/ 1146 w 3278"/>
                    <a:gd name="T7" fmla="*/ 1794 h 2869"/>
                    <a:gd name="T8" fmla="*/ 3194 w 3278"/>
                    <a:gd name="T9" fmla="*/ 0 h 2869"/>
                    <a:gd name="T10" fmla="*/ 3202 w 3278"/>
                    <a:gd name="T11" fmla="*/ 17 h 2869"/>
                    <a:gd name="T12" fmla="*/ 3272 w 3278"/>
                    <a:gd name="T13" fmla="*/ 179 h 2869"/>
                    <a:gd name="T14" fmla="*/ 3265 w 3278"/>
                    <a:gd name="T15" fmla="*/ 211 h 2869"/>
                    <a:gd name="T16" fmla="*/ 2788 w 3278"/>
                    <a:gd name="T17" fmla="*/ 703 h 2869"/>
                    <a:gd name="T18" fmla="*/ 1569 w 3278"/>
                    <a:gd name="T19" fmla="*/ 2455 h 2869"/>
                    <a:gd name="T20" fmla="*/ 1382 w 3278"/>
                    <a:gd name="T21" fmla="*/ 2852 h 2869"/>
                    <a:gd name="T22" fmla="*/ 1375 w 3278"/>
                    <a:gd name="T23" fmla="*/ 2869 h 2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78" h="2869">
                      <a:moveTo>
                        <a:pt x="1375" y="2869"/>
                      </a:moveTo>
                      <a:cubicBezTo>
                        <a:pt x="916" y="2395"/>
                        <a:pt x="459" y="1923"/>
                        <a:pt x="0" y="1449"/>
                      </a:cubicBezTo>
                      <a:cubicBezTo>
                        <a:pt x="117" y="1353"/>
                        <a:pt x="234" y="1258"/>
                        <a:pt x="352" y="1162"/>
                      </a:cubicBezTo>
                      <a:cubicBezTo>
                        <a:pt x="617" y="1373"/>
                        <a:pt x="881" y="1584"/>
                        <a:pt x="1146" y="1794"/>
                      </a:cubicBezTo>
                      <a:cubicBezTo>
                        <a:pt x="1739" y="1093"/>
                        <a:pt x="2416" y="490"/>
                        <a:pt x="3194" y="0"/>
                      </a:cubicBezTo>
                      <a:cubicBezTo>
                        <a:pt x="3197" y="7"/>
                        <a:pt x="3200" y="12"/>
                        <a:pt x="3202" y="17"/>
                      </a:cubicBezTo>
                      <a:cubicBezTo>
                        <a:pt x="3225" y="71"/>
                        <a:pt x="3248" y="125"/>
                        <a:pt x="3272" y="179"/>
                      </a:cubicBezTo>
                      <a:cubicBezTo>
                        <a:pt x="3278" y="193"/>
                        <a:pt x="3275" y="201"/>
                        <a:pt x="3265" y="211"/>
                      </a:cubicBezTo>
                      <a:cubicBezTo>
                        <a:pt x="3097" y="367"/>
                        <a:pt x="2939" y="531"/>
                        <a:pt x="2788" y="703"/>
                      </a:cubicBezTo>
                      <a:cubicBezTo>
                        <a:pt x="2316" y="1241"/>
                        <a:pt x="1904" y="1821"/>
                        <a:pt x="1569" y="2455"/>
                      </a:cubicBezTo>
                      <a:cubicBezTo>
                        <a:pt x="1500" y="2584"/>
                        <a:pt x="1444" y="2719"/>
                        <a:pt x="1382" y="2852"/>
                      </a:cubicBezTo>
                      <a:cubicBezTo>
                        <a:pt x="1380" y="2857"/>
                        <a:pt x="1378" y="2861"/>
                        <a:pt x="1375" y="28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7" name="Группа 6"/>
          <p:cNvGrpSpPr/>
          <p:nvPr/>
        </p:nvGrpSpPr>
        <p:grpSpPr>
          <a:xfrm>
            <a:off x="548525" y="1895270"/>
            <a:ext cx="11089232" cy="367200"/>
            <a:chOff x="548525" y="1844824"/>
            <a:chExt cx="11089232" cy="367200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548525" y="1844824"/>
              <a:ext cx="11089232" cy="367200"/>
            </a:xfrm>
            <a:prstGeom prst="roundRect">
              <a:avLst/>
            </a:prstGeom>
            <a:solidFill>
              <a:schemeClr val="bg1"/>
            </a:solidFill>
            <a:ln w="12700" cap="rnd" cmpd="sng">
              <a:noFill/>
              <a:prstDash val="solid"/>
            </a:ln>
            <a:effectLst>
              <a:outerShdw blurRad="889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324000" rtlCol="0" anchor="ctr">
              <a:noAutofit/>
            </a:bodyPr>
            <a:lstStyle/>
            <a:p>
              <a:pPr marL="180975" fontAlgn="ctr">
                <a:lnSpc>
                  <a:spcPts val="1900"/>
                </a:lnSpc>
                <a:spcAft>
                  <a:spcPts val="600"/>
                </a:spcAft>
              </a:pPr>
              <a:r>
                <a:rPr lang="ru-RU" sz="1600" dirty="0">
                  <a:solidFill>
                    <a:srgbClr val="2A2E4B"/>
                  </a:solidFill>
                </a:rPr>
                <a:t>Формирование и представление бюджетной и бухгалтерской отчетности</a:t>
              </a:r>
              <a:endParaRPr lang="ru-RU" altLang="en-US" sz="1600" dirty="0">
                <a:solidFill>
                  <a:srgbClr val="2A2E4B"/>
                </a:solidFill>
              </a:endParaRPr>
            </a:p>
          </p:txBody>
        </p:sp>
        <p:grpSp>
          <p:nvGrpSpPr>
            <p:cNvPr id="62" name="Группа 61"/>
            <p:cNvGrpSpPr/>
            <p:nvPr/>
          </p:nvGrpSpPr>
          <p:grpSpPr>
            <a:xfrm>
              <a:off x="631886" y="1899879"/>
              <a:ext cx="257090" cy="257090"/>
              <a:chOff x="6172866" y="4332036"/>
              <a:chExt cx="377460" cy="377460"/>
            </a:xfrm>
          </p:grpSpPr>
          <p:sp>
            <p:nvSpPr>
              <p:cNvPr id="63" name="Овал 62"/>
              <p:cNvSpPr/>
              <p:nvPr/>
            </p:nvSpPr>
            <p:spPr>
              <a:xfrm>
                <a:off x="6172866" y="4332036"/>
                <a:ext cx="377460" cy="377460"/>
              </a:xfrm>
              <a:prstGeom prst="ellipse">
                <a:avLst/>
              </a:prstGeom>
              <a:solidFill>
                <a:srgbClr val="98B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4" name="Группа 63"/>
              <p:cNvGrpSpPr>
                <a:grpSpLocks noChangeAspect="1"/>
              </p:cNvGrpSpPr>
              <p:nvPr/>
            </p:nvGrpSpPr>
            <p:grpSpPr>
              <a:xfrm>
                <a:off x="6246096" y="4404864"/>
                <a:ext cx="231000" cy="231805"/>
                <a:chOff x="7392144" y="1151742"/>
                <a:chExt cx="684530" cy="686914"/>
              </a:xfrm>
            </p:grpSpPr>
            <p:sp>
              <p:nvSpPr>
                <p:cNvPr id="65" name="Freeform 5"/>
                <p:cNvSpPr>
                  <a:spLocks/>
                </p:cNvSpPr>
                <p:nvPr/>
              </p:nvSpPr>
              <p:spPr bwMode="auto">
                <a:xfrm>
                  <a:off x="7392144" y="1151742"/>
                  <a:ext cx="684530" cy="686914"/>
                </a:xfrm>
                <a:custGeom>
                  <a:avLst/>
                  <a:gdLst>
                    <a:gd name="T0" fmla="*/ 2072 w 3920"/>
                    <a:gd name="T1" fmla="*/ 0 h 3920"/>
                    <a:gd name="T2" fmla="*/ 2141 w 3920"/>
                    <a:gd name="T3" fmla="*/ 8 h 3920"/>
                    <a:gd name="T4" fmla="*/ 2617 w 3920"/>
                    <a:gd name="T5" fmla="*/ 112 h 3920"/>
                    <a:gd name="T6" fmla="*/ 2631 w 3920"/>
                    <a:gd name="T7" fmla="*/ 127 h 3920"/>
                    <a:gd name="T8" fmla="*/ 2632 w 3920"/>
                    <a:gd name="T9" fmla="*/ 323 h 3920"/>
                    <a:gd name="T10" fmla="*/ 893 w 3920"/>
                    <a:gd name="T11" fmla="*/ 557 h 3920"/>
                    <a:gd name="T12" fmla="*/ 213 w 3920"/>
                    <a:gd name="T13" fmla="*/ 1713 h 3920"/>
                    <a:gd name="T14" fmla="*/ 1826 w 3920"/>
                    <a:gd name="T15" fmla="*/ 3719 h 3920"/>
                    <a:gd name="T16" fmla="*/ 3300 w 3920"/>
                    <a:gd name="T17" fmla="*/ 3106 h 3920"/>
                    <a:gd name="T18" fmla="*/ 3682 w 3920"/>
                    <a:gd name="T19" fmla="*/ 1557 h 3920"/>
                    <a:gd name="T20" fmla="*/ 3689 w 3920"/>
                    <a:gd name="T21" fmla="*/ 1556 h 3920"/>
                    <a:gd name="T22" fmla="*/ 3880 w 3920"/>
                    <a:gd name="T23" fmla="*/ 1556 h 3920"/>
                    <a:gd name="T24" fmla="*/ 3900 w 3920"/>
                    <a:gd name="T25" fmla="*/ 1671 h 3920"/>
                    <a:gd name="T26" fmla="*/ 3916 w 3920"/>
                    <a:gd name="T27" fmla="*/ 1839 h 3920"/>
                    <a:gd name="T28" fmla="*/ 3920 w 3920"/>
                    <a:gd name="T29" fmla="*/ 1848 h 3920"/>
                    <a:gd name="T30" fmla="*/ 3920 w 3920"/>
                    <a:gd name="T31" fmla="*/ 2072 h 3920"/>
                    <a:gd name="T32" fmla="*/ 3912 w 3920"/>
                    <a:gd name="T33" fmla="*/ 2139 h 3920"/>
                    <a:gd name="T34" fmla="*/ 3865 w 3920"/>
                    <a:gd name="T35" fmla="*/ 2426 h 3920"/>
                    <a:gd name="T36" fmla="*/ 3127 w 3920"/>
                    <a:gd name="T37" fmla="*/ 3535 h 3920"/>
                    <a:gd name="T38" fmla="*/ 2137 w 3920"/>
                    <a:gd name="T39" fmla="*/ 3912 h 3920"/>
                    <a:gd name="T40" fmla="*/ 2072 w 3920"/>
                    <a:gd name="T41" fmla="*/ 3920 h 3920"/>
                    <a:gd name="T42" fmla="*/ 1848 w 3920"/>
                    <a:gd name="T43" fmla="*/ 3920 h 3920"/>
                    <a:gd name="T44" fmla="*/ 1835 w 3920"/>
                    <a:gd name="T45" fmla="*/ 3916 h 3920"/>
                    <a:gd name="T46" fmla="*/ 1706 w 3920"/>
                    <a:gd name="T47" fmla="*/ 3904 h 3920"/>
                    <a:gd name="T48" fmla="*/ 1383 w 3920"/>
                    <a:gd name="T49" fmla="*/ 3834 h 3920"/>
                    <a:gd name="T50" fmla="*/ 336 w 3920"/>
                    <a:gd name="T51" fmla="*/ 3059 h 3920"/>
                    <a:gd name="T52" fmla="*/ 8 w 3920"/>
                    <a:gd name="T53" fmla="*/ 2139 h 3920"/>
                    <a:gd name="T54" fmla="*/ 0 w 3920"/>
                    <a:gd name="T55" fmla="*/ 2072 h 3920"/>
                    <a:gd name="T56" fmla="*/ 0 w 3920"/>
                    <a:gd name="T57" fmla="*/ 1848 h 3920"/>
                    <a:gd name="T58" fmla="*/ 8 w 3920"/>
                    <a:gd name="T59" fmla="*/ 1781 h 3920"/>
                    <a:gd name="T60" fmla="*/ 52 w 3920"/>
                    <a:gd name="T61" fmla="*/ 1509 h 3920"/>
                    <a:gd name="T62" fmla="*/ 819 w 3920"/>
                    <a:gd name="T63" fmla="*/ 366 h 3920"/>
                    <a:gd name="T64" fmla="*/ 1781 w 3920"/>
                    <a:gd name="T65" fmla="*/ 8 h 3920"/>
                    <a:gd name="T66" fmla="*/ 1848 w 3920"/>
                    <a:gd name="T67" fmla="*/ 0 h 3920"/>
                    <a:gd name="T68" fmla="*/ 2072 w 3920"/>
                    <a:gd name="T69" fmla="*/ 0 h 39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20" h="3920">
                      <a:moveTo>
                        <a:pt x="2072" y="0"/>
                      </a:moveTo>
                      <a:cubicBezTo>
                        <a:pt x="2095" y="3"/>
                        <a:pt x="2118" y="6"/>
                        <a:pt x="2141" y="8"/>
                      </a:cubicBezTo>
                      <a:cubicBezTo>
                        <a:pt x="2304" y="21"/>
                        <a:pt x="2463" y="57"/>
                        <a:pt x="2617" y="112"/>
                      </a:cubicBezTo>
                      <a:cubicBezTo>
                        <a:pt x="2623" y="114"/>
                        <a:pt x="2631" y="122"/>
                        <a:pt x="2631" y="127"/>
                      </a:cubicBezTo>
                      <a:cubicBezTo>
                        <a:pt x="2632" y="192"/>
                        <a:pt x="2632" y="258"/>
                        <a:pt x="2632" y="323"/>
                      </a:cubicBezTo>
                      <a:cubicBezTo>
                        <a:pt x="2011" y="99"/>
                        <a:pt x="1426" y="159"/>
                        <a:pt x="893" y="557"/>
                      </a:cubicBezTo>
                      <a:cubicBezTo>
                        <a:pt x="507" y="844"/>
                        <a:pt x="278" y="1236"/>
                        <a:pt x="213" y="1713"/>
                      </a:cubicBezTo>
                      <a:cubicBezTo>
                        <a:pt x="65" y="2812"/>
                        <a:pt x="898" y="3659"/>
                        <a:pt x="1826" y="3719"/>
                      </a:cubicBezTo>
                      <a:cubicBezTo>
                        <a:pt x="2416" y="3757"/>
                        <a:pt x="2914" y="3554"/>
                        <a:pt x="3300" y="3106"/>
                      </a:cubicBezTo>
                      <a:cubicBezTo>
                        <a:pt x="3685" y="2658"/>
                        <a:pt x="3797" y="2134"/>
                        <a:pt x="3682" y="1557"/>
                      </a:cubicBezTo>
                      <a:cubicBezTo>
                        <a:pt x="3683" y="1557"/>
                        <a:pt x="3686" y="1556"/>
                        <a:pt x="3689" y="1556"/>
                      </a:cubicBezTo>
                      <a:cubicBezTo>
                        <a:pt x="3751" y="1556"/>
                        <a:pt x="3814" y="1556"/>
                        <a:pt x="3880" y="1556"/>
                      </a:cubicBezTo>
                      <a:cubicBezTo>
                        <a:pt x="3886" y="1594"/>
                        <a:pt x="3895" y="1632"/>
                        <a:pt x="3900" y="1671"/>
                      </a:cubicBezTo>
                      <a:cubicBezTo>
                        <a:pt x="3906" y="1727"/>
                        <a:pt x="3911" y="1783"/>
                        <a:pt x="3916" y="1839"/>
                      </a:cubicBezTo>
                      <a:cubicBezTo>
                        <a:pt x="3917" y="1842"/>
                        <a:pt x="3919" y="1845"/>
                        <a:pt x="3920" y="1848"/>
                      </a:cubicBezTo>
                      <a:cubicBezTo>
                        <a:pt x="3920" y="1923"/>
                        <a:pt x="3920" y="1997"/>
                        <a:pt x="3920" y="2072"/>
                      </a:cubicBezTo>
                      <a:cubicBezTo>
                        <a:pt x="3917" y="2094"/>
                        <a:pt x="3914" y="2116"/>
                        <a:pt x="3912" y="2139"/>
                      </a:cubicBezTo>
                      <a:cubicBezTo>
                        <a:pt x="3905" y="2236"/>
                        <a:pt x="3888" y="2332"/>
                        <a:pt x="3865" y="2426"/>
                      </a:cubicBezTo>
                      <a:cubicBezTo>
                        <a:pt x="3750" y="2883"/>
                        <a:pt x="3504" y="3254"/>
                        <a:pt x="3127" y="3535"/>
                      </a:cubicBezTo>
                      <a:cubicBezTo>
                        <a:pt x="2833" y="3755"/>
                        <a:pt x="2502" y="3880"/>
                        <a:pt x="2137" y="3912"/>
                      </a:cubicBezTo>
                      <a:cubicBezTo>
                        <a:pt x="2115" y="3914"/>
                        <a:pt x="2094" y="3917"/>
                        <a:pt x="2072" y="3920"/>
                      </a:cubicBezTo>
                      <a:cubicBezTo>
                        <a:pt x="1997" y="3920"/>
                        <a:pt x="1923" y="3920"/>
                        <a:pt x="1848" y="3920"/>
                      </a:cubicBezTo>
                      <a:cubicBezTo>
                        <a:pt x="1844" y="3919"/>
                        <a:pt x="1839" y="3917"/>
                        <a:pt x="1835" y="3916"/>
                      </a:cubicBezTo>
                      <a:cubicBezTo>
                        <a:pt x="1792" y="3912"/>
                        <a:pt x="1749" y="3909"/>
                        <a:pt x="1706" y="3904"/>
                      </a:cubicBezTo>
                      <a:cubicBezTo>
                        <a:pt x="1596" y="3892"/>
                        <a:pt x="1488" y="3868"/>
                        <a:pt x="1383" y="3834"/>
                      </a:cubicBezTo>
                      <a:cubicBezTo>
                        <a:pt x="945" y="3696"/>
                        <a:pt x="595" y="3438"/>
                        <a:pt x="336" y="3059"/>
                      </a:cubicBezTo>
                      <a:cubicBezTo>
                        <a:pt x="147" y="2781"/>
                        <a:pt x="37" y="2474"/>
                        <a:pt x="8" y="2139"/>
                      </a:cubicBezTo>
                      <a:cubicBezTo>
                        <a:pt x="6" y="2116"/>
                        <a:pt x="3" y="2094"/>
                        <a:pt x="0" y="2072"/>
                      </a:cubicBezTo>
                      <a:cubicBezTo>
                        <a:pt x="0" y="1997"/>
                        <a:pt x="0" y="1923"/>
                        <a:pt x="0" y="1848"/>
                      </a:cubicBezTo>
                      <a:cubicBezTo>
                        <a:pt x="3" y="1826"/>
                        <a:pt x="6" y="1804"/>
                        <a:pt x="8" y="1781"/>
                      </a:cubicBezTo>
                      <a:cubicBezTo>
                        <a:pt x="15" y="1689"/>
                        <a:pt x="30" y="1599"/>
                        <a:pt x="52" y="1509"/>
                      </a:cubicBezTo>
                      <a:cubicBezTo>
                        <a:pt x="167" y="1034"/>
                        <a:pt x="424" y="652"/>
                        <a:pt x="819" y="366"/>
                      </a:cubicBezTo>
                      <a:cubicBezTo>
                        <a:pt x="1105" y="158"/>
                        <a:pt x="1428" y="39"/>
                        <a:pt x="1781" y="8"/>
                      </a:cubicBezTo>
                      <a:cubicBezTo>
                        <a:pt x="1804" y="6"/>
                        <a:pt x="1826" y="3"/>
                        <a:pt x="1848" y="0"/>
                      </a:cubicBezTo>
                      <a:cubicBezTo>
                        <a:pt x="1923" y="0"/>
                        <a:pt x="1997" y="0"/>
                        <a:pt x="207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6"/>
                <p:cNvSpPr>
                  <a:spLocks/>
                </p:cNvSpPr>
                <p:nvPr/>
              </p:nvSpPr>
              <p:spPr bwMode="auto">
                <a:xfrm>
                  <a:off x="7485164" y="1213755"/>
                  <a:ext cx="572429" cy="503261"/>
                </a:xfrm>
                <a:custGeom>
                  <a:avLst/>
                  <a:gdLst>
                    <a:gd name="T0" fmla="*/ 1375 w 3278"/>
                    <a:gd name="T1" fmla="*/ 2869 h 2869"/>
                    <a:gd name="T2" fmla="*/ 0 w 3278"/>
                    <a:gd name="T3" fmla="*/ 1449 h 2869"/>
                    <a:gd name="T4" fmla="*/ 352 w 3278"/>
                    <a:gd name="T5" fmla="*/ 1162 h 2869"/>
                    <a:gd name="T6" fmla="*/ 1146 w 3278"/>
                    <a:gd name="T7" fmla="*/ 1794 h 2869"/>
                    <a:gd name="T8" fmla="*/ 3194 w 3278"/>
                    <a:gd name="T9" fmla="*/ 0 h 2869"/>
                    <a:gd name="T10" fmla="*/ 3202 w 3278"/>
                    <a:gd name="T11" fmla="*/ 17 h 2869"/>
                    <a:gd name="T12" fmla="*/ 3272 w 3278"/>
                    <a:gd name="T13" fmla="*/ 179 h 2869"/>
                    <a:gd name="T14" fmla="*/ 3265 w 3278"/>
                    <a:gd name="T15" fmla="*/ 211 h 2869"/>
                    <a:gd name="T16" fmla="*/ 2788 w 3278"/>
                    <a:gd name="T17" fmla="*/ 703 h 2869"/>
                    <a:gd name="T18" fmla="*/ 1569 w 3278"/>
                    <a:gd name="T19" fmla="*/ 2455 h 2869"/>
                    <a:gd name="T20" fmla="*/ 1382 w 3278"/>
                    <a:gd name="T21" fmla="*/ 2852 h 2869"/>
                    <a:gd name="T22" fmla="*/ 1375 w 3278"/>
                    <a:gd name="T23" fmla="*/ 2869 h 2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78" h="2869">
                      <a:moveTo>
                        <a:pt x="1375" y="2869"/>
                      </a:moveTo>
                      <a:cubicBezTo>
                        <a:pt x="916" y="2395"/>
                        <a:pt x="459" y="1923"/>
                        <a:pt x="0" y="1449"/>
                      </a:cubicBezTo>
                      <a:cubicBezTo>
                        <a:pt x="117" y="1353"/>
                        <a:pt x="234" y="1258"/>
                        <a:pt x="352" y="1162"/>
                      </a:cubicBezTo>
                      <a:cubicBezTo>
                        <a:pt x="617" y="1373"/>
                        <a:pt x="881" y="1584"/>
                        <a:pt x="1146" y="1794"/>
                      </a:cubicBezTo>
                      <a:cubicBezTo>
                        <a:pt x="1739" y="1093"/>
                        <a:pt x="2416" y="490"/>
                        <a:pt x="3194" y="0"/>
                      </a:cubicBezTo>
                      <a:cubicBezTo>
                        <a:pt x="3197" y="7"/>
                        <a:pt x="3200" y="12"/>
                        <a:pt x="3202" y="17"/>
                      </a:cubicBezTo>
                      <a:cubicBezTo>
                        <a:pt x="3225" y="71"/>
                        <a:pt x="3248" y="125"/>
                        <a:pt x="3272" y="179"/>
                      </a:cubicBezTo>
                      <a:cubicBezTo>
                        <a:pt x="3278" y="193"/>
                        <a:pt x="3275" y="201"/>
                        <a:pt x="3265" y="211"/>
                      </a:cubicBezTo>
                      <a:cubicBezTo>
                        <a:pt x="3097" y="367"/>
                        <a:pt x="2939" y="531"/>
                        <a:pt x="2788" y="703"/>
                      </a:cubicBezTo>
                      <a:cubicBezTo>
                        <a:pt x="2316" y="1241"/>
                        <a:pt x="1904" y="1821"/>
                        <a:pt x="1569" y="2455"/>
                      </a:cubicBezTo>
                      <a:cubicBezTo>
                        <a:pt x="1500" y="2584"/>
                        <a:pt x="1444" y="2719"/>
                        <a:pt x="1382" y="2852"/>
                      </a:cubicBezTo>
                      <a:cubicBezTo>
                        <a:pt x="1380" y="2857"/>
                        <a:pt x="1378" y="2861"/>
                        <a:pt x="1375" y="28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9" name="Группа 8"/>
          <p:cNvGrpSpPr/>
          <p:nvPr/>
        </p:nvGrpSpPr>
        <p:grpSpPr>
          <a:xfrm>
            <a:off x="548525" y="2284113"/>
            <a:ext cx="11089232" cy="367200"/>
            <a:chOff x="548525" y="2204864"/>
            <a:chExt cx="11089232" cy="367200"/>
          </a:xfrm>
        </p:grpSpPr>
        <p:sp>
          <p:nvSpPr>
            <p:cNvPr id="49" name="Скругленный прямоугольник 48"/>
            <p:cNvSpPr/>
            <p:nvPr/>
          </p:nvSpPr>
          <p:spPr>
            <a:xfrm>
              <a:off x="548525" y="2204864"/>
              <a:ext cx="11089232" cy="367200"/>
            </a:xfrm>
            <a:prstGeom prst="roundRect">
              <a:avLst/>
            </a:prstGeom>
            <a:solidFill>
              <a:schemeClr val="bg1"/>
            </a:solidFill>
            <a:ln w="12700" cap="rnd" cmpd="sng">
              <a:noFill/>
              <a:prstDash val="solid"/>
            </a:ln>
            <a:effectLst>
              <a:outerShdw blurRad="889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324000" rtlCol="0" anchor="ctr">
              <a:noAutofit/>
            </a:bodyPr>
            <a:lstStyle/>
            <a:p>
              <a:pPr marL="180975" fontAlgn="ctr">
                <a:lnSpc>
                  <a:spcPts val="1900"/>
                </a:lnSpc>
                <a:spcAft>
                  <a:spcPts val="600"/>
                </a:spcAft>
              </a:pPr>
              <a:r>
                <a:rPr lang="ru-RU" sz="1600" dirty="0">
                  <a:solidFill>
                    <a:srgbClr val="2A2E4B"/>
                  </a:solidFill>
                </a:rPr>
                <a:t>Формирование и осуществление деятельности ОМСУ вновь образованного </a:t>
              </a:r>
              <a:r>
                <a:rPr lang="ru-RU" sz="1600" dirty="0" smtClean="0">
                  <a:solidFill>
                    <a:srgbClr val="2A2E4B"/>
                  </a:solidFill>
                </a:rPr>
                <a:t>МО</a:t>
              </a:r>
              <a:endParaRPr lang="ru-RU" sz="1600" dirty="0">
                <a:solidFill>
                  <a:srgbClr val="2A2E4B"/>
                </a:solidFill>
              </a:endParaRPr>
            </a:p>
          </p:txBody>
        </p:sp>
        <p:grpSp>
          <p:nvGrpSpPr>
            <p:cNvPr id="72" name="Группа 71"/>
            <p:cNvGrpSpPr/>
            <p:nvPr/>
          </p:nvGrpSpPr>
          <p:grpSpPr>
            <a:xfrm>
              <a:off x="631886" y="2257767"/>
              <a:ext cx="257090" cy="257090"/>
              <a:chOff x="6172866" y="4332036"/>
              <a:chExt cx="377460" cy="377460"/>
            </a:xfrm>
          </p:grpSpPr>
          <p:sp>
            <p:nvSpPr>
              <p:cNvPr id="73" name="Овал 72"/>
              <p:cNvSpPr/>
              <p:nvPr/>
            </p:nvSpPr>
            <p:spPr>
              <a:xfrm>
                <a:off x="6172866" y="4332036"/>
                <a:ext cx="377460" cy="377460"/>
              </a:xfrm>
              <a:prstGeom prst="ellipse">
                <a:avLst/>
              </a:prstGeom>
              <a:solidFill>
                <a:srgbClr val="98B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4" name="Группа 73"/>
              <p:cNvGrpSpPr>
                <a:grpSpLocks noChangeAspect="1"/>
              </p:cNvGrpSpPr>
              <p:nvPr/>
            </p:nvGrpSpPr>
            <p:grpSpPr>
              <a:xfrm>
                <a:off x="6246096" y="4404864"/>
                <a:ext cx="231000" cy="231805"/>
                <a:chOff x="7392144" y="1151742"/>
                <a:chExt cx="684530" cy="686914"/>
              </a:xfrm>
            </p:grpSpPr>
            <p:sp>
              <p:nvSpPr>
                <p:cNvPr id="75" name="Freeform 5"/>
                <p:cNvSpPr>
                  <a:spLocks/>
                </p:cNvSpPr>
                <p:nvPr/>
              </p:nvSpPr>
              <p:spPr bwMode="auto">
                <a:xfrm>
                  <a:off x="7392144" y="1151742"/>
                  <a:ext cx="684530" cy="686914"/>
                </a:xfrm>
                <a:custGeom>
                  <a:avLst/>
                  <a:gdLst>
                    <a:gd name="T0" fmla="*/ 2072 w 3920"/>
                    <a:gd name="T1" fmla="*/ 0 h 3920"/>
                    <a:gd name="T2" fmla="*/ 2141 w 3920"/>
                    <a:gd name="T3" fmla="*/ 8 h 3920"/>
                    <a:gd name="T4" fmla="*/ 2617 w 3920"/>
                    <a:gd name="T5" fmla="*/ 112 h 3920"/>
                    <a:gd name="T6" fmla="*/ 2631 w 3920"/>
                    <a:gd name="T7" fmla="*/ 127 h 3920"/>
                    <a:gd name="T8" fmla="*/ 2632 w 3920"/>
                    <a:gd name="T9" fmla="*/ 323 h 3920"/>
                    <a:gd name="T10" fmla="*/ 893 w 3920"/>
                    <a:gd name="T11" fmla="*/ 557 h 3920"/>
                    <a:gd name="T12" fmla="*/ 213 w 3920"/>
                    <a:gd name="T13" fmla="*/ 1713 h 3920"/>
                    <a:gd name="T14" fmla="*/ 1826 w 3920"/>
                    <a:gd name="T15" fmla="*/ 3719 h 3920"/>
                    <a:gd name="T16" fmla="*/ 3300 w 3920"/>
                    <a:gd name="T17" fmla="*/ 3106 h 3920"/>
                    <a:gd name="T18" fmla="*/ 3682 w 3920"/>
                    <a:gd name="T19" fmla="*/ 1557 h 3920"/>
                    <a:gd name="T20" fmla="*/ 3689 w 3920"/>
                    <a:gd name="T21" fmla="*/ 1556 h 3920"/>
                    <a:gd name="T22" fmla="*/ 3880 w 3920"/>
                    <a:gd name="T23" fmla="*/ 1556 h 3920"/>
                    <a:gd name="T24" fmla="*/ 3900 w 3920"/>
                    <a:gd name="T25" fmla="*/ 1671 h 3920"/>
                    <a:gd name="T26" fmla="*/ 3916 w 3920"/>
                    <a:gd name="T27" fmla="*/ 1839 h 3920"/>
                    <a:gd name="T28" fmla="*/ 3920 w 3920"/>
                    <a:gd name="T29" fmla="*/ 1848 h 3920"/>
                    <a:gd name="T30" fmla="*/ 3920 w 3920"/>
                    <a:gd name="T31" fmla="*/ 2072 h 3920"/>
                    <a:gd name="T32" fmla="*/ 3912 w 3920"/>
                    <a:gd name="T33" fmla="*/ 2139 h 3920"/>
                    <a:gd name="T34" fmla="*/ 3865 w 3920"/>
                    <a:gd name="T35" fmla="*/ 2426 h 3920"/>
                    <a:gd name="T36" fmla="*/ 3127 w 3920"/>
                    <a:gd name="T37" fmla="*/ 3535 h 3920"/>
                    <a:gd name="T38" fmla="*/ 2137 w 3920"/>
                    <a:gd name="T39" fmla="*/ 3912 h 3920"/>
                    <a:gd name="T40" fmla="*/ 2072 w 3920"/>
                    <a:gd name="T41" fmla="*/ 3920 h 3920"/>
                    <a:gd name="T42" fmla="*/ 1848 w 3920"/>
                    <a:gd name="T43" fmla="*/ 3920 h 3920"/>
                    <a:gd name="T44" fmla="*/ 1835 w 3920"/>
                    <a:gd name="T45" fmla="*/ 3916 h 3920"/>
                    <a:gd name="T46" fmla="*/ 1706 w 3920"/>
                    <a:gd name="T47" fmla="*/ 3904 h 3920"/>
                    <a:gd name="T48" fmla="*/ 1383 w 3920"/>
                    <a:gd name="T49" fmla="*/ 3834 h 3920"/>
                    <a:gd name="T50" fmla="*/ 336 w 3920"/>
                    <a:gd name="T51" fmla="*/ 3059 h 3920"/>
                    <a:gd name="T52" fmla="*/ 8 w 3920"/>
                    <a:gd name="T53" fmla="*/ 2139 h 3920"/>
                    <a:gd name="T54" fmla="*/ 0 w 3920"/>
                    <a:gd name="T55" fmla="*/ 2072 h 3920"/>
                    <a:gd name="T56" fmla="*/ 0 w 3920"/>
                    <a:gd name="T57" fmla="*/ 1848 h 3920"/>
                    <a:gd name="T58" fmla="*/ 8 w 3920"/>
                    <a:gd name="T59" fmla="*/ 1781 h 3920"/>
                    <a:gd name="T60" fmla="*/ 52 w 3920"/>
                    <a:gd name="T61" fmla="*/ 1509 h 3920"/>
                    <a:gd name="T62" fmla="*/ 819 w 3920"/>
                    <a:gd name="T63" fmla="*/ 366 h 3920"/>
                    <a:gd name="T64" fmla="*/ 1781 w 3920"/>
                    <a:gd name="T65" fmla="*/ 8 h 3920"/>
                    <a:gd name="T66" fmla="*/ 1848 w 3920"/>
                    <a:gd name="T67" fmla="*/ 0 h 3920"/>
                    <a:gd name="T68" fmla="*/ 2072 w 3920"/>
                    <a:gd name="T69" fmla="*/ 0 h 39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20" h="3920">
                      <a:moveTo>
                        <a:pt x="2072" y="0"/>
                      </a:moveTo>
                      <a:cubicBezTo>
                        <a:pt x="2095" y="3"/>
                        <a:pt x="2118" y="6"/>
                        <a:pt x="2141" y="8"/>
                      </a:cubicBezTo>
                      <a:cubicBezTo>
                        <a:pt x="2304" y="21"/>
                        <a:pt x="2463" y="57"/>
                        <a:pt x="2617" y="112"/>
                      </a:cubicBezTo>
                      <a:cubicBezTo>
                        <a:pt x="2623" y="114"/>
                        <a:pt x="2631" y="122"/>
                        <a:pt x="2631" y="127"/>
                      </a:cubicBezTo>
                      <a:cubicBezTo>
                        <a:pt x="2632" y="192"/>
                        <a:pt x="2632" y="258"/>
                        <a:pt x="2632" y="323"/>
                      </a:cubicBezTo>
                      <a:cubicBezTo>
                        <a:pt x="2011" y="99"/>
                        <a:pt x="1426" y="159"/>
                        <a:pt x="893" y="557"/>
                      </a:cubicBezTo>
                      <a:cubicBezTo>
                        <a:pt x="507" y="844"/>
                        <a:pt x="278" y="1236"/>
                        <a:pt x="213" y="1713"/>
                      </a:cubicBezTo>
                      <a:cubicBezTo>
                        <a:pt x="65" y="2812"/>
                        <a:pt x="898" y="3659"/>
                        <a:pt x="1826" y="3719"/>
                      </a:cubicBezTo>
                      <a:cubicBezTo>
                        <a:pt x="2416" y="3757"/>
                        <a:pt x="2914" y="3554"/>
                        <a:pt x="3300" y="3106"/>
                      </a:cubicBezTo>
                      <a:cubicBezTo>
                        <a:pt x="3685" y="2658"/>
                        <a:pt x="3797" y="2134"/>
                        <a:pt x="3682" y="1557"/>
                      </a:cubicBezTo>
                      <a:cubicBezTo>
                        <a:pt x="3683" y="1557"/>
                        <a:pt x="3686" y="1556"/>
                        <a:pt x="3689" y="1556"/>
                      </a:cubicBezTo>
                      <a:cubicBezTo>
                        <a:pt x="3751" y="1556"/>
                        <a:pt x="3814" y="1556"/>
                        <a:pt x="3880" y="1556"/>
                      </a:cubicBezTo>
                      <a:cubicBezTo>
                        <a:pt x="3886" y="1594"/>
                        <a:pt x="3895" y="1632"/>
                        <a:pt x="3900" y="1671"/>
                      </a:cubicBezTo>
                      <a:cubicBezTo>
                        <a:pt x="3906" y="1727"/>
                        <a:pt x="3911" y="1783"/>
                        <a:pt x="3916" y="1839"/>
                      </a:cubicBezTo>
                      <a:cubicBezTo>
                        <a:pt x="3917" y="1842"/>
                        <a:pt x="3919" y="1845"/>
                        <a:pt x="3920" y="1848"/>
                      </a:cubicBezTo>
                      <a:cubicBezTo>
                        <a:pt x="3920" y="1923"/>
                        <a:pt x="3920" y="1997"/>
                        <a:pt x="3920" y="2072"/>
                      </a:cubicBezTo>
                      <a:cubicBezTo>
                        <a:pt x="3917" y="2094"/>
                        <a:pt x="3914" y="2116"/>
                        <a:pt x="3912" y="2139"/>
                      </a:cubicBezTo>
                      <a:cubicBezTo>
                        <a:pt x="3905" y="2236"/>
                        <a:pt x="3888" y="2332"/>
                        <a:pt x="3865" y="2426"/>
                      </a:cubicBezTo>
                      <a:cubicBezTo>
                        <a:pt x="3750" y="2883"/>
                        <a:pt x="3504" y="3254"/>
                        <a:pt x="3127" y="3535"/>
                      </a:cubicBezTo>
                      <a:cubicBezTo>
                        <a:pt x="2833" y="3755"/>
                        <a:pt x="2502" y="3880"/>
                        <a:pt x="2137" y="3912"/>
                      </a:cubicBezTo>
                      <a:cubicBezTo>
                        <a:pt x="2115" y="3914"/>
                        <a:pt x="2094" y="3917"/>
                        <a:pt x="2072" y="3920"/>
                      </a:cubicBezTo>
                      <a:cubicBezTo>
                        <a:pt x="1997" y="3920"/>
                        <a:pt x="1923" y="3920"/>
                        <a:pt x="1848" y="3920"/>
                      </a:cubicBezTo>
                      <a:cubicBezTo>
                        <a:pt x="1844" y="3919"/>
                        <a:pt x="1839" y="3917"/>
                        <a:pt x="1835" y="3916"/>
                      </a:cubicBezTo>
                      <a:cubicBezTo>
                        <a:pt x="1792" y="3912"/>
                        <a:pt x="1749" y="3909"/>
                        <a:pt x="1706" y="3904"/>
                      </a:cubicBezTo>
                      <a:cubicBezTo>
                        <a:pt x="1596" y="3892"/>
                        <a:pt x="1488" y="3868"/>
                        <a:pt x="1383" y="3834"/>
                      </a:cubicBezTo>
                      <a:cubicBezTo>
                        <a:pt x="945" y="3696"/>
                        <a:pt x="595" y="3438"/>
                        <a:pt x="336" y="3059"/>
                      </a:cubicBezTo>
                      <a:cubicBezTo>
                        <a:pt x="147" y="2781"/>
                        <a:pt x="37" y="2474"/>
                        <a:pt x="8" y="2139"/>
                      </a:cubicBezTo>
                      <a:cubicBezTo>
                        <a:pt x="6" y="2116"/>
                        <a:pt x="3" y="2094"/>
                        <a:pt x="0" y="2072"/>
                      </a:cubicBezTo>
                      <a:cubicBezTo>
                        <a:pt x="0" y="1997"/>
                        <a:pt x="0" y="1923"/>
                        <a:pt x="0" y="1848"/>
                      </a:cubicBezTo>
                      <a:cubicBezTo>
                        <a:pt x="3" y="1826"/>
                        <a:pt x="6" y="1804"/>
                        <a:pt x="8" y="1781"/>
                      </a:cubicBezTo>
                      <a:cubicBezTo>
                        <a:pt x="15" y="1689"/>
                        <a:pt x="30" y="1599"/>
                        <a:pt x="52" y="1509"/>
                      </a:cubicBezTo>
                      <a:cubicBezTo>
                        <a:pt x="167" y="1034"/>
                        <a:pt x="424" y="652"/>
                        <a:pt x="819" y="366"/>
                      </a:cubicBezTo>
                      <a:cubicBezTo>
                        <a:pt x="1105" y="158"/>
                        <a:pt x="1428" y="39"/>
                        <a:pt x="1781" y="8"/>
                      </a:cubicBezTo>
                      <a:cubicBezTo>
                        <a:pt x="1804" y="6"/>
                        <a:pt x="1826" y="3"/>
                        <a:pt x="1848" y="0"/>
                      </a:cubicBezTo>
                      <a:cubicBezTo>
                        <a:pt x="1923" y="0"/>
                        <a:pt x="1997" y="0"/>
                        <a:pt x="207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6"/>
                <p:cNvSpPr>
                  <a:spLocks/>
                </p:cNvSpPr>
                <p:nvPr/>
              </p:nvSpPr>
              <p:spPr bwMode="auto">
                <a:xfrm>
                  <a:off x="7485164" y="1213755"/>
                  <a:ext cx="572429" cy="503261"/>
                </a:xfrm>
                <a:custGeom>
                  <a:avLst/>
                  <a:gdLst>
                    <a:gd name="T0" fmla="*/ 1375 w 3278"/>
                    <a:gd name="T1" fmla="*/ 2869 h 2869"/>
                    <a:gd name="T2" fmla="*/ 0 w 3278"/>
                    <a:gd name="T3" fmla="*/ 1449 h 2869"/>
                    <a:gd name="T4" fmla="*/ 352 w 3278"/>
                    <a:gd name="T5" fmla="*/ 1162 h 2869"/>
                    <a:gd name="T6" fmla="*/ 1146 w 3278"/>
                    <a:gd name="T7" fmla="*/ 1794 h 2869"/>
                    <a:gd name="T8" fmla="*/ 3194 w 3278"/>
                    <a:gd name="T9" fmla="*/ 0 h 2869"/>
                    <a:gd name="T10" fmla="*/ 3202 w 3278"/>
                    <a:gd name="T11" fmla="*/ 17 h 2869"/>
                    <a:gd name="T12" fmla="*/ 3272 w 3278"/>
                    <a:gd name="T13" fmla="*/ 179 h 2869"/>
                    <a:gd name="T14" fmla="*/ 3265 w 3278"/>
                    <a:gd name="T15" fmla="*/ 211 h 2869"/>
                    <a:gd name="T16" fmla="*/ 2788 w 3278"/>
                    <a:gd name="T17" fmla="*/ 703 h 2869"/>
                    <a:gd name="T18" fmla="*/ 1569 w 3278"/>
                    <a:gd name="T19" fmla="*/ 2455 h 2869"/>
                    <a:gd name="T20" fmla="*/ 1382 w 3278"/>
                    <a:gd name="T21" fmla="*/ 2852 h 2869"/>
                    <a:gd name="T22" fmla="*/ 1375 w 3278"/>
                    <a:gd name="T23" fmla="*/ 2869 h 2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78" h="2869">
                      <a:moveTo>
                        <a:pt x="1375" y="2869"/>
                      </a:moveTo>
                      <a:cubicBezTo>
                        <a:pt x="916" y="2395"/>
                        <a:pt x="459" y="1923"/>
                        <a:pt x="0" y="1449"/>
                      </a:cubicBezTo>
                      <a:cubicBezTo>
                        <a:pt x="117" y="1353"/>
                        <a:pt x="234" y="1258"/>
                        <a:pt x="352" y="1162"/>
                      </a:cubicBezTo>
                      <a:cubicBezTo>
                        <a:pt x="617" y="1373"/>
                        <a:pt x="881" y="1584"/>
                        <a:pt x="1146" y="1794"/>
                      </a:cubicBezTo>
                      <a:cubicBezTo>
                        <a:pt x="1739" y="1093"/>
                        <a:pt x="2416" y="490"/>
                        <a:pt x="3194" y="0"/>
                      </a:cubicBezTo>
                      <a:cubicBezTo>
                        <a:pt x="3197" y="7"/>
                        <a:pt x="3200" y="12"/>
                        <a:pt x="3202" y="17"/>
                      </a:cubicBezTo>
                      <a:cubicBezTo>
                        <a:pt x="3225" y="71"/>
                        <a:pt x="3248" y="125"/>
                        <a:pt x="3272" y="179"/>
                      </a:cubicBezTo>
                      <a:cubicBezTo>
                        <a:pt x="3278" y="193"/>
                        <a:pt x="3275" y="201"/>
                        <a:pt x="3265" y="211"/>
                      </a:cubicBezTo>
                      <a:cubicBezTo>
                        <a:pt x="3097" y="367"/>
                        <a:pt x="2939" y="531"/>
                        <a:pt x="2788" y="703"/>
                      </a:cubicBezTo>
                      <a:cubicBezTo>
                        <a:pt x="2316" y="1241"/>
                        <a:pt x="1904" y="1821"/>
                        <a:pt x="1569" y="2455"/>
                      </a:cubicBezTo>
                      <a:cubicBezTo>
                        <a:pt x="1500" y="2584"/>
                        <a:pt x="1444" y="2719"/>
                        <a:pt x="1382" y="2852"/>
                      </a:cubicBezTo>
                      <a:cubicBezTo>
                        <a:pt x="1380" y="2857"/>
                        <a:pt x="1378" y="2861"/>
                        <a:pt x="1375" y="28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11" name="Группа 10"/>
          <p:cNvGrpSpPr/>
          <p:nvPr/>
        </p:nvGrpSpPr>
        <p:grpSpPr>
          <a:xfrm>
            <a:off x="548525" y="2663431"/>
            <a:ext cx="11089232" cy="367200"/>
            <a:chOff x="548525" y="2577591"/>
            <a:chExt cx="11089232" cy="367200"/>
          </a:xfrm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548525" y="2577591"/>
              <a:ext cx="11089232" cy="367200"/>
            </a:xfrm>
            <a:prstGeom prst="roundRect">
              <a:avLst/>
            </a:prstGeom>
            <a:solidFill>
              <a:schemeClr val="bg1"/>
            </a:solidFill>
            <a:ln w="12700" cap="rnd" cmpd="sng">
              <a:noFill/>
              <a:prstDash val="solid"/>
            </a:ln>
            <a:effectLst>
              <a:outerShdw blurRad="889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324000" rtlCol="0" anchor="ctr">
              <a:noAutofit/>
            </a:bodyPr>
            <a:lstStyle/>
            <a:p>
              <a:pPr marL="180975" fontAlgn="ctr">
                <a:lnSpc>
                  <a:spcPts val="1900"/>
                </a:lnSpc>
                <a:spcAft>
                  <a:spcPts val="600"/>
                </a:spcAft>
              </a:pPr>
              <a:r>
                <a:rPr lang="ru-RU" sz="1600" dirty="0">
                  <a:solidFill>
                    <a:srgbClr val="2A2E4B"/>
                  </a:solidFill>
                </a:rPr>
                <a:t>Проведение организационно-штатных мероприятий</a:t>
              </a:r>
            </a:p>
          </p:txBody>
        </p:sp>
        <p:grpSp>
          <p:nvGrpSpPr>
            <p:cNvPr id="67" name="Группа 66"/>
            <p:cNvGrpSpPr/>
            <p:nvPr/>
          </p:nvGrpSpPr>
          <p:grpSpPr>
            <a:xfrm>
              <a:off x="631885" y="2632545"/>
              <a:ext cx="257090" cy="257090"/>
              <a:chOff x="6172866" y="4332036"/>
              <a:chExt cx="377460" cy="377460"/>
            </a:xfrm>
          </p:grpSpPr>
          <p:sp>
            <p:nvSpPr>
              <p:cNvPr id="68" name="Овал 67"/>
              <p:cNvSpPr/>
              <p:nvPr/>
            </p:nvSpPr>
            <p:spPr>
              <a:xfrm>
                <a:off x="6172866" y="4332036"/>
                <a:ext cx="377460" cy="377460"/>
              </a:xfrm>
              <a:prstGeom prst="ellipse">
                <a:avLst/>
              </a:prstGeom>
              <a:solidFill>
                <a:srgbClr val="98B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9" name="Группа 68"/>
              <p:cNvGrpSpPr>
                <a:grpSpLocks noChangeAspect="1"/>
              </p:cNvGrpSpPr>
              <p:nvPr/>
            </p:nvGrpSpPr>
            <p:grpSpPr>
              <a:xfrm>
                <a:off x="6246096" y="4404864"/>
                <a:ext cx="231000" cy="231805"/>
                <a:chOff x="7392144" y="1151742"/>
                <a:chExt cx="684530" cy="686914"/>
              </a:xfrm>
            </p:grpSpPr>
            <p:sp>
              <p:nvSpPr>
                <p:cNvPr id="70" name="Freeform 5"/>
                <p:cNvSpPr>
                  <a:spLocks/>
                </p:cNvSpPr>
                <p:nvPr/>
              </p:nvSpPr>
              <p:spPr bwMode="auto">
                <a:xfrm>
                  <a:off x="7392144" y="1151742"/>
                  <a:ext cx="684530" cy="686914"/>
                </a:xfrm>
                <a:custGeom>
                  <a:avLst/>
                  <a:gdLst>
                    <a:gd name="T0" fmla="*/ 2072 w 3920"/>
                    <a:gd name="T1" fmla="*/ 0 h 3920"/>
                    <a:gd name="T2" fmla="*/ 2141 w 3920"/>
                    <a:gd name="T3" fmla="*/ 8 h 3920"/>
                    <a:gd name="T4" fmla="*/ 2617 w 3920"/>
                    <a:gd name="T5" fmla="*/ 112 h 3920"/>
                    <a:gd name="T6" fmla="*/ 2631 w 3920"/>
                    <a:gd name="T7" fmla="*/ 127 h 3920"/>
                    <a:gd name="T8" fmla="*/ 2632 w 3920"/>
                    <a:gd name="T9" fmla="*/ 323 h 3920"/>
                    <a:gd name="T10" fmla="*/ 893 w 3920"/>
                    <a:gd name="T11" fmla="*/ 557 h 3920"/>
                    <a:gd name="T12" fmla="*/ 213 w 3920"/>
                    <a:gd name="T13" fmla="*/ 1713 h 3920"/>
                    <a:gd name="T14" fmla="*/ 1826 w 3920"/>
                    <a:gd name="T15" fmla="*/ 3719 h 3920"/>
                    <a:gd name="T16" fmla="*/ 3300 w 3920"/>
                    <a:gd name="T17" fmla="*/ 3106 h 3920"/>
                    <a:gd name="T18" fmla="*/ 3682 w 3920"/>
                    <a:gd name="T19" fmla="*/ 1557 h 3920"/>
                    <a:gd name="T20" fmla="*/ 3689 w 3920"/>
                    <a:gd name="T21" fmla="*/ 1556 h 3920"/>
                    <a:gd name="T22" fmla="*/ 3880 w 3920"/>
                    <a:gd name="T23" fmla="*/ 1556 h 3920"/>
                    <a:gd name="T24" fmla="*/ 3900 w 3920"/>
                    <a:gd name="T25" fmla="*/ 1671 h 3920"/>
                    <a:gd name="T26" fmla="*/ 3916 w 3920"/>
                    <a:gd name="T27" fmla="*/ 1839 h 3920"/>
                    <a:gd name="T28" fmla="*/ 3920 w 3920"/>
                    <a:gd name="T29" fmla="*/ 1848 h 3920"/>
                    <a:gd name="T30" fmla="*/ 3920 w 3920"/>
                    <a:gd name="T31" fmla="*/ 2072 h 3920"/>
                    <a:gd name="T32" fmla="*/ 3912 w 3920"/>
                    <a:gd name="T33" fmla="*/ 2139 h 3920"/>
                    <a:gd name="T34" fmla="*/ 3865 w 3920"/>
                    <a:gd name="T35" fmla="*/ 2426 h 3920"/>
                    <a:gd name="T36" fmla="*/ 3127 w 3920"/>
                    <a:gd name="T37" fmla="*/ 3535 h 3920"/>
                    <a:gd name="T38" fmla="*/ 2137 w 3920"/>
                    <a:gd name="T39" fmla="*/ 3912 h 3920"/>
                    <a:gd name="T40" fmla="*/ 2072 w 3920"/>
                    <a:gd name="T41" fmla="*/ 3920 h 3920"/>
                    <a:gd name="T42" fmla="*/ 1848 w 3920"/>
                    <a:gd name="T43" fmla="*/ 3920 h 3920"/>
                    <a:gd name="T44" fmla="*/ 1835 w 3920"/>
                    <a:gd name="T45" fmla="*/ 3916 h 3920"/>
                    <a:gd name="T46" fmla="*/ 1706 w 3920"/>
                    <a:gd name="T47" fmla="*/ 3904 h 3920"/>
                    <a:gd name="T48" fmla="*/ 1383 w 3920"/>
                    <a:gd name="T49" fmla="*/ 3834 h 3920"/>
                    <a:gd name="T50" fmla="*/ 336 w 3920"/>
                    <a:gd name="T51" fmla="*/ 3059 h 3920"/>
                    <a:gd name="T52" fmla="*/ 8 w 3920"/>
                    <a:gd name="T53" fmla="*/ 2139 h 3920"/>
                    <a:gd name="T54" fmla="*/ 0 w 3920"/>
                    <a:gd name="T55" fmla="*/ 2072 h 3920"/>
                    <a:gd name="T56" fmla="*/ 0 w 3920"/>
                    <a:gd name="T57" fmla="*/ 1848 h 3920"/>
                    <a:gd name="T58" fmla="*/ 8 w 3920"/>
                    <a:gd name="T59" fmla="*/ 1781 h 3920"/>
                    <a:gd name="T60" fmla="*/ 52 w 3920"/>
                    <a:gd name="T61" fmla="*/ 1509 h 3920"/>
                    <a:gd name="T62" fmla="*/ 819 w 3920"/>
                    <a:gd name="T63" fmla="*/ 366 h 3920"/>
                    <a:gd name="T64" fmla="*/ 1781 w 3920"/>
                    <a:gd name="T65" fmla="*/ 8 h 3920"/>
                    <a:gd name="T66" fmla="*/ 1848 w 3920"/>
                    <a:gd name="T67" fmla="*/ 0 h 3920"/>
                    <a:gd name="T68" fmla="*/ 2072 w 3920"/>
                    <a:gd name="T69" fmla="*/ 0 h 39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20" h="3920">
                      <a:moveTo>
                        <a:pt x="2072" y="0"/>
                      </a:moveTo>
                      <a:cubicBezTo>
                        <a:pt x="2095" y="3"/>
                        <a:pt x="2118" y="6"/>
                        <a:pt x="2141" y="8"/>
                      </a:cubicBezTo>
                      <a:cubicBezTo>
                        <a:pt x="2304" y="21"/>
                        <a:pt x="2463" y="57"/>
                        <a:pt x="2617" y="112"/>
                      </a:cubicBezTo>
                      <a:cubicBezTo>
                        <a:pt x="2623" y="114"/>
                        <a:pt x="2631" y="122"/>
                        <a:pt x="2631" y="127"/>
                      </a:cubicBezTo>
                      <a:cubicBezTo>
                        <a:pt x="2632" y="192"/>
                        <a:pt x="2632" y="258"/>
                        <a:pt x="2632" y="323"/>
                      </a:cubicBezTo>
                      <a:cubicBezTo>
                        <a:pt x="2011" y="99"/>
                        <a:pt x="1426" y="159"/>
                        <a:pt x="893" y="557"/>
                      </a:cubicBezTo>
                      <a:cubicBezTo>
                        <a:pt x="507" y="844"/>
                        <a:pt x="278" y="1236"/>
                        <a:pt x="213" y="1713"/>
                      </a:cubicBezTo>
                      <a:cubicBezTo>
                        <a:pt x="65" y="2812"/>
                        <a:pt x="898" y="3659"/>
                        <a:pt x="1826" y="3719"/>
                      </a:cubicBezTo>
                      <a:cubicBezTo>
                        <a:pt x="2416" y="3757"/>
                        <a:pt x="2914" y="3554"/>
                        <a:pt x="3300" y="3106"/>
                      </a:cubicBezTo>
                      <a:cubicBezTo>
                        <a:pt x="3685" y="2658"/>
                        <a:pt x="3797" y="2134"/>
                        <a:pt x="3682" y="1557"/>
                      </a:cubicBezTo>
                      <a:cubicBezTo>
                        <a:pt x="3683" y="1557"/>
                        <a:pt x="3686" y="1556"/>
                        <a:pt x="3689" y="1556"/>
                      </a:cubicBezTo>
                      <a:cubicBezTo>
                        <a:pt x="3751" y="1556"/>
                        <a:pt x="3814" y="1556"/>
                        <a:pt x="3880" y="1556"/>
                      </a:cubicBezTo>
                      <a:cubicBezTo>
                        <a:pt x="3886" y="1594"/>
                        <a:pt x="3895" y="1632"/>
                        <a:pt x="3900" y="1671"/>
                      </a:cubicBezTo>
                      <a:cubicBezTo>
                        <a:pt x="3906" y="1727"/>
                        <a:pt x="3911" y="1783"/>
                        <a:pt x="3916" y="1839"/>
                      </a:cubicBezTo>
                      <a:cubicBezTo>
                        <a:pt x="3917" y="1842"/>
                        <a:pt x="3919" y="1845"/>
                        <a:pt x="3920" y="1848"/>
                      </a:cubicBezTo>
                      <a:cubicBezTo>
                        <a:pt x="3920" y="1923"/>
                        <a:pt x="3920" y="1997"/>
                        <a:pt x="3920" y="2072"/>
                      </a:cubicBezTo>
                      <a:cubicBezTo>
                        <a:pt x="3917" y="2094"/>
                        <a:pt x="3914" y="2116"/>
                        <a:pt x="3912" y="2139"/>
                      </a:cubicBezTo>
                      <a:cubicBezTo>
                        <a:pt x="3905" y="2236"/>
                        <a:pt x="3888" y="2332"/>
                        <a:pt x="3865" y="2426"/>
                      </a:cubicBezTo>
                      <a:cubicBezTo>
                        <a:pt x="3750" y="2883"/>
                        <a:pt x="3504" y="3254"/>
                        <a:pt x="3127" y="3535"/>
                      </a:cubicBezTo>
                      <a:cubicBezTo>
                        <a:pt x="2833" y="3755"/>
                        <a:pt x="2502" y="3880"/>
                        <a:pt x="2137" y="3912"/>
                      </a:cubicBezTo>
                      <a:cubicBezTo>
                        <a:pt x="2115" y="3914"/>
                        <a:pt x="2094" y="3917"/>
                        <a:pt x="2072" y="3920"/>
                      </a:cubicBezTo>
                      <a:cubicBezTo>
                        <a:pt x="1997" y="3920"/>
                        <a:pt x="1923" y="3920"/>
                        <a:pt x="1848" y="3920"/>
                      </a:cubicBezTo>
                      <a:cubicBezTo>
                        <a:pt x="1844" y="3919"/>
                        <a:pt x="1839" y="3917"/>
                        <a:pt x="1835" y="3916"/>
                      </a:cubicBezTo>
                      <a:cubicBezTo>
                        <a:pt x="1792" y="3912"/>
                        <a:pt x="1749" y="3909"/>
                        <a:pt x="1706" y="3904"/>
                      </a:cubicBezTo>
                      <a:cubicBezTo>
                        <a:pt x="1596" y="3892"/>
                        <a:pt x="1488" y="3868"/>
                        <a:pt x="1383" y="3834"/>
                      </a:cubicBezTo>
                      <a:cubicBezTo>
                        <a:pt x="945" y="3696"/>
                        <a:pt x="595" y="3438"/>
                        <a:pt x="336" y="3059"/>
                      </a:cubicBezTo>
                      <a:cubicBezTo>
                        <a:pt x="147" y="2781"/>
                        <a:pt x="37" y="2474"/>
                        <a:pt x="8" y="2139"/>
                      </a:cubicBezTo>
                      <a:cubicBezTo>
                        <a:pt x="6" y="2116"/>
                        <a:pt x="3" y="2094"/>
                        <a:pt x="0" y="2072"/>
                      </a:cubicBezTo>
                      <a:cubicBezTo>
                        <a:pt x="0" y="1997"/>
                        <a:pt x="0" y="1923"/>
                        <a:pt x="0" y="1848"/>
                      </a:cubicBezTo>
                      <a:cubicBezTo>
                        <a:pt x="3" y="1826"/>
                        <a:pt x="6" y="1804"/>
                        <a:pt x="8" y="1781"/>
                      </a:cubicBezTo>
                      <a:cubicBezTo>
                        <a:pt x="15" y="1689"/>
                        <a:pt x="30" y="1599"/>
                        <a:pt x="52" y="1509"/>
                      </a:cubicBezTo>
                      <a:cubicBezTo>
                        <a:pt x="167" y="1034"/>
                        <a:pt x="424" y="652"/>
                        <a:pt x="819" y="366"/>
                      </a:cubicBezTo>
                      <a:cubicBezTo>
                        <a:pt x="1105" y="158"/>
                        <a:pt x="1428" y="39"/>
                        <a:pt x="1781" y="8"/>
                      </a:cubicBezTo>
                      <a:cubicBezTo>
                        <a:pt x="1804" y="6"/>
                        <a:pt x="1826" y="3"/>
                        <a:pt x="1848" y="0"/>
                      </a:cubicBezTo>
                      <a:cubicBezTo>
                        <a:pt x="1923" y="0"/>
                        <a:pt x="1997" y="0"/>
                        <a:pt x="207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6"/>
                <p:cNvSpPr>
                  <a:spLocks/>
                </p:cNvSpPr>
                <p:nvPr/>
              </p:nvSpPr>
              <p:spPr bwMode="auto">
                <a:xfrm>
                  <a:off x="7485164" y="1213755"/>
                  <a:ext cx="572429" cy="503261"/>
                </a:xfrm>
                <a:custGeom>
                  <a:avLst/>
                  <a:gdLst>
                    <a:gd name="T0" fmla="*/ 1375 w 3278"/>
                    <a:gd name="T1" fmla="*/ 2869 h 2869"/>
                    <a:gd name="T2" fmla="*/ 0 w 3278"/>
                    <a:gd name="T3" fmla="*/ 1449 h 2869"/>
                    <a:gd name="T4" fmla="*/ 352 w 3278"/>
                    <a:gd name="T5" fmla="*/ 1162 h 2869"/>
                    <a:gd name="T6" fmla="*/ 1146 w 3278"/>
                    <a:gd name="T7" fmla="*/ 1794 h 2869"/>
                    <a:gd name="T8" fmla="*/ 3194 w 3278"/>
                    <a:gd name="T9" fmla="*/ 0 h 2869"/>
                    <a:gd name="T10" fmla="*/ 3202 w 3278"/>
                    <a:gd name="T11" fmla="*/ 17 h 2869"/>
                    <a:gd name="T12" fmla="*/ 3272 w 3278"/>
                    <a:gd name="T13" fmla="*/ 179 h 2869"/>
                    <a:gd name="T14" fmla="*/ 3265 w 3278"/>
                    <a:gd name="T15" fmla="*/ 211 h 2869"/>
                    <a:gd name="T16" fmla="*/ 2788 w 3278"/>
                    <a:gd name="T17" fmla="*/ 703 h 2869"/>
                    <a:gd name="T18" fmla="*/ 1569 w 3278"/>
                    <a:gd name="T19" fmla="*/ 2455 h 2869"/>
                    <a:gd name="T20" fmla="*/ 1382 w 3278"/>
                    <a:gd name="T21" fmla="*/ 2852 h 2869"/>
                    <a:gd name="T22" fmla="*/ 1375 w 3278"/>
                    <a:gd name="T23" fmla="*/ 2869 h 2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78" h="2869">
                      <a:moveTo>
                        <a:pt x="1375" y="2869"/>
                      </a:moveTo>
                      <a:cubicBezTo>
                        <a:pt x="916" y="2395"/>
                        <a:pt x="459" y="1923"/>
                        <a:pt x="0" y="1449"/>
                      </a:cubicBezTo>
                      <a:cubicBezTo>
                        <a:pt x="117" y="1353"/>
                        <a:pt x="234" y="1258"/>
                        <a:pt x="352" y="1162"/>
                      </a:cubicBezTo>
                      <a:cubicBezTo>
                        <a:pt x="617" y="1373"/>
                        <a:pt x="881" y="1584"/>
                        <a:pt x="1146" y="1794"/>
                      </a:cubicBezTo>
                      <a:cubicBezTo>
                        <a:pt x="1739" y="1093"/>
                        <a:pt x="2416" y="490"/>
                        <a:pt x="3194" y="0"/>
                      </a:cubicBezTo>
                      <a:cubicBezTo>
                        <a:pt x="3197" y="7"/>
                        <a:pt x="3200" y="12"/>
                        <a:pt x="3202" y="17"/>
                      </a:cubicBezTo>
                      <a:cubicBezTo>
                        <a:pt x="3225" y="71"/>
                        <a:pt x="3248" y="125"/>
                        <a:pt x="3272" y="179"/>
                      </a:cubicBezTo>
                      <a:cubicBezTo>
                        <a:pt x="3278" y="193"/>
                        <a:pt x="3275" y="201"/>
                        <a:pt x="3265" y="211"/>
                      </a:cubicBezTo>
                      <a:cubicBezTo>
                        <a:pt x="3097" y="367"/>
                        <a:pt x="2939" y="531"/>
                        <a:pt x="2788" y="703"/>
                      </a:cubicBezTo>
                      <a:cubicBezTo>
                        <a:pt x="2316" y="1241"/>
                        <a:pt x="1904" y="1821"/>
                        <a:pt x="1569" y="2455"/>
                      </a:cubicBezTo>
                      <a:cubicBezTo>
                        <a:pt x="1500" y="2584"/>
                        <a:pt x="1444" y="2719"/>
                        <a:pt x="1382" y="2852"/>
                      </a:cubicBezTo>
                      <a:cubicBezTo>
                        <a:pt x="1380" y="2857"/>
                        <a:pt x="1378" y="2861"/>
                        <a:pt x="1375" y="28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12" name="Группа 11"/>
          <p:cNvGrpSpPr/>
          <p:nvPr/>
        </p:nvGrpSpPr>
        <p:grpSpPr>
          <a:xfrm>
            <a:off x="548525" y="3052275"/>
            <a:ext cx="11089232" cy="367200"/>
            <a:chOff x="548525" y="3061800"/>
            <a:chExt cx="11089232" cy="367200"/>
          </a:xfrm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548525" y="3061800"/>
              <a:ext cx="11089232" cy="367200"/>
            </a:xfrm>
            <a:prstGeom prst="roundRect">
              <a:avLst/>
            </a:prstGeom>
            <a:solidFill>
              <a:schemeClr val="bg1"/>
            </a:solidFill>
            <a:ln w="12700" cap="rnd" cmpd="sng">
              <a:noFill/>
              <a:prstDash val="solid"/>
            </a:ln>
            <a:effectLst>
              <a:outerShdw blurRad="889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324000" rtlCol="0" anchor="ctr">
              <a:noAutofit/>
            </a:bodyPr>
            <a:lstStyle/>
            <a:p>
              <a:pPr marL="180975" fontAlgn="ctr">
                <a:lnSpc>
                  <a:spcPts val="1900"/>
                </a:lnSpc>
                <a:spcAft>
                  <a:spcPts val="600"/>
                </a:spcAft>
              </a:pPr>
              <a:r>
                <a:rPr lang="ru-RU" sz="1600" dirty="0">
                  <a:solidFill>
                    <a:srgbClr val="2A2E4B"/>
                  </a:solidFill>
                </a:rPr>
                <a:t>Внесение изменений в учредительные документы, заключенные контракты, договоры и соглашения</a:t>
              </a:r>
              <a:endParaRPr lang="ru-RU" altLang="en-US" sz="1600" dirty="0">
                <a:solidFill>
                  <a:srgbClr val="2A2E4B"/>
                </a:solidFill>
              </a:endParaRPr>
            </a:p>
          </p:txBody>
        </p:sp>
        <p:grpSp>
          <p:nvGrpSpPr>
            <p:cNvPr id="77" name="Группа 76"/>
            <p:cNvGrpSpPr/>
            <p:nvPr/>
          </p:nvGrpSpPr>
          <p:grpSpPr>
            <a:xfrm>
              <a:off x="631884" y="3119707"/>
              <a:ext cx="257090" cy="257090"/>
              <a:chOff x="6172866" y="4332036"/>
              <a:chExt cx="377460" cy="377460"/>
            </a:xfrm>
          </p:grpSpPr>
          <p:sp>
            <p:nvSpPr>
              <p:cNvPr id="78" name="Овал 77"/>
              <p:cNvSpPr/>
              <p:nvPr/>
            </p:nvSpPr>
            <p:spPr>
              <a:xfrm>
                <a:off x="6172866" y="4332036"/>
                <a:ext cx="377460" cy="377460"/>
              </a:xfrm>
              <a:prstGeom prst="ellipse">
                <a:avLst/>
              </a:prstGeom>
              <a:solidFill>
                <a:srgbClr val="98B5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9" name="Группа 78"/>
              <p:cNvGrpSpPr>
                <a:grpSpLocks noChangeAspect="1"/>
              </p:cNvGrpSpPr>
              <p:nvPr/>
            </p:nvGrpSpPr>
            <p:grpSpPr>
              <a:xfrm>
                <a:off x="6246096" y="4404864"/>
                <a:ext cx="231000" cy="231805"/>
                <a:chOff x="7392144" y="1151742"/>
                <a:chExt cx="684530" cy="686914"/>
              </a:xfrm>
            </p:grpSpPr>
            <p:sp>
              <p:nvSpPr>
                <p:cNvPr id="80" name="Freeform 5"/>
                <p:cNvSpPr>
                  <a:spLocks/>
                </p:cNvSpPr>
                <p:nvPr/>
              </p:nvSpPr>
              <p:spPr bwMode="auto">
                <a:xfrm>
                  <a:off x="7392144" y="1151742"/>
                  <a:ext cx="684530" cy="686914"/>
                </a:xfrm>
                <a:custGeom>
                  <a:avLst/>
                  <a:gdLst>
                    <a:gd name="T0" fmla="*/ 2072 w 3920"/>
                    <a:gd name="T1" fmla="*/ 0 h 3920"/>
                    <a:gd name="T2" fmla="*/ 2141 w 3920"/>
                    <a:gd name="T3" fmla="*/ 8 h 3920"/>
                    <a:gd name="T4" fmla="*/ 2617 w 3920"/>
                    <a:gd name="T5" fmla="*/ 112 h 3920"/>
                    <a:gd name="T6" fmla="*/ 2631 w 3920"/>
                    <a:gd name="T7" fmla="*/ 127 h 3920"/>
                    <a:gd name="T8" fmla="*/ 2632 w 3920"/>
                    <a:gd name="T9" fmla="*/ 323 h 3920"/>
                    <a:gd name="T10" fmla="*/ 893 w 3920"/>
                    <a:gd name="T11" fmla="*/ 557 h 3920"/>
                    <a:gd name="T12" fmla="*/ 213 w 3920"/>
                    <a:gd name="T13" fmla="*/ 1713 h 3920"/>
                    <a:gd name="T14" fmla="*/ 1826 w 3920"/>
                    <a:gd name="T15" fmla="*/ 3719 h 3920"/>
                    <a:gd name="T16" fmla="*/ 3300 w 3920"/>
                    <a:gd name="T17" fmla="*/ 3106 h 3920"/>
                    <a:gd name="T18" fmla="*/ 3682 w 3920"/>
                    <a:gd name="T19" fmla="*/ 1557 h 3920"/>
                    <a:gd name="T20" fmla="*/ 3689 w 3920"/>
                    <a:gd name="T21" fmla="*/ 1556 h 3920"/>
                    <a:gd name="T22" fmla="*/ 3880 w 3920"/>
                    <a:gd name="T23" fmla="*/ 1556 h 3920"/>
                    <a:gd name="T24" fmla="*/ 3900 w 3920"/>
                    <a:gd name="T25" fmla="*/ 1671 h 3920"/>
                    <a:gd name="T26" fmla="*/ 3916 w 3920"/>
                    <a:gd name="T27" fmla="*/ 1839 h 3920"/>
                    <a:gd name="T28" fmla="*/ 3920 w 3920"/>
                    <a:gd name="T29" fmla="*/ 1848 h 3920"/>
                    <a:gd name="T30" fmla="*/ 3920 w 3920"/>
                    <a:gd name="T31" fmla="*/ 2072 h 3920"/>
                    <a:gd name="T32" fmla="*/ 3912 w 3920"/>
                    <a:gd name="T33" fmla="*/ 2139 h 3920"/>
                    <a:gd name="T34" fmla="*/ 3865 w 3920"/>
                    <a:gd name="T35" fmla="*/ 2426 h 3920"/>
                    <a:gd name="T36" fmla="*/ 3127 w 3920"/>
                    <a:gd name="T37" fmla="*/ 3535 h 3920"/>
                    <a:gd name="T38" fmla="*/ 2137 w 3920"/>
                    <a:gd name="T39" fmla="*/ 3912 h 3920"/>
                    <a:gd name="T40" fmla="*/ 2072 w 3920"/>
                    <a:gd name="T41" fmla="*/ 3920 h 3920"/>
                    <a:gd name="T42" fmla="*/ 1848 w 3920"/>
                    <a:gd name="T43" fmla="*/ 3920 h 3920"/>
                    <a:gd name="T44" fmla="*/ 1835 w 3920"/>
                    <a:gd name="T45" fmla="*/ 3916 h 3920"/>
                    <a:gd name="T46" fmla="*/ 1706 w 3920"/>
                    <a:gd name="T47" fmla="*/ 3904 h 3920"/>
                    <a:gd name="T48" fmla="*/ 1383 w 3920"/>
                    <a:gd name="T49" fmla="*/ 3834 h 3920"/>
                    <a:gd name="T50" fmla="*/ 336 w 3920"/>
                    <a:gd name="T51" fmla="*/ 3059 h 3920"/>
                    <a:gd name="T52" fmla="*/ 8 w 3920"/>
                    <a:gd name="T53" fmla="*/ 2139 h 3920"/>
                    <a:gd name="T54" fmla="*/ 0 w 3920"/>
                    <a:gd name="T55" fmla="*/ 2072 h 3920"/>
                    <a:gd name="T56" fmla="*/ 0 w 3920"/>
                    <a:gd name="T57" fmla="*/ 1848 h 3920"/>
                    <a:gd name="T58" fmla="*/ 8 w 3920"/>
                    <a:gd name="T59" fmla="*/ 1781 h 3920"/>
                    <a:gd name="T60" fmla="*/ 52 w 3920"/>
                    <a:gd name="T61" fmla="*/ 1509 h 3920"/>
                    <a:gd name="T62" fmla="*/ 819 w 3920"/>
                    <a:gd name="T63" fmla="*/ 366 h 3920"/>
                    <a:gd name="T64" fmla="*/ 1781 w 3920"/>
                    <a:gd name="T65" fmla="*/ 8 h 3920"/>
                    <a:gd name="T66" fmla="*/ 1848 w 3920"/>
                    <a:gd name="T67" fmla="*/ 0 h 3920"/>
                    <a:gd name="T68" fmla="*/ 2072 w 3920"/>
                    <a:gd name="T69" fmla="*/ 0 h 39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20" h="3920">
                      <a:moveTo>
                        <a:pt x="2072" y="0"/>
                      </a:moveTo>
                      <a:cubicBezTo>
                        <a:pt x="2095" y="3"/>
                        <a:pt x="2118" y="6"/>
                        <a:pt x="2141" y="8"/>
                      </a:cubicBezTo>
                      <a:cubicBezTo>
                        <a:pt x="2304" y="21"/>
                        <a:pt x="2463" y="57"/>
                        <a:pt x="2617" y="112"/>
                      </a:cubicBezTo>
                      <a:cubicBezTo>
                        <a:pt x="2623" y="114"/>
                        <a:pt x="2631" y="122"/>
                        <a:pt x="2631" y="127"/>
                      </a:cubicBezTo>
                      <a:cubicBezTo>
                        <a:pt x="2632" y="192"/>
                        <a:pt x="2632" y="258"/>
                        <a:pt x="2632" y="323"/>
                      </a:cubicBezTo>
                      <a:cubicBezTo>
                        <a:pt x="2011" y="99"/>
                        <a:pt x="1426" y="159"/>
                        <a:pt x="893" y="557"/>
                      </a:cubicBezTo>
                      <a:cubicBezTo>
                        <a:pt x="507" y="844"/>
                        <a:pt x="278" y="1236"/>
                        <a:pt x="213" y="1713"/>
                      </a:cubicBezTo>
                      <a:cubicBezTo>
                        <a:pt x="65" y="2812"/>
                        <a:pt x="898" y="3659"/>
                        <a:pt x="1826" y="3719"/>
                      </a:cubicBezTo>
                      <a:cubicBezTo>
                        <a:pt x="2416" y="3757"/>
                        <a:pt x="2914" y="3554"/>
                        <a:pt x="3300" y="3106"/>
                      </a:cubicBezTo>
                      <a:cubicBezTo>
                        <a:pt x="3685" y="2658"/>
                        <a:pt x="3797" y="2134"/>
                        <a:pt x="3682" y="1557"/>
                      </a:cubicBezTo>
                      <a:cubicBezTo>
                        <a:pt x="3683" y="1557"/>
                        <a:pt x="3686" y="1556"/>
                        <a:pt x="3689" y="1556"/>
                      </a:cubicBezTo>
                      <a:cubicBezTo>
                        <a:pt x="3751" y="1556"/>
                        <a:pt x="3814" y="1556"/>
                        <a:pt x="3880" y="1556"/>
                      </a:cubicBezTo>
                      <a:cubicBezTo>
                        <a:pt x="3886" y="1594"/>
                        <a:pt x="3895" y="1632"/>
                        <a:pt x="3900" y="1671"/>
                      </a:cubicBezTo>
                      <a:cubicBezTo>
                        <a:pt x="3906" y="1727"/>
                        <a:pt x="3911" y="1783"/>
                        <a:pt x="3916" y="1839"/>
                      </a:cubicBezTo>
                      <a:cubicBezTo>
                        <a:pt x="3917" y="1842"/>
                        <a:pt x="3919" y="1845"/>
                        <a:pt x="3920" y="1848"/>
                      </a:cubicBezTo>
                      <a:cubicBezTo>
                        <a:pt x="3920" y="1923"/>
                        <a:pt x="3920" y="1997"/>
                        <a:pt x="3920" y="2072"/>
                      </a:cubicBezTo>
                      <a:cubicBezTo>
                        <a:pt x="3917" y="2094"/>
                        <a:pt x="3914" y="2116"/>
                        <a:pt x="3912" y="2139"/>
                      </a:cubicBezTo>
                      <a:cubicBezTo>
                        <a:pt x="3905" y="2236"/>
                        <a:pt x="3888" y="2332"/>
                        <a:pt x="3865" y="2426"/>
                      </a:cubicBezTo>
                      <a:cubicBezTo>
                        <a:pt x="3750" y="2883"/>
                        <a:pt x="3504" y="3254"/>
                        <a:pt x="3127" y="3535"/>
                      </a:cubicBezTo>
                      <a:cubicBezTo>
                        <a:pt x="2833" y="3755"/>
                        <a:pt x="2502" y="3880"/>
                        <a:pt x="2137" y="3912"/>
                      </a:cubicBezTo>
                      <a:cubicBezTo>
                        <a:pt x="2115" y="3914"/>
                        <a:pt x="2094" y="3917"/>
                        <a:pt x="2072" y="3920"/>
                      </a:cubicBezTo>
                      <a:cubicBezTo>
                        <a:pt x="1997" y="3920"/>
                        <a:pt x="1923" y="3920"/>
                        <a:pt x="1848" y="3920"/>
                      </a:cubicBezTo>
                      <a:cubicBezTo>
                        <a:pt x="1844" y="3919"/>
                        <a:pt x="1839" y="3917"/>
                        <a:pt x="1835" y="3916"/>
                      </a:cubicBezTo>
                      <a:cubicBezTo>
                        <a:pt x="1792" y="3912"/>
                        <a:pt x="1749" y="3909"/>
                        <a:pt x="1706" y="3904"/>
                      </a:cubicBezTo>
                      <a:cubicBezTo>
                        <a:pt x="1596" y="3892"/>
                        <a:pt x="1488" y="3868"/>
                        <a:pt x="1383" y="3834"/>
                      </a:cubicBezTo>
                      <a:cubicBezTo>
                        <a:pt x="945" y="3696"/>
                        <a:pt x="595" y="3438"/>
                        <a:pt x="336" y="3059"/>
                      </a:cubicBezTo>
                      <a:cubicBezTo>
                        <a:pt x="147" y="2781"/>
                        <a:pt x="37" y="2474"/>
                        <a:pt x="8" y="2139"/>
                      </a:cubicBezTo>
                      <a:cubicBezTo>
                        <a:pt x="6" y="2116"/>
                        <a:pt x="3" y="2094"/>
                        <a:pt x="0" y="2072"/>
                      </a:cubicBezTo>
                      <a:cubicBezTo>
                        <a:pt x="0" y="1997"/>
                        <a:pt x="0" y="1923"/>
                        <a:pt x="0" y="1848"/>
                      </a:cubicBezTo>
                      <a:cubicBezTo>
                        <a:pt x="3" y="1826"/>
                        <a:pt x="6" y="1804"/>
                        <a:pt x="8" y="1781"/>
                      </a:cubicBezTo>
                      <a:cubicBezTo>
                        <a:pt x="15" y="1689"/>
                        <a:pt x="30" y="1599"/>
                        <a:pt x="52" y="1509"/>
                      </a:cubicBezTo>
                      <a:cubicBezTo>
                        <a:pt x="167" y="1034"/>
                        <a:pt x="424" y="652"/>
                        <a:pt x="819" y="366"/>
                      </a:cubicBezTo>
                      <a:cubicBezTo>
                        <a:pt x="1105" y="158"/>
                        <a:pt x="1428" y="39"/>
                        <a:pt x="1781" y="8"/>
                      </a:cubicBezTo>
                      <a:cubicBezTo>
                        <a:pt x="1804" y="6"/>
                        <a:pt x="1826" y="3"/>
                        <a:pt x="1848" y="0"/>
                      </a:cubicBezTo>
                      <a:cubicBezTo>
                        <a:pt x="1923" y="0"/>
                        <a:pt x="1997" y="0"/>
                        <a:pt x="207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6"/>
                <p:cNvSpPr>
                  <a:spLocks/>
                </p:cNvSpPr>
                <p:nvPr/>
              </p:nvSpPr>
              <p:spPr bwMode="auto">
                <a:xfrm>
                  <a:off x="7485164" y="1213755"/>
                  <a:ext cx="572429" cy="503261"/>
                </a:xfrm>
                <a:custGeom>
                  <a:avLst/>
                  <a:gdLst>
                    <a:gd name="T0" fmla="*/ 1375 w 3278"/>
                    <a:gd name="T1" fmla="*/ 2869 h 2869"/>
                    <a:gd name="T2" fmla="*/ 0 w 3278"/>
                    <a:gd name="T3" fmla="*/ 1449 h 2869"/>
                    <a:gd name="T4" fmla="*/ 352 w 3278"/>
                    <a:gd name="T5" fmla="*/ 1162 h 2869"/>
                    <a:gd name="T6" fmla="*/ 1146 w 3278"/>
                    <a:gd name="T7" fmla="*/ 1794 h 2869"/>
                    <a:gd name="T8" fmla="*/ 3194 w 3278"/>
                    <a:gd name="T9" fmla="*/ 0 h 2869"/>
                    <a:gd name="T10" fmla="*/ 3202 w 3278"/>
                    <a:gd name="T11" fmla="*/ 17 h 2869"/>
                    <a:gd name="T12" fmla="*/ 3272 w 3278"/>
                    <a:gd name="T13" fmla="*/ 179 h 2869"/>
                    <a:gd name="T14" fmla="*/ 3265 w 3278"/>
                    <a:gd name="T15" fmla="*/ 211 h 2869"/>
                    <a:gd name="T16" fmla="*/ 2788 w 3278"/>
                    <a:gd name="T17" fmla="*/ 703 h 2869"/>
                    <a:gd name="T18" fmla="*/ 1569 w 3278"/>
                    <a:gd name="T19" fmla="*/ 2455 h 2869"/>
                    <a:gd name="T20" fmla="*/ 1382 w 3278"/>
                    <a:gd name="T21" fmla="*/ 2852 h 2869"/>
                    <a:gd name="T22" fmla="*/ 1375 w 3278"/>
                    <a:gd name="T23" fmla="*/ 2869 h 2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78" h="2869">
                      <a:moveTo>
                        <a:pt x="1375" y="2869"/>
                      </a:moveTo>
                      <a:cubicBezTo>
                        <a:pt x="916" y="2395"/>
                        <a:pt x="459" y="1923"/>
                        <a:pt x="0" y="1449"/>
                      </a:cubicBezTo>
                      <a:cubicBezTo>
                        <a:pt x="117" y="1353"/>
                        <a:pt x="234" y="1258"/>
                        <a:pt x="352" y="1162"/>
                      </a:cubicBezTo>
                      <a:cubicBezTo>
                        <a:pt x="617" y="1373"/>
                        <a:pt x="881" y="1584"/>
                        <a:pt x="1146" y="1794"/>
                      </a:cubicBezTo>
                      <a:cubicBezTo>
                        <a:pt x="1739" y="1093"/>
                        <a:pt x="2416" y="490"/>
                        <a:pt x="3194" y="0"/>
                      </a:cubicBezTo>
                      <a:cubicBezTo>
                        <a:pt x="3197" y="7"/>
                        <a:pt x="3200" y="12"/>
                        <a:pt x="3202" y="17"/>
                      </a:cubicBezTo>
                      <a:cubicBezTo>
                        <a:pt x="3225" y="71"/>
                        <a:pt x="3248" y="125"/>
                        <a:pt x="3272" y="179"/>
                      </a:cubicBezTo>
                      <a:cubicBezTo>
                        <a:pt x="3278" y="193"/>
                        <a:pt x="3275" y="201"/>
                        <a:pt x="3265" y="211"/>
                      </a:cubicBezTo>
                      <a:cubicBezTo>
                        <a:pt x="3097" y="367"/>
                        <a:pt x="2939" y="531"/>
                        <a:pt x="2788" y="703"/>
                      </a:cubicBezTo>
                      <a:cubicBezTo>
                        <a:pt x="2316" y="1241"/>
                        <a:pt x="1904" y="1821"/>
                        <a:pt x="1569" y="2455"/>
                      </a:cubicBezTo>
                      <a:cubicBezTo>
                        <a:pt x="1500" y="2584"/>
                        <a:pt x="1444" y="2719"/>
                        <a:pt x="1382" y="2852"/>
                      </a:cubicBezTo>
                      <a:cubicBezTo>
                        <a:pt x="1380" y="2857"/>
                        <a:pt x="1378" y="2861"/>
                        <a:pt x="1375" y="28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b="1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82" name="Группа 81"/>
          <p:cNvGrpSpPr/>
          <p:nvPr/>
        </p:nvGrpSpPr>
        <p:grpSpPr>
          <a:xfrm>
            <a:off x="4403812" y="3513594"/>
            <a:ext cx="3384376" cy="430499"/>
            <a:chOff x="715183" y="1115045"/>
            <a:chExt cx="5524833" cy="430499"/>
          </a:xfrm>
        </p:grpSpPr>
        <p:sp>
          <p:nvSpPr>
            <p:cNvPr id="83" name="Скругленный прямоугольник 82"/>
            <p:cNvSpPr/>
            <p:nvPr/>
          </p:nvSpPr>
          <p:spPr>
            <a:xfrm>
              <a:off x="715183" y="1115045"/>
              <a:ext cx="5524833" cy="430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93">
                  <a:srgbClr val="CCDFF8"/>
                </a:gs>
                <a:gs pos="40000">
                  <a:schemeClr val="bg1"/>
                </a:gs>
              </a:gsLst>
              <a:lin ang="16200000" scaled="1"/>
              <a:tileRect/>
            </a:gradFill>
            <a:ln w="12700" cap="rnd" cmpd="sng">
              <a:noFill/>
              <a:prstDash val="solid"/>
            </a:ln>
            <a:effectLst>
              <a:outerShdw blurRad="266700" dist="38100" dir="2700000" algn="tl" rotWithShape="0">
                <a:prstClr val="black">
                  <a:alpha val="61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Прямоугольник 83"/>
            <p:cNvSpPr>
              <a:spLocks noChangeArrowheads="1"/>
            </p:cNvSpPr>
            <p:nvPr/>
          </p:nvSpPr>
          <p:spPr bwMode="auto">
            <a:xfrm>
              <a:off x="879746" y="1197918"/>
              <a:ext cx="5195707" cy="264752"/>
            </a:xfrm>
            <a:prstGeom prst="rect">
              <a:avLst/>
            </a:prstGeom>
            <a:noFill/>
            <a:ln w="12700" cap="rnd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sz="1400" b="1" dirty="0" smtClean="0">
                  <a:ln w="3175" cmpd="sng">
                    <a:noFill/>
                    <a:prstDash val="solid"/>
                  </a:ln>
                  <a:solidFill>
                    <a:srgbClr val="1F497D">
                      <a:lumMod val="75000"/>
                    </a:srgbClr>
                  </a:solidFill>
                  <a:cs typeface="Calibri" panose="020F0502020204030204" pitchFamily="34" charset="0"/>
                </a:rPr>
                <a:t>ФОРМА ПЛАНА</a:t>
              </a:r>
              <a:endParaRPr lang="ru-RU" sz="14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16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ts val="2000"/>
              </a:lnSpc>
              <a:buClr>
                <a:srgbClr val="E74C3C"/>
              </a:buClr>
              <a:buSzPct val="150000"/>
            </a:pP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8000">
                <a:srgbClr val="FFFFFF"/>
              </a:gs>
              <a:gs pos="97268">
                <a:srgbClr val="B9D3F5"/>
              </a:gs>
              <a:gs pos="1093">
                <a:srgbClr val="B9D3F5"/>
              </a:gs>
              <a:gs pos="28000">
                <a:schemeClr val="bg1"/>
              </a:gs>
            </a:gsLst>
            <a:lin ang="16200000" scaled="1"/>
            <a:tileRect/>
          </a:gradFill>
          <a:ln w="12700" cap="rnd" cmpd="sng">
            <a:noFill/>
            <a:prstDash val="solid"/>
          </a:ln>
          <a:effectLst>
            <a:outerShdw blurRad="266700" dist="38100" dir="2700000" algn="tl" rotWithShape="0">
              <a:prstClr val="black">
                <a:alpha val="6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51384" y="312902"/>
            <a:ext cx="11239612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РЕЗУЛЬТАТЫ ПРЕОБРАЗОВАНИЯ И </a:t>
            </a: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7375E"/>
                </a:solidFill>
                <a:cs typeface="Calibri" panose="020F0502020204030204" pitchFamily="34" charset="0"/>
              </a:rPr>
              <a:t>ИЗМЕНЕНИЯ</a:t>
            </a:r>
            <a:r>
              <a:rPr lang="ru-RU" sz="2000" b="1" dirty="0">
                <a:ln w="3175" cmpd="sng">
                  <a:noFill/>
                  <a:prstDash val="solid"/>
                </a:ln>
                <a:solidFill>
                  <a:srgbClr val="1F497D">
                    <a:lumMod val="75000"/>
                  </a:srgbClr>
                </a:solidFill>
                <a:cs typeface="Calibri" panose="020F0502020204030204" pitchFamily="34" charset="0"/>
              </a:rPr>
              <a:t> ЗАКОНОДАТЕЛЬСТВА</a:t>
            </a:r>
          </a:p>
        </p:txBody>
      </p:sp>
      <p:graphicFrame>
        <p:nvGraphicFramePr>
          <p:cNvPr id="31" name="Диаграмма 8"/>
          <p:cNvGraphicFramePr>
            <a:graphicFrameLocks/>
          </p:cNvGraphicFramePr>
          <p:nvPr>
            <p:extLst/>
          </p:nvPr>
        </p:nvGraphicFramePr>
        <p:xfrm>
          <a:off x="166646" y="940070"/>
          <a:ext cx="7416434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Shape 35"/>
          <p:cNvSpPr/>
          <p:nvPr/>
        </p:nvSpPr>
        <p:spPr>
          <a:xfrm rot="8578953">
            <a:off x="5511220" y="1814860"/>
            <a:ext cx="1490246" cy="446296"/>
          </a:xfrm>
          <a:prstGeom prst="swooshArrow">
            <a:avLst>
              <a:gd name="adj1" fmla="val 21314"/>
              <a:gd name="adj2" fmla="val 36826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447164" y="2574288"/>
            <a:ext cx="1488994" cy="385076"/>
          </a:xfrm>
          <a:prstGeom prst="roundRect">
            <a:avLst>
              <a:gd name="adj" fmla="val 45239"/>
            </a:avLst>
          </a:prstGeom>
          <a:noFill/>
          <a:ln w="15875" cap="rnd" cmpd="sng">
            <a:noFill/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Сокращено в 10 раз!</a:t>
            </a:r>
          </a:p>
        </p:txBody>
      </p:sp>
      <p:grpSp>
        <p:nvGrpSpPr>
          <p:cNvPr id="75" name="Группа 74"/>
          <p:cNvGrpSpPr/>
          <p:nvPr/>
        </p:nvGrpSpPr>
        <p:grpSpPr>
          <a:xfrm>
            <a:off x="1199456" y="3212755"/>
            <a:ext cx="4094007" cy="247450"/>
            <a:chOff x="1448783" y="3204951"/>
            <a:chExt cx="4094007" cy="247450"/>
          </a:xfrm>
        </p:grpSpPr>
        <p:grpSp>
          <p:nvGrpSpPr>
            <p:cNvPr id="72" name="Группа 71"/>
            <p:cNvGrpSpPr/>
            <p:nvPr/>
          </p:nvGrpSpPr>
          <p:grpSpPr>
            <a:xfrm>
              <a:off x="2540643" y="3226634"/>
              <a:ext cx="2130394" cy="225767"/>
              <a:chOff x="4089916" y="3351494"/>
              <a:chExt cx="2130394" cy="225767"/>
            </a:xfrm>
          </p:grpSpPr>
          <p:sp>
            <p:nvSpPr>
              <p:cNvPr id="49" name="TextBox 101"/>
              <p:cNvSpPr txBox="1">
                <a:spLocks noChangeArrowheads="1"/>
              </p:cNvSpPr>
              <p:nvPr/>
            </p:nvSpPr>
            <p:spPr bwMode="auto">
              <a:xfrm>
                <a:off x="4230324" y="3351494"/>
                <a:ext cx="1989986" cy="2257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1000"/>
                  </a:lnSpc>
                  <a:defRPr/>
                </a:pPr>
                <a:r>
                  <a:rPr lang="ru-RU" sz="1050" dirty="0">
                    <a:solidFill>
                      <a:prstClr val="black"/>
                    </a:solidFill>
                  </a:rPr>
                  <a:t> </a:t>
                </a:r>
                <a:r>
                  <a:rPr lang="ru-RU" sz="1100" dirty="0" smtClean="0">
                    <a:solidFill>
                      <a:prstClr val="black"/>
                    </a:solidFill>
                  </a:rPr>
                  <a:t>Муниципальные районы</a:t>
                </a:r>
                <a:endParaRPr lang="ru-RU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4089916" y="3384498"/>
                <a:ext cx="144000" cy="144000"/>
              </a:xfrm>
              <a:prstGeom prst="rect">
                <a:avLst/>
              </a:prstGeom>
              <a:solidFill>
                <a:srgbClr val="EAC89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0" name="Группа 69"/>
            <p:cNvGrpSpPr/>
            <p:nvPr/>
          </p:nvGrpSpPr>
          <p:grpSpPr>
            <a:xfrm>
              <a:off x="1448783" y="3204951"/>
              <a:ext cx="1066971" cy="246221"/>
              <a:chOff x="1448783" y="3204951"/>
              <a:chExt cx="1066971" cy="246221"/>
            </a:xfrm>
          </p:grpSpPr>
          <p:sp>
            <p:nvSpPr>
              <p:cNvPr id="46" name="TextBox 101"/>
              <p:cNvSpPr txBox="1">
                <a:spLocks noChangeArrowheads="1"/>
              </p:cNvSpPr>
              <p:nvPr/>
            </p:nvSpPr>
            <p:spPr bwMode="auto">
              <a:xfrm>
                <a:off x="1592633" y="3204951"/>
                <a:ext cx="92312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1200"/>
                  </a:lnSpc>
                  <a:defRPr/>
                </a:pPr>
                <a:r>
                  <a:rPr lang="ru-RU" sz="1100" dirty="0">
                    <a:solidFill>
                      <a:prstClr val="black"/>
                    </a:solidFill>
                  </a:rPr>
                  <a:t>Поселения</a:t>
                </a:r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1448783" y="3255773"/>
                <a:ext cx="144000" cy="144000"/>
              </a:xfrm>
              <a:prstGeom prst="rect">
                <a:avLst/>
              </a:prstGeom>
              <a:solidFill>
                <a:srgbClr val="5F74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Группа 72"/>
            <p:cNvGrpSpPr/>
            <p:nvPr/>
          </p:nvGrpSpPr>
          <p:grpSpPr>
            <a:xfrm>
              <a:off x="4957121" y="3214004"/>
              <a:ext cx="585669" cy="225767"/>
              <a:chOff x="6221985" y="4537427"/>
              <a:chExt cx="585669" cy="225767"/>
            </a:xfrm>
          </p:grpSpPr>
          <p:sp>
            <p:nvSpPr>
              <p:cNvPr id="39" name="TextBox 101"/>
              <p:cNvSpPr txBox="1">
                <a:spLocks noChangeArrowheads="1"/>
              </p:cNvSpPr>
              <p:nvPr/>
            </p:nvSpPr>
            <p:spPr bwMode="auto">
              <a:xfrm>
                <a:off x="6369132" y="4537427"/>
                <a:ext cx="438522" cy="2257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1000"/>
                  </a:lnSpc>
                  <a:defRPr/>
                </a:pPr>
                <a:r>
                  <a:rPr lang="ru-RU" sz="1100" dirty="0" smtClean="0">
                    <a:solidFill>
                      <a:prstClr val="black"/>
                    </a:solidFill>
                  </a:rPr>
                  <a:t>МО</a:t>
                </a:r>
                <a:endParaRPr lang="ru-RU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221985" y="4579484"/>
                <a:ext cx="144000" cy="144000"/>
              </a:xfrm>
              <a:prstGeom prst="rect">
                <a:avLst/>
              </a:prstGeom>
              <a:solidFill>
                <a:srgbClr val="BD38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1" name="Группа 70"/>
            <p:cNvGrpSpPr/>
            <p:nvPr/>
          </p:nvGrpSpPr>
          <p:grpSpPr>
            <a:xfrm>
              <a:off x="4462670" y="3214722"/>
              <a:ext cx="496384" cy="225767"/>
              <a:chOff x="4462670" y="3206094"/>
              <a:chExt cx="496384" cy="225767"/>
            </a:xfrm>
          </p:grpSpPr>
          <p:sp>
            <p:nvSpPr>
              <p:cNvPr id="41" name="TextBox 101"/>
              <p:cNvSpPr txBox="1">
                <a:spLocks noChangeArrowheads="1"/>
              </p:cNvSpPr>
              <p:nvPr/>
            </p:nvSpPr>
            <p:spPr bwMode="auto">
              <a:xfrm>
                <a:off x="4606520" y="3206094"/>
                <a:ext cx="352534" cy="2257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1000"/>
                  </a:lnSpc>
                  <a:defRPr/>
                </a:pPr>
                <a:r>
                  <a:rPr lang="ru-RU" sz="1100" dirty="0" smtClean="0">
                    <a:solidFill>
                      <a:prstClr val="black"/>
                    </a:solidFill>
                  </a:rPr>
                  <a:t>ГО</a:t>
                </a:r>
                <a:endParaRPr lang="ru-RU" sz="11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4462670" y="3248151"/>
                <a:ext cx="144000" cy="144000"/>
              </a:xfrm>
              <a:prstGeom prst="rect">
                <a:avLst/>
              </a:prstGeom>
              <a:solidFill>
                <a:srgbClr val="4AB09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9" name="Скругленный прямоугольник 78"/>
          <p:cNvSpPr/>
          <p:nvPr/>
        </p:nvSpPr>
        <p:spPr>
          <a:xfrm>
            <a:off x="6898188" y="1547629"/>
            <a:ext cx="4958452" cy="488678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</a:rPr>
              <a:t>Устранение дублирующих функций органов власти, ликвидация бюрократических «барьеров»</a:t>
            </a:r>
          </a:p>
        </p:txBody>
      </p:sp>
      <p:graphicFrame>
        <p:nvGraphicFramePr>
          <p:cNvPr id="83" name="Таблица 82"/>
          <p:cNvGraphicFramePr>
            <a:graphicFrameLocks noGrp="1"/>
          </p:cNvGraphicFramePr>
          <p:nvPr>
            <p:extLst/>
          </p:nvPr>
        </p:nvGraphicFramePr>
        <p:xfrm>
          <a:off x="379914" y="3569556"/>
          <a:ext cx="6189138" cy="2762737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204569"/>
                <a:gridCol w="1204569"/>
                <a:gridCol w="756000"/>
                <a:gridCol w="756000"/>
                <a:gridCol w="756000"/>
                <a:gridCol w="756000"/>
                <a:gridCol w="756000"/>
              </a:tblGrid>
              <a:tr h="240067">
                <a:tc gridSpan="2">
                  <a:txBody>
                    <a:bodyPr/>
                    <a:lstStyle/>
                    <a:p>
                      <a:pPr marL="0" algn="ctr" defTabSz="914377" rtl="0" eaLnBrk="1" fontAlgn="ctr" latinLnBrk="0" hangingPunct="1">
                        <a:lnSpc>
                          <a:spcPts val="1000"/>
                        </a:lnSpc>
                      </a:pPr>
                      <a:r>
                        <a:rPr lang="ru-RU" sz="12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Показатель/Год</a:t>
                      </a:r>
                      <a:endParaRPr lang="ru-RU" sz="12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626" marR="6626" marT="66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>
                        <a:lnSpc>
                          <a:spcPts val="1000"/>
                        </a:lnSpc>
                      </a:pPr>
                      <a:r>
                        <a:rPr lang="ru-RU" sz="12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2015</a:t>
                      </a:r>
                      <a:endParaRPr lang="ru-RU" sz="12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>
                        <a:lnSpc>
                          <a:spcPts val="1000"/>
                        </a:lnSpc>
                      </a:pPr>
                      <a:r>
                        <a:rPr lang="ru-RU" sz="12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2017</a:t>
                      </a:r>
                      <a:endParaRPr lang="ru-RU" sz="12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>
                        <a:lnSpc>
                          <a:spcPts val="1000"/>
                        </a:lnSpc>
                      </a:pPr>
                      <a:r>
                        <a:rPr lang="ru-RU" sz="12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2019</a:t>
                      </a:r>
                      <a:endParaRPr lang="ru-RU" sz="12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>
                        <a:lnSpc>
                          <a:spcPts val="1000"/>
                        </a:lnSpc>
                      </a:pPr>
                      <a:r>
                        <a:rPr lang="ru-RU" sz="12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2021</a:t>
                      </a:r>
                      <a:endParaRPr lang="ru-RU" sz="12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>
                        <a:lnSpc>
                          <a:spcPts val="1000"/>
                        </a:lnSpc>
                      </a:pPr>
                      <a:r>
                        <a:rPr lang="ru-RU" sz="12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2023</a:t>
                      </a:r>
                      <a:endParaRPr lang="ru-RU" sz="12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37964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Количество высокодотационных МО по ст.136 БК РФ (свыше 50 % )</a:t>
                      </a:r>
                    </a:p>
                  </a:txBody>
                  <a:tcPr marL="108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125 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(37,9%)</a:t>
                      </a:r>
                    </a:p>
                  </a:txBody>
                  <a:tcPr marL="36000" marR="144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93 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(29,5%)</a:t>
                      </a:r>
                    </a:p>
                  </a:txBody>
                  <a:tcPr marL="36000" marR="144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76 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(37,8%)</a:t>
                      </a:r>
                    </a:p>
                  </a:txBody>
                  <a:tcPr marL="36000" marR="144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0 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(0,0%)</a:t>
                      </a:r>
                    </a:p>
                  </a:txBody>
                  <a:tcPr marL="36000" marR="144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1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(3,03)</a:t>
                      </a:r>
                    </a:p>
                  </a:txBody>
                  <a:tcPr marL="36000" marR="144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915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Количество МО с долей дотации более 50 % (без целевых МБТ)</a:t>
                      </a:r>
                    </a:p>
                  </a:txBody>
                  <a:tcPr marL="108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162  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(49%)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132 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(41,9%)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93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(46,3%)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13 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(39,4%)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11 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(33,3%)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</a:tr>
              <a:tr h="27914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Доля МО, получающих субсидии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из КБ, %</a:t>
                      </a:r>
                    </a:p>
                  </a:txBody>
                  <a:tcPr marL="108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81,8</a:t>
                      </a:r>
                    </a:p>
                  </a:txBody>
                  <a:tcPr marL="72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92,7</a:t>
                      </a:r>
                    </a:p>
                  </a:txBody>
                  <a:tcPr marL="72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95,5</a:t>
                      </a:r>
                    </a:p>
                  </a:txBody>
                  <a:tcPr marL="72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72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72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7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Объем налоговых и неналоговых доходов, млн рублей</a:t>
                      </a:r>
                    </a:p>
                  </a:txBody>
                  <a:tcPr marL="108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17 881,8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18 930,2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22 012,8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25 547,4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31 278,1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>
                        <a:alpha val="46000"/>
                      </a:srgbClr>
                    </a:solidFill>
                  </a:tcPr>
                </a:tc>
              </a:tr>
              <a:tr h="22938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Единые нормативы отчислений по:   </a:t>
                      </a:r>
                    </a:p>
                  </a:txBody>
                  <a:tcPr marL="108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385"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НДФЛ</a:t>
                      </a:r>
                    </a:p>
                  </a:txBody>
                  <a:tcPr marL="36000" marR="144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МО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</a:tr>
              <a:tr h="22938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ГО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385"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                       УСН</a:t>
                      </a:r>
                    </a:p>
                  </a:txBody>
                  <a:tcPr marL="36000" marR="144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МО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</a:tr>
              <a:tr h="22938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ГО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6000" marR="144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8" name="Скругленный прямоугольник 37"/>
          <p:cNvSpPr/>
          <p:nvPr/>
        </p:nvSpPr>
        <p:spPr>
          <a:xfrm>
            <a:off x="6898188" y="2060848"/>
            <a:ext cx="4958452" cy="778339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300"/>
              </a:lnSpc>
            </a:pPr>
            <a:r>
              <a:rPr lang="ru-RU" sz="1400" dirty="0">
                <a:solidFill>
                  <a:prstClr val="black"/>
                </a:solidFill>
              </a:rPr>
              <a:t>Консолидация бюджетных средств и решение наиболее острых вопросов и проблем </a:t>
            </a:r>
          </a:p>
          <a:p>
            <a:pPr fontAlgn="ctr">
              <a:lnSpc>
                <a:spcPts val="1300"/>
              </a:lnSpc>
            </a:pPr>
            <a:r>
              <a:rPr lang="ru-RU" sz="1300" i="1" dirty="0">
                <a:solidFill>
                  <a:srgbClr val="5F748F"/>
                </a:solidFill>
              </a:rPr>
              <a:t>(повышение возможности для социально-экономического развития территорий)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898188" y="2851617"/>
            <a:ext cx="4958452" cy="502839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</a:rPr>
              <a:t>Снижение уровня </a:t>
            </a:r>
            <a:r>
              <a:rPr lang="ru-RU" sz="1400" dirty="0" err="1">
                <a:solidFill>
                  <a:prstClr val="black"/>
                </a:solidFill>
              </a:rPr>
              <a:t>дотационности</a:t>
            </a:r>
            <a:r>
              <a:rPr lang="ru-RU" sz="1400" dirty="0">
                <a:solidFill>
                  <a:prstClr val="black"/>
                </a:solidFill>
              </a:rPr>
              <a:t> </a:t>
            </a:r>
            <a:r>
              <a:rPr lang="ru-RU" sz="1400" dirty="0" smtClean="0">
                <a:solidFill>
                  <a:prstClr val="black"/>
                </a:solidFill>
              </a:rPr>
              <a:t>МО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898188" y="3366886"/>
            <a:ext cx="4958452" cy="502839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</a:rPr>
              <a:t>Повышение эффективности оказания муниципальных услуг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898188" y="3872630"/>
            <a:ext cx="4958452" cy="502839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</a:rPr>
              <a:t>Возможность привлечения более квалифицированных кадров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898188" y="4387900"/>
            <a:ext cx="4958452" cy="684000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</a:rPr>
              <a:t>Сокращение штатной численности управленческого персонала и затрат на их содержание с одновременным обеспечением роста заработной платы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898188" y="5074807"/>
            <a:ext cx="4958452" cy="648000"/>
          </a:xfrm>
          <a:prstGeom prst="roundRect">
            <a:avLst/>
          </a:prstGeom>
          <a:solidFill>
            <a:schemeClr val="bg1"/>
          </a:solidFill>
          <a:ln w="12700" cap="rnd" cmpd="sng">
            <a:noFill/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504000" rtlCol="0" anchor="ctr">
            <a:noAutofit/>
          </a:bodyPr>
          <a:lstStyle/>
          <a:p>
            <a:pPr fontAlgn="ctr">
              <a:lnSpc>
                <a:spcPts val="1400"/>
              </a:lnSpc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</a:rPr>
              <a:t>Сохранение «связи» населения с органами власти, доступности  муниципальных услуг путем создания  территориальных управлений (отделов)</a:t>
            </a:r>
          </a:p>
        </p:txBody>
      </p:sp>
      <p:grpSp>
        <p:nvGrpSpPr>
          <p:cNvPr id="80" name="Группа 79"/>
          <p:cNvGrpSpPr/>
          <p:nvPr/>
        </p:nvGrpSpPr>
        <p:grpSpPr>
          <a:xfrm>
            <a:off x="7063992" y="1587272"/>
            <a:ext cx="257090" cy="257090"/>
            <a:chOff x="6172866" y="4332036"/>
            <a:chExt cx="377460" cy="377460"/>
          </a:xfrm>
        </p:grpSpPr>
        <p:sp>
          <p:nvSpPr>
            <p:cNvPr id="103" name="Овал 102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04" name="Группа 103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7" name="Группа 106"/>
          <p:cNvGrpSpPr/>
          <p:nvPr/>
        </p:nvGrpSpPr>
        <p:grpSpPr>
          <a:xfrm>
            <a:off x="7063992" y="2082109"/>
            <a:ext cx="257090" cy="257090"/>
            <a:chOff x="6172866" y="4332036"/>
            <a:chExt cx="377460" cy="377460"/>
          </a:xfrm>
        </p:grpSpPr>
        <p:sp>
          <p:nvSpPr>
            <p:cNvPr id="108" name="Овал 107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09" name="Группа 108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2" name="Группа 111"/>
          <p:cNvGrpSpPr/>
          <p:nvPr/>
        </p:nvGrpSpPr>
        <p:grpSpPr>
          <a:xfrm>
            <a:off x="7063992" y="2889220"/>
            <a:ext cx="257090" cy="257090"/>
            <a:chOff x="6172866" y="4332036"/>
            <a:chExt cx="377460" cy="377460"/>
          </a:xfrm>
        </p:grpSpPr>
        <p:sp>
          <p:nvSpPr>
            <p:cNvPr id="113" name="Овал 112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14" name="Группа 113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15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7" name="Группа 116"/>
          <p:cNvGrpSpPr/>
          <p:nvPr/>
        </p:nvGrpSpPr>
        <p:grpSpPr>
          <a:xfrm>
            <a:off x="7063992" y="3403057"/>
            <a:ext cx="257090" cy="257090"/>
            <a:chOff x="6172866" y="4332036"/>
            <a:chExt cx="377460" cy="377460"/>
          </a:xfrm>
        </p:grpSpPr>
        <p:sp>
          <p:nvSpPr>
            <p:cNvPr id="118" name="Овал 117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19" name="Группа 118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20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2" name="Группа 121"/>
          <p:cNvGrpSpPr/>
          <p:nvPr/>
        </p:nvGrpSpPr>
        <p:grpSpPr>
          <a:xfrm>
            <a:off x="7063992" y="3907524"/>
            <a:ext cx="257090" cy="257090"/>
            <a:chOff x="6172866" y="4332036"/>
            <a:chExt cx="377460" cy="377460"/>
          </a:xfrm>
        </p:grpSpPr>
        <p:sp>
          <p:nvSpPr>
            <p:cNvPr id="123" name="Овал 122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24" name="Группа 123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25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7" name="Группа 126"/>
          <p:cNvGrpSpPr/>
          <p:nvPr/>
        </p:nvGrpSpPr>
        <p:grpSpPr>
          <a:xfrm>
            <a:off x="7063992" y="4420341"/>
            <a:ext cx="257090" cy="257090"/>
            <a:chOff x="6172866" y="4332036"/>
            <a:chExt cx="377460" cy="377460"/>
          </a:xfrm>
        </p:grpSpPr>
        <p:sp>
          <p:nvSpPr>
            <p:cNvPr id="128" name="Овал 127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29" name="Группа 128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2" name="Группа 131"/>
          <p:cNvGrpSpPr/>
          <p:nvPr/>
        </p:nvGrpSpPr>
        <p:grpSpPr>
          <a:xfrm>
            <a:off x="7063992" y="5082080"/>
            <a:ext cx="257090" cy="257090"/>
            <a:chOff x="6172866" y="4332036"/>
            <a:chExt cx="377460" cy="377460"/>
          </a:xfrm>
        </p:grpSpPr>
        <p:sp>
          <p:nvSpPr>
            <p:cNvPr id="133" name="Овал 132"/>
            <p:cNvSpPr/>
            <p:nvPr/>
          </p:nvSpPr>
          <p:spPr>
            <a:xfrm>
              <a:off x="6172866" y="4332036"/>
              <a:ext cx="377460" cy="377460"/>
            </a:xfrm>
            <a:prstGeom prst="ellipse">
              <a:avLst/>
            </a:prstGeom>
            <a:solidFill>
              <a:srgbClr val="98B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34" name="Группа 133"/>
            <p:cNvGrpSpPr>
              <a:grpSpLocks noChangeAspect="1"/>
            </p:cNvGrpSpPr>
            <p:nvPr/>
          </p:nvGrpSpPr>
          <p:grpSpPr>
            <a:xfrm>
              <a:off x="6246096" y="4404864"/>
              <a:ext cx="231000" cy="231805"/>
              <a:chOff x="7392144" y="1151742"/>
              <a:chExt cx="684530" cy="686914"/>
            </a:xfrm>
          </p:grpSpPr>
          <p:sp>
            <p:nvSpPr>
              <p:cNvPr id="135" name="Freeform 5"/>
              <p:cNvSpPr>
                <a:spLocks/>
              </p:cNvSpPr>
              <p:nvPr/>
            </p:nvSpPr>
            <p:spPr bwMode="auto">
              <a:xfrm>
                <a:off x="7392144" y="1151742"/>
                <a:ext cx="684530" cy="686914"/>
              </a:xfrm>
              <a:custGeom>
                <a:avLst/>
                <a:gdLst>
                  <a:gd name="T0" fmla="*/ 2072 w 3920"/>
                  <a:gd name="T1" fmla="*/ 0 h 3920"/>
                  <a:gd name="T2" fmla="*/ 2141 w 3920"/>
                  <a:gd name="T3" fmla="*/ 8 h 3920"/>
                  <a:gd name="T4" fmla="*/ 2617 w 3920"/>
                  <a:gd name="T5" fmla="*/ 112 h 3920"/>
                  <a:gd name="T6" fmla="*/ 2631 w 3920"/>
                  <a:gd name="T7" fmla="*/ 127 h 3920"/>
                  <a:gd name="T8" fmla="*/ 2632 w 3920"/>
                  <a:gd name="T9" fmla="*/ 323 h 3920"/>
                  <a:gd name="T10" fmla="*/ 893 w 3920"/>
                  <a:gd name="T11" fmla="*/ 557 h 3920"/>
                  <a:gd name="T12" fmla="*/ 213 w 3920"/>
                  <a:gd name="T13" fmla="*/ 1713 h 3920"/>
                  <a:gd name="T14" fmla="*/ 1826 w 3920"/>
                  <a:gd name="T15" fmla="*/ 3719 h 3920"/>
                  <a:gd name="T16" fmla="*/ 3300 w 3920"/>
                  <a:gd name="T17" fmla="*/ 3106 h 3920"/>
                  <a:gd name="T18" fmla="*/ 3682 w 3920"/>
                  <a:gd name="T19" fmla="*/ 1557 h 3920"/>
                  <a:gd name="T20" fmla="*/ 3689 w 3920"/>
                  <a:gd name="T21" fmla="*/ 1556 h 3920"/>
                  <a:gd name="T22" fmla="*/ 3880 w 3920"/>
                  <a:gd name="T23" fmla="*/ 1556 h 3920"/>
                  <a:gd name="T24" fmla="*/ 3900 w 3920"/>
                  <a:gd name="T25" fmla="*/ 1671 h 3920"/>
                  <a:gd name="T26" fmla="*/ 3916 w 3920"/>
                  <a:gd name="T27" fmla="*/ 1839 h 3920"/>
                  <a:gd name="T28" fmla="*/ 3920 w 3920"/>
                  <a:gd name="T29" fmla="*/ 1848 h 3920"/>
                  <a:gd name="T30" fmla="*/ 3920 w 3920"/>
                  <a:gd name="T31" fmla="*/ 2072 h 3920"/>
                  <a:gd name="T32" fmla="*/ 3912 w 3920"/>
                  <a:gd name="T33" fmla="*/ 2139 h 3920"/>
                  <a:gd name="T34" fmla="*/ 3865 w 3920"/>
                  <a:gd name="T35" fmla="*/ 2426 h 3920"/>
                  <a:gd name="T36" fmla="*/ 3127 w 3920"/>
                  <a:gd name="T37" fmla="*/ 3535 h 3920"/>
                  <a:gd name="T38" fmla="*/ 2137 w 3920"/>
                  <a:gd name="T39" fmla="*/ 3912 h 3920"/>
                  <a:gd name="T40" fmla="*/ 2072 w 3920"/>
                  <a:gd name="T41" fmla="*/ 3920 h 3920"/>
                  <a:gd name="T42" fmla="*/ 1848 w 3920"/>
                  <a:gd name="T43" fmla="*/ 3920 h 3920"/>
                  <a:gd name="T44" fmla="*/ 1835 w 3920"/>
                  <a:gd name="T45" fmla="*/ 3916 h 3920"/>
                  <a:gd name="T46" fmla="*/ 1706 w 3920"/>
                  <a:gd name="T47" fmla="*/ 3904 h 3920"/>
                  <a:gd name="T48" fmla="*/ 1383 w 3920"/>
                  <a:gd name="T49" fmla="*/ 3834 h 3920"/>
                  <a:gd name="T50" fmla="*/ 336 w 3920"/>
                  <a:gd name="T51" fmla="*/ 3059 h 3920"/>
                  <a:gd name="T52" fmla="*/ 8 w 3920"/>
                  <a:gd name="T53" fmla="*/ 2139 h 3920"/>
                  <a:gd name="T54" fmla="*/ 0 w 3920"/>
                  <a:gd name="T55" fmla="*/ 2072 h 3920"/>
                  <a:gd name="T56" fmla="*/ 0 w 3920"/>
                  <a:gd name="T57" fmla="*/ 1848 h 3920"/>
                  <a:gd name="T58" fmla="*/ 8 w 3920"/>
                  <a:gd name="T59" fmla="*/ 1781 h 3920"/>
                  <a:gd name="T60" fmla="*/ 52 w 3920"/>
                  <a:gd name="T61" fmla="*/ 1509 h 3920"/>
                  <a:gd name="T62" fmla="*/ 819 w 3920"/>
                  <a:gd name="T63" fmla="*/ 366 h 3920"/>
                  <a:gd name="T64" fmla="*/ 1781 w 3920"/>
                  <a:gd name="T65" fmla="*/ 8 h 3920"/>
                  <a:gd name="T66" fmla="*/ 1848 w 3920"/>
                  <a:gd name="T67" fmla="*/ 0 h 3920"/>
                  <a:gd name="T68" fmla="*/ 2072 w 3920"/>
                  <a:gd name="T69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20" h="3920">
                    <a:moveTo>
                      <a:pt x="2072" y="0"/>
                    </a:moveTo>
                    <a:cubicBezTo>
                      <a:pt x="2095" y="3"/>
                      <a:pt x="2118" y="6"/>
                      <a:pt x="2141" y="8"/>
                    </a:cubicBezTo>
                    <a:cubicBezTo>
                      <a:pt x="2304" y="21"/>
                      <a:pt x="2463" y="57"/>
                      <a:pt x="2617" y="112"/>
                    </a:cubicBezTo>
                    <a:cubicBezTo>
                      <a:pt x="2623" y="114"/>
                      <a:pt x="2631" y="122"/>
                      <a:pt x="2631" y="127"/>
                    </a:cubicBezTo>
                    <a:cubicBezTo>
                      <a:pt x="2632" y="192"/>
                      <a:pt x="2632" y="258"/>
                      <a:pt x="2632" y="323"/>
                    </a:cubicBezTo>
                    <a:cubicBezTo>
                      <a:pt x="2011" y="99"/>
                      <a:pt x="1426" y="159"/>
                      <a:pt x="893" y="557"/>
                    </a:cubicBezTo>
                    <a:cubicBezTo>
                      <a:pt x="507" y="844"/>
                      <a:pt x="278" y="1236"/>
                      <a:pt x="213" y="1713"/>
                    </a:cubicBezTo>
                    <a:cubicBezTo>
                      <a:pt x="65" y="2812"/>
                      <a:pt x="898" y="3659"/>
                      <a:pt x="1826" y="3719"/>
                    </a:cubicBezTo>
                    <a:cubicBezTo>
                      <a:pt x="2416" y="3757"/>
                      <a:pt x="2914" y="3554"/>
                      <a:pt x="3300" y="3106"/>
                    </a:cubicBezTo>
                    <a:cubicBezTo>
                      <a:pt x="3685" y="2658"/>
                      <a:pt x="3797" y="2134"/>
                      <a:pt x="3682" y="1557"/>
                    </a:cubicBezTo>
                    <a:cubicBezTo>
                      <a:pt x="3683" y="1557"/>
                      <a:pt x="3686" y="1556"/>
                      <a:pt x="3689" y="1556"/>
                    </a:cubicBezTo>
                    <a:cubicBezTo>
                      <a:pt x="3751" y="1556"/>
                      <a:pt x="3814" y="1556"/>
                      <a:pt x="3880" y="1556"/>
                    </a:cubicBezTo>
                    <a:cubicBezTo>
                      <a:pt x="3886" y="1594"/>
                      <a:pt x="3895" y="1632"/>
                      <a:pt x="3900" y="1671"/>
                    </a:cubicBezTo>
                    <a:cubicBezTo>
                      <a:pt x="3906" y="1727"/>
                      <a:pt x="3911" y="1783"/>
                      <a:pt x="3916" y="1839"/>
                    </a:cubicBezTo>
                    <a:cubicBezTo>
                      <a:pt x="3917" y="1842"/>
                      <a:pt x="3919" y="1845"/>
                      <a:pt x="3920" y="1848"/>
                    </a:cubicBezTo>
                    <a:cubicBezTo>
                      <a:pt x="3920" y="1923"/>
                      <a:pt x="3920" y="1997"/>
                      <a:pt x="3920" y="2072"/>
                    </a:cubicBezTo>
                    <a:cubicBezTo>
                      <a:pt x="3917" y="2094"/>
                      <a:pt x="3914" y="2116"/>
                      <a:pt x="3912" y="2139"/>
                    </a:cubicBezTo>
                    <a:cubicBezTo>
                      <a:pt x="3905" y="2236"/>
                      <a:pt x="3888" y="2332"/>
                      <a:pt x="3865" y="2426"/>
                    </a:cubicBezTo>
                    <a:cubicBezTo>
                      <a:pt x="3750" y="2883"/>
                      <a:pt x="3504" y="3254"/>
                      <a:pt x="3127" y="3535"/>
                    </a:cubicBezTo>
                    <a:cubicBezTo>
                      <a:pt x="2833" y="3755"/>
                      <a:pt x="2502" y="3880"/>
                      <a:pt x="2137" y="3912"/>
                    </a:cubicBezTo>
                    <a:cubicBezTo>
                      <a:pt x="2115" y="3914"/>
                      <a:pt x="2094" y="3917"/>
                      <a:pt x="2072" y="3920"/>
                    </a:cubicBezTo>
                    <a:cubicBezTo>
                      <a:pt x="1997" y="3920"/>
                      <a:pt x="1923" y="3920"/>
                      <a:pt x="1848" y="3920"/>
                    </a:cubicBezTo>
                    <a:cubicBezTo>
                      <a:pt x="1844" y="3919"/>
                      <a:pt x="1839" y="3917"/>
                      <a:pt x="1835" y="3916"/>
                    </a:cubicBezTo>
                    <a:cubicBezTo>
                      <a:pt x="1792" y="3912"/>
                      <a:pt x="1749" y="3909"/>
                      <a:pt x="1706" y="3904"/>
                    </a:cubicBezTo>
                    <a:cubicBezTo>
                      <a:pt x="1596" y="3892"/>
                      <a:pt x="1488" y="3868"/>
                      <a:pt x="1383" y="3834"/>
                    </a:cubicBezTo>
                    <a:cubicBezTo>
                      <a:pt x="945" y="3696"/>
                      <a:pt x="595" y="3438"/>
                      <a:pt x="336" y="3059"/>
                    </a:cubicBezTo>
                    <a:cubicBezTo>
                      <a:pt x="147" y="2781"/>
                      <a:pt x="37" y="2474"/>
                      <a:pt x="8" y="2139"/>
                    </a:cubicBezTo>
                    <a:cubicBezTo>
                      <a:pt x="6" y="2116"/>
                      <a:pt x="3" y="2094"/>
                      <a:pt x="0" y="2072"/>
                    </a:cubicBezTo>
                    <a:cubicBezTo>
                      <a:pt x="0" y="1997"/>
                      <a:pt x="0" y="1923"/>
                      <a:pt x="0" y="1848"/>
                    </a:cubicBezTo>
                    <a:cubicBezTo>
                      <a:pt x="3" y="1826"/>
                      <a:pt x="6" y="1804"/>
                      <a:pt x="8" y="1781"/>
                    </a:cubicBezTo>
                    <a:cubicBezTo>
                      <a:pt x="15" y="1689"/>
                      <a:pt x="30" y="1599"/>
                      <a:pt x="52" y="1509"/>
                    </a:cubicBezTo>
                    <a:cubicBezTo>
                      <a:pt x="167" y="1034"/>
                      <a:pt x="424" y="652"/>
                      <a:pt x="819" y="366"/>
                    </a:cubicBezTo>
                    <a:cubicBezTo>
                      <a:pt x="1105" y="158"/>
                      <a:pt x="1428" y="39"/>
                      <a:pt x="1781" y="8"/>
                    </a:cubicBezTo>
                    <a:cubicBezTo>
                      <a:pt x="1804" y="6"/>
                      <a:pt x="1826" y="3"/>
                      <a:pt x="1848" y="0"/>
                    </a:cubicBezTo>
                    <a:cubicBezTo>
                      <a:pt x="1923" y="0"/>
                      <a:pt x="1997" y="0"/>
                      <a:pt x="20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6"/>
              <p:cNvSpPr>
                <a:spLocks/>
              </p:cNvSpPr>
              <p:nvPr/>
            </p:nvSpPr>
            <p:spPr bwMode="auto">
              <a:xfrm>
                <a:off x="7485164" y="1213755"/>
                <a:ext cx="572429" cy="503261"/>
              </a:xfrm>
              <a:custGeom>
                <a:avLst/>
                <a:gdLst>
                  <a:gd name="T0" fmla="*/ 1375 w 3278"/>
                  <a:gd name="T1" fmla="*/ 2869 h 2869"/>
                  <a:gd name="T2" fmla="*/ 0 w 3278"/>
                  <a:gd name="T3" fmla="*/ 1449 h 2869"/>
                  <a:gd name="T4" fmla="*/ 352 w 3278"/>
                  <a:gd name="T5" fmla="*/ 1162 h 2869"/>
                  <a:gd name="T6" fmla="*/ 1146 w 3278"/>
                  <a:gd name="T7" fmla="*/ 1794 h 2869"/>
                  <a:gd name="T8" fmla="*/ 3194 w 3278"/>
                  <a:gd name="T9" fmla="*/ 0 h 2869"/>
                  <a:gd name="T10" fmla="*/ 3202 w 3278"/>
                  <a:gd name="T11" fmla="*/ 17 h 2869"/>
                  <a:gd name="T12" fmla="*/ 3272 w 3278"/>
                  <a:gd name="T13" fmla="*/ 179 h 2869"/>
                  <a:gd name="T14" fmla="*/ 3265 w 3278"/>
                  <a:gd name="T15" fmla="*/ 211 h 2869"/>
                  <a:gd name="T16" fmla="*/ 2788 w 3278"/>
                  <a:gd name="T17" fmla="*/ 703 h 2869"/>
                  <a:gd name="T18" fmla="*/ 1569 w 3278"/>
                  <a:gd name="T19" fmla="*/ 2455 h 2869"/>
                  <a:gd name="T20" fmla="*/ 1382 w 3278"/>
                  <a:gd name="T21" fmla="*/ 2852 h 2869"/>
                  <a:gd name="T22" fmla="*/ 1375 w 3278"/>
                  <a:gd name="T23" fmla="*/ 2869 h 2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78" h="2869">
                    <a:moveTo>
                      <a:pt x="1375" y="2869"/>
                    </a:moveTo>
                    <a:cubicBezTo>
                      <a:pt x="916" y="2395"/>
                      <a:pt x="459" y="1923"/>
                      <a:pt x="0" y="1449"/>
                    </a:cubicBezTo>
                    <a:cubicBezTo>
                      <a:pt x="117" y="1353"/>
                      <a:pt x="234" y="1258"/>
                      <a:pt x="352" y="1162"/>
                    </a:cubicBezTo>
                    <a:cubicBezTo>
                      <a:pt x="617" y="1373"/>
                      <a:pt x="881" y="1584"/>
                      <a:pt x="1146" y="1794"/>
                    </a:cubicBezTo>
                    <a:cubicBezTo>
                      <a:pt x="1739" y="1093"/>
                      <a:pt x="2416" y="490"/>
                      <a:pt x="3194" y="0"/>
                    </a:cubicBezTo>
                    <a:cubicBezTo>
                      <a:pt x="3197" y="7"/>
                      <a:pt x="3200" y="12"/>
                      <a:pt x="3202" y="17"/>
                    </a:cubicBezTo>
                    <a:cubicBezTo>
                      <a:pt x="3225" y="71"/>
                      <a:pt x="3248" y="125"/>
                      <a:pt x="3272" y="179"/>
                    </a:cubicBezTo>
                    <a:cubicBezTo>
                      <a:pt x="3278" y="193"/>
                      <a:pt x="3275" y="201"/>
                      <a:pt x="3265" y="211"/>
                    </a:cubicBezTo>
                    <a:cubicBezTo>
                      <a:pt x="3097" y="367"/>
                      <a:pt x="2939" y="531"/>
                      <a:pt x="2788" y="703"/>
                    </a:cubicBezTo>
                    <a:cubicBezTo>
                      <a:pt x="2316" y="1241"/>
                      <a:pt x="1904" y="1821"/>
                      <a:pt x="1569" y="2455"/>
                    </a:cubicBezTo>
                    <a:cubicBezTo>
                      <a:pt x="1500" y="2584"/>
                      <a:pt x="1444" y="2719"/>
                      <a:pt x="1382" y="2852"/>
                    </a:cubicBezTo>
                    <a:cubicBezTo>
                      <a:pt x="1380" y="2857"/>
                      <a:pt x="1378" y="2861"/>
                      <a:pt x="1375" y="28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" name="Прямоугольник 4"/>
          <p:cNvSpPr/>
          <p:nvPr/>
        </p:nvSpPr>
        <p:spPr>
          <a:xfrm>
            <a:off x="410693" y="1006121"/>
            <a:ext cx="4988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</a:rPr>
              <a:t>2005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323906" y="1375145"/>
            <a:ext cx="672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prstClr val="black"/>
                </a:solidFill>
              </a:rPr>
              <a:t>2015</a:t>
            </a:r>
          </a:p>
          <a:p>
            <a:pPr algn="ctr"/>
            <a:r>
              <a:rPr lang="en-US" sz="1200" dirty="0" smtClean="0">
                <a:solidFill>
                  <a:prstClr val="black"/>
                </a:solidFill>
              </a:rPr>
              <a:t>(1</a:t>
            </a:r>
            <a:r>
              <a:rPr lang="ru-RU" sz="1200" dirty="0" smtClean="0">
                <a:solidFill>
                  <a:prstClr val="black"/>
                </a:solidFill>
              </a:rPr>
              <a:t> этап</a:t>
            </a:r>
            <a:r>
              <a:rPr lang="en-US" sz="1200" dirty="0" smtClean="0">
                <a:solidFill>
                  <a:prstClr val="black"/>
                </a:solidFill>
              </a:rPr>
              <a:t>)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323906" y="1825161"/>
            <a:ext cx="672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prstClr val="black"/>
                </a:solidFill>
              </a:rPr>
              <a:t>201</a:t>
            </a:r>
            <a:r>
              <a:rPr lang="ru-RU" sz="1200" dirty="0" smtClean="0">
                <a:solidFill>
                  <a:prstClr val="black"/>
                </a:solidFill>
              </a:rPr>
              <a:t>7</a:t>
            </a:r>
            <a:endParaRPr lang="en-US" sz="1200" dirty="0" smtClean="0">
              <a:solidFill>
                <a:prstClr val="black"/>
              </a:solidFill>
            </a:endParaRPr>
          </a:p>
          <a:p>
            <a:pPr algn="ctr"/>
            <a:r>
              <a:rPr lang="en-US" sz="1200" dirty="0" smtClean="0">
                <a:solidFill>
                  <a:prstClr val="black"/>
                </a:solidFill>
              </a:rPr>
              <a:t>(</a:t>
            </a:r>
            <a:r>
              <a:rPr lang="ru-RU" sz="1200" dirty="0" smtClean="0">
                <a:solidFill>
                  <a:prstClr val="black"/>
                </a:solidFill>
              </a:rPr>
              <a:t>2 этап</a:t>
            </a:r>
            <a:r>
              <a:rPr lang="en-US" sz="1200" dirty="0" smtClean="0">
                <a:solidFill>
                  <a:prstClr val="black"/>
                </a:solidFill>
              </a:rPr>
              <a:t>)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323906" y="2281229"/>
            <a:ext cx="672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2020</a:t>
            </a:r>
            <a:endParaRPr lang="en-US" sz="1200" dirty="0" smtClean="0">
              <a:solidFill>
                <a:prstClr val="black"/>
              </a:solidFill>
            </a:endParaRPr>
          </a:p>
          <a:p>
            <a:pPr algn="ctr"/>
            <a:r>
              <a:rPr lang="en-US" sz="1200" dirty="0" smtClean="0">
                <a:solidFill>
                  <a:prstClr val="black"/>
                </a:solidFill>
              </a:rPr>
              <a:t>(</a:t>
            </a:r>
            <a:r>
              <a:rPr lang="ru-RU" sz="1200" dirty="0" smtClean="0">
                <a:solidFill>
                  <a:prstClr val="black"/>
                </a:solidFill>
              </a:rPr>
              <a:t>3 этап</a:t>
            </a:r>
            <a:r>
              <a:rPr lang="en-US" sz="1200" dirty="0" smtClean="0">
                <a:solidFill>
                  <a:prstClr val="black"/>
                </a:solidFill>
              </a:rPr>
              <a:t>)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323906" y="2718497"/>
            <a:ext cx="672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prstClr val="black"/>
                </a:solidFill>
              </a:rPr>
              <a:t>20</a:t>
            </a:r>
            <a:r>
              <a:rPr lang="ru-RU" sz="1200" dirty="0" smtClean="0">
                <a:solidFill>
                  <a:prstClr val="black"/>
                </a:solidFill>
              </a:rPr>
              <a:t>23</a:t>
            </a:r>
            <a:endParaRPr lang="en-US" sz="1200" dirty="0" smtClean="0">
              <a:solidFill>
                <a:prstClr val="black"/>
              </a:solidFill>
            </a:endParaRPr>
          </a:p>
          <a:p>
            <a:pPr algn="ctr"/>
            <a:r>
              <a:rPr lang="en-US" sz="1200" dirty="0" smtClean="0">
                <a:solidFill>
                  <a:prstClr val="black"/>
                </a:solidFill>
              </a:rPr>
              <a:t>(</a:t>
            </a:r>
            <a:r>
              <a:rPr lang="ru-RU" sz="1200" dirty="0" smtClean="0">
                <a:solidFill>
                  <a:prstClr val="black"/>
                </a:solidFill>
              </a:rPr>
              <a:t>4 этап</a:t>
            </a:r>
            <a:r>
              <a:rPr lang="en-US" sz="1200" dirty="0" smtClean="0">
                <a:solidFill>
                  <a:prstClr val="black"/>
                </a:solidFill>
              </a:rPr>
              <a:t>)</a:t>
            </a:r>
            <a:endParaRPr lang="ru-RU" sz="1200" dirty="0">
              <a:solidFill>
                <a:prstClr val="black"/>
              </a:solidFill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7609114" y="1052736"/>
            <a:ext cx="3384376" cy="430499"/>
            <a:chOff x="715183" y="1115045"/>
            <a:chExt cx="5524833" cy="430499"/>
          </a:xfrm>
        </p:grpSpPr>
        <p:sp>
          <p:nvSpPr>
            <p:cNvPr id="77" name="Скругленный прямоугольник 76"/>
            <p:cNvSpPr/>
            <p:nvPr/>
          </p:nvSpPr>
          <p:spPr>
            <a:xfrm>
              <a:off x="715183" y="1115045"/>
              <a:ext cx="5524833" cy="430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93">
                  <a:srgbClr val="CCDFF8"/>
                </a:gs>
                <a:gs pos="40000">
                  <a:schemeClr val="bg1"/>
                </a:gs>
              </a:gsLst>
              <a:lin ang="16200000" scaled="1"/>
              <a:tileRect/>
            </a:gradFill>
            <a:ln w="12700" cap="rnd" cmpd="sng">
              <a:noFill/>
              <a:prstDash val="solid"/>
            </a:ln>
            <a:effectLst>
              <a:outerShdw blurRad="266700" dist="38100" dir="2700000" algn="tl" rotWithShape="0">
                <a:prstClr val="black">
                  <a:alpha val="61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Прямоугольник 77"/>
            <p:cNvSpPr>
              <a:spLocks noChangeArrowheads="1"/>
            </p:cNvSpPr>
            <p:nvPr/>
          </p:nvSpPr>
          <p:spPr bwMode="auto">
            <a:xfrm>
              <a:off x="879746" y="1197918"/>
              <a:ext cx="5195707" cy="264752"/>
            </a:xfrm>
            <a:prstGeom prst="rect">
              <a:avLst/>
            </a:prstGeom>
            <a:noFill/>
            <a:ln w="12700" cap="rnd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sz="1400" b="1" dirty="0">
                  <a:ln w="3175" cmpd="sng">
                    <a:noFill/>
                    <a:prstDash val="solid"/>
                  </a:ln>
                  <a:solidFill>
                    <a:srgbClr val="1F497D">
                      <a:lumMod val="75000"/>
                    </a:srgbClr>
                  </a:solidFill>
                  <a:cs typeface="Calibri" panose="020F0502020204030204" pitchFamily="34" charset="0"/>
                </a:rPr>
                <a:t>РЕЗУЛЬТАТЫ</a:t>
              </a:r>
            </a:p>
          </p:txBody>
        </p:sp>
      </p:grpSp>
      <p:cxnSp>
        <p:nvCxnSpPr>
          <p:cNvPr id="30" name="Прямая соединительная линия 29"/>
          <p:cNvCxnSpPr/>
          <p:nvPr/>
        </p:nvCxnSpPr>
        <p:spPr>
          <a:xfrm rot="5400000">
            <a:off x="-52327" y="2024952"/>
            <a:ext cx="2160000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9"/>
          <p:cNvSpPr/>
          <p:nvPr/>
        </p:nvSpPr>
        <p:spPr bwMode="auto">
          <a:xfrm flipH="1">
            <a:off x="6051652" y="1028469"/>
            <a:ext cx="721015" cy="268404"/>
          </a:xfrm>
          <a:prstGeom prst="roundRect">
            <a:avLst>
              <a:gd name="adj" fmla="val 50000"/>
            </a:avLst>
          </a:prstGeom>
          <a:gradFill>
            <a:gsLst>
              <a:gs pos="1093">
                <a:srgbClr val="CCDFF8"/>
              </a:gs>
              <a:gs pos="40000">
                <a:schemeClr val="bg1"/>
              </a:gs>
            </a:gsLst>
            <a:lin ang="16200000" scaled="1"/>
          </a:gradFill>
          <a:ln>
            <a:noFill/>
          </a:ln>
          <a:effectLst>
            <a:outerShdw blurRad="1397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altLang="zh-CN" sz="1400" kern="0" dirty="0">
                <a:solidFill>
                  <a:srgbClr val="17375E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330</a:t>
            </a:r>
          </a:p>
        </p:txBody>
      </p:sp>
      <p:sp>
        <p:nvSpPr>
          <p:cNvPr id="33" name="圆角矩形 9"/>
          <p:cNvSpPr/>
          <p:nvPr/>
        </p:nvSpPr>
        <p:spPr bwMode="auto">
          <a:xfrm flipH="1">
            <a:off x="5810682" y="1474131"/>
            <a:ext cx="721015" cy="268404"/>
          </a:xfrm>
          <a:prstGeom prst="roundRect">
            <a:avLst>
              <a:gd name="adj" fmla="val 50000"/>
            </a:avLst>
          </a:prstGeom>
          <a:gradFill>
            <a:gsLst>
              <a:gs pos="1093">
                <a:srgbClr val="CCDFF8"/>
              </a:gs>
              <a:gs pos="40000">
                <a:schemeClr val="bg1"/>
              </a:gs>
            </a:gsLst>
            <a:lin ang="16200000" scaled="1"/>
          </a:gradFill>
          <a:ln>
            <a:noFill/>
          </a:ln>
          <a:effectLst>
            <a:outerShdw blurRad="1397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altLang="zh-CN" sz="1400" kern="0" dirty="0">
                <a:solidFill>
                  <a:srgbClr val="17375E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315</a:t>
            </a:r>
          </a:p>
        </p:txBody>
      </p:sp>
      <p:sp>
        <p:nvSpPr>
          <p:cNvPr id="34" name="圆角矩形 9"/>
          <p:cNvSpPr/>
          <p:nvPr/>
        </p:nvSpPr>
        <p:spPr bwMode="auto">
          <a:xfrm flipH="1">
            <a:off x="4125584" y="1921792"/>
            <a:ext cx="721015" cy="268404"/>
          </a:xfrm>
          <a:prstGeom prst="roundRect">
            <a:avLst>
              <a:gd name="adj" fmla="val 50000"/>
            </a:avLst>
          </a:prstGeom>
          <a:gradFill>
            <a:gsLst>
              <a:gs pos="1093">
                <a:srgbClr val="CCDFF8"/>
              </a:gs>
              <a:gs pos="40000">
                <a:schemeClr val="bg1"/>
              </a:gs>
            </a:gsLst>
            <a:lin ang="16200000" scaled="1"/>
          </a:gradFill>
          <a:ln>
            <a:noFill/>
          </a:ln>
          <a:effectLst>
            <a:outerShdw blurRad="1397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altLang="zh-CN" sz="1400" kern="0" dirty="0">
                <a:solidFill>
                  <a:srgbClr val="17375E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201</a:t>
            </a:r>
          </a:p>
        </p:txBody>
      </p:sp>
      <p:sp>
        <p:nvSpPr>
          <p:cNvPr id="35" name="圆角矩形 9"/>
          <p:cNvSpPr/>
          <p:nvPr/>
        </p:nvSpPr>
        <p:spPr bwMode="auto">
          <a:xfrm flipH="1">
            <a:off x="1617460" y="2377406"/>
            <a:ext cx="721015" cy="268404"/>
          </a:xfrm>
          <a:prstGeom prst="roundRect">
            <a:avLst>
              <a:gd name="adj" fmla="val 50000"/>
            </a:avLst>
          </a:prstGeom>
          <a:gradFill>
            <a:gsLst>
              <a:gs pos="1093">
                <a:srgbClr val="CCDFF8"/>
              </a:gs>
              <a:gs pos="40000">
                <a:schemeClr val="bg1"/>
              </a:gs>
            </a:gsLst>
            <a:lin ang="16200000" scaled="1"/>
          </a:gradFill>
          <a:ln>
            <a:noFill/>
          </a:ln>
          <a:effectLst>
            <a:outerShdw blurRad="1397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altLang="zh-CN" sz="1400" kern="0" dirty="0">
                <a:solidFill>
                  <a:srgbClr val="17375E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33</a:t>
            </a:r>
          </a:p>
        </p:txBody>
      </p:sp>
      <p:sp>
        <p:nvSpPr>
          <p:cNvPr id="54" name="圆角矩形 9"/>
          <p:cNvSpPr/>
          <p:nvPr/>
        </p:nvSpPr>
        <p:spPr bwMode="auto">
          <a:xfrm flipH="1">
            <a:off x="1617460" y="2815128"/>
            <a:ext cx="721015" cy="268404"/>
          </a:xfrm>
          <a:prstGeom prst="roundRect">
            <a:avLst>
              <a:gd name="adj" fmla="val 50000"/>
            </a:avLst>
          </a:prstGeom>
          <a:gradFill>
            <a:gsLst>
              <a:gs pos="1093">
                <a:srgbClr val="CCDFF8"/>
              </a:gs>
              <a:gs pos="40000">
                <a:schemeClr val="bg1"/>
              </a:gs>
            </a:gsLst>
            <a:lin ang="16200000" scaled="1"/>
          </a:gradFill>
          <a:ln>
            <a:noFill/>
          </a:ln>
          <a:effectLst>
            <a:outerShdw blurRad="1397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altLang="zh-CN" sz="1400" kern="0" dirty="0">
                <a:solidFill>
                  <a:srgbClr val="17375E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86009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285750" indent="-285750">
              <a:lnSpc>
                <a:spcPts val="1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en-US" sz="16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 cmpd="sng">
            <a:solidFill>
              <a:schemeClr val="tx1">
                <a:alpha val="51000"/>
              </a:schemeClr>
            </a:solidFill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51384" y="284327"/>
            <a:ext cx="11239612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solidFill>
                  <a:prstClr val="black"/>
                </a:solidFill>
                <a:cs typeface="Calibri" panose="020F0502020204030204" pitchFamily="34" charset="0"/>
              </a:rPr>
              <a:t>МЕРОПРИЯТИЯ В РАМКАХ ПРЕОБРАЗОВАНИЯ 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308523" y="1071005"/>
            <a:ext cx="3384376" cy="447663"/>
            <a:chOff x="715183" y="1115045"/>
            <a:chExt cx="5524833" cy="447663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15183" y="1115045"/>
              <a:ext cx="5524833" cy="4304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rnd" cmpd="sng">
              <a:solidFill>
                <a:schemeClr val="tx1">
                  <a:alpha val="51000"/>
                </a:schemeClr>
              </a:solidFill>
              <a:prstDash val="solid"/>
            </a:ln>
            <a:effectLst>
              <a:outerShdw blurRad="889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" name="Прямоугольник 6"/>
            <p:cNvSpPr>
              <a:spLocks noChangeArrowheads="1"/>
            </p:cNvSpPr>
            <p:nvPr/>
          </p:nvSpPr>
          <p:spPr bwMode="auto">
            <a:xfrm>
              <a:off x="879746" y="1131243"/>
              <a:ext cx="5195708" cy="431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ru-RU" sz="1400" b="1" dirty="0">
                  <a:ln w="3175" cmpd="sng">
                    <a:noFill/>
                    <a:prstDash val="solid"/>
                  </a:ln>
                  <a:solidFill>
                    <a:prstClr val="black"/>
                  </a:solidFill>
                  <a:cs typeface="Calibri" panose="020F0502020204030204" pitchFamily="34" charset="0"/>
                </a:rPr>
                <a:t>ОРГАНЫ МЕСТНОГО САМОУПРАВЛЕНИЯ </a:t>
              </a:r>
              <a:r>
                <a:rPr lang="ru-RU" sz="1400" b="1" dirty="0" smtClean="0">
                  <a:ln w="3175" cmpd="sng">
                    <a:noFill/>
                    <a:prstDash val="solid"/>
                  </a:ln>
                  <a:solidFill>
                    <a:prstClr val="black"/>
                  </a:solidFill>
                  <a:cs typeface="Calibri" panose="020F0502020204030204" pitchFamily="34" charset="0"/>
                </a:rPr>
                <a:t>МО</a:t>
              </a:r>
              <a:endParaRPr lang="ru-RU" sz="1400" b="1" dirty="0">
                <a:ln w="3175" cmpd="sng">
                  <a:noFill/>
                  <a:prstDash val="solid"/>
                </a:ln>
                <a:solidFill>
                  <a:prstClr val="black"/>
                </a:solidFill>
                <a:cs typeface="Calibri" panose="020F0502020204030204" pitchFamily="34" charset="0"/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551384" y="1772816"/>
            <a:ext cx="4898655" cy="4464496"/>
          </a:xfrm>
          <a:prstGeom prst="roundRect">
            <a:avLst/>
          </a:prstGeom>
          <a:noFill/>
          <a:ln w="15875" cap="rnd" cmpd="sng">
            <a:solidFill>
              <a:srgbClr val="5F748F">
                <a:alpha val="71000"/>
              </a:srgbClr>
            </a:solidFill>
            <a:prstDash val="dash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altLang="en-US" dirty="0">
              <a:solidFill>
                <a:prstClr val="black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7247446" y="1071005"/>
            <a:ext cx="3384376" cy="447663"/>
            <a:chOff x="715183" y="1115045"/>
            <a:chExt cx="5524833" cy="447663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715183" y="1115045"/>
              <a:ext cx="5524833" cy="4304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rnd" cmpd="sng">
              <a:solidFill>
                <a:schemeClr val="tx1">
                  <a:alpha val="51000"/>
                </a:schemeClr>
              </a:solidFill>
              <a:prstDash val="solid"/>
            </a:ln>
            <a:effectLst>
              <a:outerShdw blurRad="889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" name="Прямоугольник 11"/>
            <p:cNvSpPr>
              <a:spLocks noChangeArrowheads="1"/>
            </p:cNvSpPr>
            <p:nvPr/>
          </p:nvSpPr>
          <p:spPr bwMode="auto">
            <a:xfrm>
              <a:off x="879746" y="1131243"/>
              <a:ext cx="5195708" cy="431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ru-RU" sz="1400" b="1" dirty="0" smtClean="0">
                  <a:ln w="3175" cmpd="sng">
                    <a:noFill/>
                    <a:prstDash val="solid"/>
                  </a:ln>
                  <a:solidFill>
                    <a:prstClr val="black"/>
                  </a:solidFill>
                  <a:cs typeface="Calibri" panose="020F0502020204030204" pitchFamily="34" charset="0"/>
                </a:rPr>
                <a:t>ГОСУДАРСТВЕННЫЕ ОРГАНЫ СТАВРОПОЛЬСКОГО КРАЯ</a:t>
              </a:r>
              <a:endParaRPr lang="ru-RU" sz="1400" b="1" dirty="0">
                <a:ln w="3175" cmpd="sng">
                  <a:noFill/>
                  <a:prstDash val="solid"/>
                </a:ln>
                <a:solidFill>
                  <a:prstClr val="black"/>
                </a:solidFill>
                <a:cs typeface="Calibri" panose="020F0502020204030204" pitchFamily="34" charset="0"/>
              </a:endParaRPr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6088272" y="1694010"/>
            <a:ext cx="5702724" cy="4677663"/>
          </a:xfrm>
          <a:prstGeom prst="roundRect">
            <a:avLst>
              <a:gd name="adj" fmla="val 5146"/>
            </a:avLst>
          </a:prstGeom>
          <a:solidFill>
            <a:schemeClr val="bg1">
              <a:lumMod val="95000"/>
            </a:schemeClr>
          </a:solidFill>
          <a:ln w="12700" cap="rnd" cmpd="sng">
            <a:noFill/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altLang="en-US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2459" y="2110377"/>
            <a:ext cx="4536504" cy="4249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4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rgbClr val="2A2E4B"/>
                </a:solidFill>
              </a:rPr>
              <a:t>Решение представительного органа </a:t>
            </a:r>
            <a:r>
              <a:rPr lang="ru-RU" altLang="en-US" sz="1400" dirty="0" smtClean="0">
                <a:solidFill>
                  <a:srgbClr val="2A2E4B"/>
                </a:solidFill>
              </a:rPr>
              <a:t>МСУ об </a:t>
            </a:r>
            <a:r>
              <a:rPr lang="ru-RU" altLang="en-US" sz="1400" dirty="0">
                <a:solidFill>
                  <a:srgbClr val="2A2E4B"/>
                </a:solidFill>
              </a:rPr>
              <a:t>инициативе преобразования МО;</a:t>
            </a:r>
          </a:p>
          <a:p>
            <a:pPr marL="285750" indent="-285750">
              <a:lnSpc>
                <a:spcPts val="14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altLang="en-US" sz="1400" dirty="0">
                <a:solidFill>
                  <a:srgbClr val="2A2E4B"/>
                </a:solidFill>
              </a:rPr>
              <a:t>Проведение публичных слушаний по вопросу преобразования МО;</a:t>
            </a:r>
          </a:p>
          <a:p>
            <a:pPr marL="285750" indent="-285750">
              <a:lnSpc>
                <a:spcPts val="14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altLang="en-US" sz="1400" dirty="0">
                <a:solidFill>
                  <a:srgbClr val="2A2E4B"/>
                </a:solidFill>
              </a:rPr>
              <a:t>Решение представительного органа МСУ о согласии населения МО на объединение с другими МО с наделением вновь образованного МО новым статусом </a:t>
            </a:r>
            <a:r>
              <a:rPr lang="ru-RU" altLang="en-US" sz="1400" i="1" dirty="0">
                <a:solidFill>
                  <a:srgbClr val="2A2E4B"/>
                </a:solidFill>
              </a:rPr>
              <a:t>(например: объединение поселений с муниципальным районом и наделение статусом муниципального округа);</a:t>
            </a:r>
          </a:p>
          <a:p>
            <a:pPr marL="285750" indent="-285750">
              <a:lnSpc>
                <a:spcPts val="14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rgbClr val="2A2E4B"/>
                </a:solidFill>
              </a:rPr>
              <a:t>Законодательная инициатива представительного органа МСУ о проведении преобразования</a:t>
            </a:r>
          </a:p>
          <a:p>
            <a:pPr marL="266700">
              <a:lnSpc>
                <a:spcPts val="1400"/>
              </a:lnSpc>
              <a:spcAft>
                <a:spcPts val="1200"/>
              </a:spcAft>
              <a:tabLst>
                <a:tab pos="542925" algn="l"/>
              </a:tabLst>
            </a:pPr>
            <a:r>
              <a:rPr lang="ru-RU" altLang="en-US" sz="1400" i="1" dirty="0">
                <a:solidFill>
                  <a:srgbClr val="2A2E4B"/>
                </a:solidFill>
              </a:rPr>
              <a:t>(представление в Думу СК проекта закона СК о проведении преобразования);</a:t>
            </a:r>
          </a:p>
          <a:p>
            <a:pPr marL="285750" indent="-285750">
              <a:lnSpc>
                <a:spcPts val="14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en-US" sz="1400" dirty="0" smtClean="0">
                <a:solidFill>
                  <a:srgbClr val="2A2E4B"/>
                </a:solidFill>
              </a:rPr>
              <a:t>Реализация </a:t>
            </a:r>
            <a:r>
              <a:rPr lang="ru-RU" altLang="en-US" sz="1400" dirty="0">
                <a:solidFill>
                  <a:srgbClr val="2A2E4B"/>
                </a:solidFill>
              </a:rPr>
              <a:t>мероприятий по преобразованию</a:t>
            </a:r>
          </a:p>
          <a:p>
            <a:pPr marL="266700">
              <a:lnSpc>
                <a:spcPts val="1400"/>
              </a:lnSpc>
              <a:spcAft>
                <a:spcPts val="1200"/>
              </a:spcAft>
              <a:tabLst>
                <a:tab pos="542925" algn="l"/>
              </a:tabLst>
            </a:pPr>
            <a:r>
              <a:rPr lang="ru-RU" altLang="en-US" sz="1400" i="1" dirty="0">
                <a:solidFill>
                  <a:srgbClr val="2A2E4B"/>
                </a:solidFill>
              </a:rPr>
              <a:t>(в </a:t>
            </a:r>
            <a:r>
              <a:rPr lang="ru-RU" altLang="en-US" sz="1400" i="1" dirty="0" err="1">
                <a:solidFill>
                  <a:srgbClr val="2A2E4B"/>
                </a:solidFill>
              </a:rPr>
              <a:t>т.ч</a:t>
            </a:r>
            <a:r>
              <a:rPr lang="ru-RU" altLang="en-US" sz="1400" i="1" dirty="0">
                <a:solidFill>
                  <a:srgbClr val="2A2E4B"/>
                </a:solidFill>
              </a:rPr>
              <a:t>. утверждение единых положений об оплате труда  работников учреждений культуры, ФК и спорта, жилищно-коммунального хозяйства)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240016" y="1919878"/>
            <a:ext cx="5472608" cy="445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11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en-US" sz="1400" dirty="0">
                <a:solidFill>
                  <a:srgbClr val="2A2E4B"/>
                </a:solidFill>
              </a:rPr>
              <a:t>Принятие законов о преобразовании МО СК;</a:t>
            </a:r>
          </a:p>
          <a:p>
            <a:pPr marL="285750" indent="-285750">
              <a:lnSpc>
                <a:spcPts val="11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en-US" sz="1400" dirty="0" smtClean="0">
                <a:solidFill>
                  <a:srgbClr val="2A2E4B"/>
                </a:solidFill>
              </a:rPr>
              <a:t>Внесение </a:t>
            </a:r>
            <a:r>
              <a:rPr lang="ru-RU" altLang="en-US" sz="1400" dirty="0">
                <a:solidFill>
                  <a:srgbClr val="2A2E4B"/>
                </a:solidFill>
              </a:rPr>
              <a:t>изменений в Закон о межбюджетных отношениях в СК: </a:t>
            </a:r>
          </a:p>
          <a:p>
            <a:pPr marL="271463">
              <a:lnSpc>
                <a:spcPts val="1100"/>
              </a:lnSpc>
              <a:spcAft>
                <a:spcPts val="1200"/>
              </a:spcAft>
            </a:pPr>
            <a:r>
              <a:rPr lang="ru-RU" altLang="en-US" sz="1400" dirty="0" smtClean="0">
                <a:solidFill>
                  <a:srgbClr val="2A2E4B"/>
                </a:solidFill>
              </a:rPr>
              <a:t>- </a:t>
            </a:r>
            <a:r>
              <a:rPr lang="ru-RU" altLang="en-US" sz="1400" dirty="0">
                <a:solidFill>
                  <a:srgbClr val="2A2E4B"/>
                </a:solidFill>
              </a:rPr>
              <a:t>изменение Методики распределения дотации на выравнивание БО </a:t>
            </a:r>
            <a:r>
              <a:rPr lang="ru-RU" altLang="en-US" sz="1400" i="1" dirty="0">
                <a:solidFill>
                  <a:srgbClr val="2A2E4B"/>
                </a:solidFill>
              </a:rPr>
              <a:t>(р</a:t>
            </a:r>
            <a:r>
              <a:rPr lang="ru-RU" sz="1400" i="1" dirty="0">
                <a:solidFill>
                  <a:srgbClr val="2A2E4B"/>
                </a:solidFill>
              </a:rPr>
              <a:t>аспределение на основании «модельного бюджета», формируемого по результатам инвентаризации расходных обязательств);</a:t>
            </a:r>
          </a:p>
          <a:p>
            <a:pPr marL="271463">
              <a:lnSpc>
                <a:spcPts val="1100"/>
              </a:lnSpc>
              <a:spcAft>
                <a:spcPts val="1200"/>
              </a:spcAft>
            </a:pPr>
            <a:r>
              <a:rPr lang="ru-RU" altLang="en-US" sz="1400" dirty="0" smtClean="0">
                <a:solidFill>
                  <a:srgbClr val="2A2E4B"/>
                </a:solidFill>
              </a:rPr>
              <a:t>- </a:t>
            </a:r>
            <a:r>
              <a:rPr lang="ru-RU" altLang="en-US" sz="1400" dirty="0">
                <a:solidFill>
                  <a:srgbClr val="2A2E4B"/>
                </a:solidFill>
              </a:rPr>
              <a:t>утверждение Правил формирования «модельного бюджета»;</a:t>
            </a:r>
          </a:p>
          <a:p>
            <a:pPr marL="285750" indent="-285750">
              <a:lnSpc>
                <a:spcPts val="11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en-US" sz="1400" dirty="0" smtClean="0">
                <a:solidFill>
                  <a:srgbClr val="2A2E4B"/>
                </a:solidFill>
              </a:rPr>
              <a:t>Внесение </a:t>
            </a:r>
            <a:r>
              <a:rPr lang="ru-RU" altLang="en-US" sz="1400" dirty="0">
                <a:solidFill>
                  <a:srgbClr val="2A2E4B"/>
                </a:solidFill>
              </a:rPr>
              <a:t>изменений в Закон об установлении единых нормативов отчислений в бюджеты МО;</a:t>
            </a:r>
          </a:p>
          <a:p>
            <a:pPr marL="285750" indent="-285750">
              <a:lnSpc>
                <a:spcPts val="11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en-US" sz="1400" dirty="0" smtClean="0">
                <a:solidFill>
                  <a:srgbClr val="2A2E4B"/>
                </a:solidFill>
              </a:rPr>
              <a:t>Внесение </a:t>
            </a:r>
            <a:r>
              <a:rPr lang="ru-RU" altLang="en-US" sz="1400" dirty="0">
                <a:solidFill>
                  <a:srgbClr val="2A2E4B"/>
                </a:solidFill>
              </a:rPr>
              <a:t>изменений в законодательство СК, нормативные правовые акты СК, регулирующие бюджетные правоотношения;</a:t>
            </a:r>
          </a:p>
          <a:p>
            <a:pPr marL="285750" indent="-285750">
              <a:lnSpc>
                <a:spcPts val="11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en-US" sz="1400" dirty="0" smtClean="0">
                <a:solidFill>
                  <a:srgbClr val="2A2E4B"/>
                </a:solidFill>
              </a:rPr>
              <a:t>Изменение </a:t>
            </a:r>
            <a:r>
              <a:rPr lang="ru-RU" altLang="en-US" sz="1400" dirty="0">
                <a:solidFill>
                  <a:srgbClr val="2A2E4B"/>
                </a:solidFill>
              </a:rPr>
              <a:t>Методики формирования норматива на содержание ОМСУ </a:t>
            </a:r>
            <a:r>
              <a:rPr lang="ru-RU" altLang="en-US" sz="1400" i="1" dirty="0">
                <a:solidFill>
                  <a:srgbClr val="2A2E4B"/>
                </a:solidFill>
              </a:rPr>
              <a:t>(по типам МО исходя из установленных предельных размеров должностных окладов и нормативной численности работников ОМСУ);</a:t>
            </a:r>
          </a:p>
          <a:p>
            <a:pPr marL="285750" indent="-285750">
              <a:lnSpc>
                <a:spcPts val="11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altLang="en-US" sz="1400" dirty="0" smtClean="0">
                <a:solidFill>
                  <a:srgbClr val="2A2E4B"/>
                </a:solidFill>
              </a:rPr>
              <a:t>Проведение </a:t>
            </a:r>
            <a:r>
              <a:rPr lang="ru-RU" altLang="en-US" sz="1400" dirty="0">
                <a:solidFill>
                  <a:srgbClr val="2A2E4B"/>
                </a:solidFill>
              </a:rPr>
              <a:t>совещаний с представителями МО, государственных органов СК, территориальных федеральных органов;</a:t>
            </a:r>
          </a:p>
          <a:p>
            <a:pPr marL="285750" indent="-285750">
              <a:lnSpc>
                <a:spcPts val="11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altLang="en-US" sz="1400" dirty="0" smtClean="0">
                <a:solidFill>
                  <a:srgbClr val="2A2E4B"/>
                </a:solidFill>
              </a:rPr>
              <a:t>Формирование </a:t>
            </a:r>
            <a:r>
              <a:rPr lang="ru-RU" altLang="en-US" sz="1400" dirty="0">
                <a:solidFill>
                  <a:srgbClr val="2A2E4B"/>
                </a:solidFill>
              </a:rPr>
              <a:t>и направление ОМСУ плана мероприятий по преобразованию МО СК;</a:t>
            </a:r>
          </a:p>
          <a:p>
            <a:pPr marL="285750" indent="-285750">
              <a:lnSpc>
                <a:spcPts val="11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altLang="en-US" sz="1400" dirty="0" smtClean="0">
                <a:solidFill>
                  <a:srgbClr val="2A2E4B"/>
                </a:solidFill>
              </a:rPr>
              <a:t>Выделение </a:t>
            </a:r>
            <a:r>
              <a:rPr lang="ru-RU" altLang="en-US" sz="1400" dirty="0">
                <a:solidFill>
                  <a:srgbClr val="2A2E4B"/>
                </a:solidFill>
              </a:rPr>
              <a:t>иных МБТ на мероприятия по преобразованию МО СК</a:t>
            </a:r>
          </a:p>
        </p:txBody>
      </p:sp>
    </p:spTree>
    <p:extLst>
      <p:ext uri="{BB962C8B-B14F-4D97-AF65-F5344CB8AC3E}">
        <p14:creationId xmlns:p14="http://schemas.microsoft.com/office/powerpoint/2010/main" val="325094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9vLR_JFZU2kDpNCDERug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4zyL0IDqESDmaHq8Hgec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9vLR_JFZU2kDpNCDERug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4zyL0IDqESDmaHq8Hgec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aejrF8Cm0WrdZS88fYriQ"/>
</p:tagLst>
</file>

<file path=ppt/theme/theme1.xml><?xml version="1.0" encoding="utf-8"?>
<a:theme xmlns:a="http://schemas.openxmlformats.org/drawingml/2006/main" name="1_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BF680"/>
      </a:accent1>
      <a:accent2>
        <a:srgbClr val="E74C3C"/>
      </a:accent2>
      <a:accent3>
        <a:srgbClr val="16A085"/>
      </a:accent3>
      <a:accent4>
        <a:srgbClr val="2C3E50"/>
      </a:accent4>
      <a:accent5>
        <a:srgbClr val="ECF0F1"/>
      </a:accent5>
      <a:accent6>
        <a:srgbClr val="6AB0AA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BF680"/>
      </a:accent1>
      <a:accent2>
        <a:srgbClr val="E74C3C"/>
      </a:accent2>
      <a:accent3>
        <a:srgbClr val="16A085"/>
      </a:accent3>
      <a:accent4>
        <a:srgbClr val="2C3E50"/>
      </a:accent4>
      <a:accent5>
        <a:srgbClr val="ECF0F1"/>
      </a:accent5>
      <a:accent6>
        <a:srgbClr val="6AB0AA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18985</TotalTime>
  <Words>1469</Words>
  <Application>Microsoft Office PowerPoint</Application>
  <PresentationFormat>Широкоэкранный</PresentationFormat>
  <Paragraphs>250</Paragraphs>
  <Slides>9</Slides>
  <Notes>1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1" baseType="lpstr">
      <vt:lpstr>微软雅黑</vt:lpstr>
      <vt:lpstr>Arial</vt:lpstr>
      <vt:lpstr>Calibri</vt:lpstr>
      <vt:lpstr>Garamond</vt:lpstr>
      <vt:lpstr>Impact</vt:lpstr>
      <vt:lpstr>Tahoma</vt:lpstr>
      <vt:lpstr>Tempora LGC Uni</vt:lpstr>
      <vt:lpstr>Times New Roman</vt:lpstr>
      <vt:lpstr>Wingdings</vt:lpstr>
      <vt:lpstr>1_Тема Office</vt:lpstr>
      <vt:lpstr>2_Тема Office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Прищепа Ирина Валерьевна</dc:creator>
  <cp:lastModifiedBy>Филатов Алексей Сергеевич</cp:lastModifiedBy>
  <cp:revision>2729</cp:revision>
  <cp:lastPrinted>2024-05-31T11:28:08Z</cp:lastPrinted>
  <dcterms:created xsi:type="dcterms:W3CDTF">2016-10-21T06:16:50Z</dcterms:created>
  <dcterms:modified xsi:type="dcterms:W3CDTF">2024-06-04T11:56:45Z</dcterms:modified>
</cp:coreProperties>
</file>