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 autoAdjust="0"/>
    <p:restoredTop sz="94629" autoAdjust="0"/>
  </p:normalViewPr>
  <p:slideViewPr>
    <p:cSldViewPr>
      <p:cViewPr varScale="1">
        <p:scale>
          <a:sx n="121" d="100"/>
          <a:sy n="121" d="100"/>
        </p:scale>
        <p:origin x="-1786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исполнения плана собственных 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Брянской области по состоянию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.2021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(тыс.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9277887139107611"/>
          <c:y val="0.10518518518518519"/>
          <c:w val="0.62501979440069988"/>
          <c:h val="0.82320997375328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Лист1!$B$2:$B$33</c:f>
              <c:numCache>
                <c:formatCode>#,##0</c:formatCode>
                <c:ptCount val="32"/>
                <c:pt idx="0">
                  <c:v>1664747.7293800001</c:v>
                </c:pt>
                <c:pt idx="1">
                  <c:v>348469.17719000002</c:v>
                </c:pt>
                <c:pt idx="2">
                  <c:v>159440.14213999998</c:v>
                </c:pt>
                <c:pt idx="3">
                  <c:v>65568.726110000003</c:v>
                </c:pt>
                <c:pt idx="4">
                  <c:v>132230.51384</c:v>
                </c:pt>
                <c:pt idx="5">
                  <c:v>54904.142570000004</c:v>
                </c:pt>
                <c:pt idx="6">
                  <c:v>193849.51566000003</c:v>
                </c:pt>
                <c:pt idx="7">
                  <c:v>222178.44924000002</c:v>
                </c:pt>
                <c:pt idx="8">
                  <c:v>79824.287270000001</c:v>
                </c:pt>
                <c:pt idx="9">
                  <c:v>293464.79465</c:v>
                </c:pt>
                <c:pt idx="10">
                  <c:v>113689.30794</c:v>
                </c:pt>
                <c:pt idx="11">
                  <c:v>26981.715780000002</c:v>
                </c:pt>
                <c:pt idx="12">
                  <c:v>70554.846349999993</c:v>
                </c:pt>
                <c:pt idx="13">
                  <c:v>33263.245020000002</c:v>
                </c:pt>
                <c:pt idx="14">
                  <c:v>47310.89935</c:v>
                </c:pt>
                <c:pt idx="15">
                  <c:v>156529.02047999998</c:v>
                </c:pt>
                <c:pt idx="16">
                  <c:v>65516.46413</c:v>
                </c:pt>
                <c:pt idx="17">
                  <c:v>120405.95872</c:v>
                </c:pt>
                <c:pt idx="18">
                  <c:v>62026.072060000006</c:v>
                </c:pt>
                <c:pt idx="19">
                  <c:v>79632.18363</c:v>
                </c:pt>
                <c:pt idx="20">
                  <c:v>45700.59605</c:v>
                </c:pt>
                <c:pt idx="21">
                  <c:v>67991.127110000001</c:v>
                </c:pt>
                <c:pt idx="22">
                  <c:v>92125.651239999992</c:v>
                </c:pt>
                <c:pt idx="23">
                  <c:v>136553.37177</c:v>
                </c:pt>
                <c:pt idx="24">
                  <c:v>144881.34550999998</c:v>
                </c:pt>
                <c:pt idx="25">
                  <c:v>42555.937239999999</c:v>
                </c:pt>
                <c:pt idx="26">
                  <c:v>80243.099959999992</c:v>
                </c:pt>
                <c:pt idx="27">
                  <c:v>73192.164319999996</c:v>
                </c:pt>
                <c:pt idx="28">
                  <c:v>107991.58415000001</c:v>
                </c:pt>
                <c:pt idx="29">
                  <c:v>109808.21445</c:v>
                </c:pt>
                <c:pt idx="30">
                  <c:v>178784.25853999998</c:v>
                </c:pt>
                <c:pt idx="31">
                  <c:v>18630874.351209998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Лист1!$C$2:$C$33</c:f>
              <c:numCache>
                <c:formatCode>#,##0</c:formatCode>
                <c:ptCount val="32"/>
                <c:pt idx="0">
                  <c:v>1810934.1731800002</c:v>
                </c:pt>
                <c:pt idx="1">
                  <c:v>293278.36605000001</c:v>
                </c:pt>
                <c:pt idx="2">
                  <c:v>160029.33771000002</c:v>
                </c:pt>
                <c:pt idx="3">
                  <c:v>59840.207060000001</c:v>
                </c:pt>
                <c:pt idx="4">
                  <c:v>140906.55815</c:v>
                </c:pt>
                <c:pt idx="5">
                  <c:v>49885.750890000003</c:v>
                </c:pt>
                <c:pt idx="6">
                  <c:v>244691.25136000002</c:v>
                </c:pt>
                <c:pt idx="7">
                  <c:v>237631.22029</c:v>
                </c:pt>
                <c:pt idx="8">
                  <c:v>113167.8325</c:v>
                </c:pt>
                <c:pt idx="9">
                  <c:v>372418.42810000002</c:v>
                </c:pt>
                <c:pt idx="10">
                  <c:v>111990.80304000001</c:v>
                </c:pt>
                <c:pt idx="11">
                  <c:v>27792.293890000001</c:v>
                </c:pt>
                <c:pt idx="12">
                  <c:v>76324.827560000005</c:v>
                </c:pt>
                <c:pt idx="13">
                  <c:v>37911.103259999996</c:v>
                </c:pt>
                <c:pt idx="14">
                  <c:v>49841.51586</c:v>
                </c:pt>
                <c:pt idx="15">
                  <c:v>201216.26858</c:v>
                </c:pt>
                <c:pt idx="16">
                  <c:v>54977.256580000001</c:v>
                </c:pt>
                <c:pt idx="17">
                  <c:v>158807.33375999998</c:v>
                </c:pt>
                <c:pt idx="18">
                  <c:v>84431.870500000005</c:v>
                </c:pt>
                <c:pt idx="19">
                  <c:v>74697.415709999987</c:v>
                </c:pt>
                <c:pt idx="20">
                  <c:v>59668.434639999999</c:v>
                </c:pt>
                <c:pt idx="21">
                  <c:v>75235.047379999989</c:v>
                </c:pt>
                <c:pt idx="22">
                  <c:v>125092.12466</c:v>
                </c:pt>
                <c:pt idx="23">
                  <c:v>163142.13146999999</c:v>
                </c:pt>
                <c:pt idx="24">
                  <c:v>180551.61302000002</c:v>
                </c:pt>
                <c:pt idx="25">
                  <c:v>36389.827290000001</c:v>
                </c:pt>
                <c:pt idx="26">
                  <c:v>94774.862299999993</c:v>
                </c:pt>
                <c:pt idx="27">
                  <c:v>73099.997489999994</c:v>
                </c:pt>
                <c:pt idx="28">
                  <c:v>127914.76834000001</c:v>
                </c:pt>
                <c:pt idx="29">
                  <c:v>140478.65036000003</c:v>
                </c:pt>
                <c:pt idx="30">
                  <c:v>190649.00545</c:v>
                </c:pt>
                <c:pt idx="31">
                  <c:v>23353315.062750001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"/>
        <c:axId val="183105536"/>
        <c:axId val="35671424"/>
      </c:barChart>
      <c:catAx>
        <c:axId val="183105536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35671424"/>
        <c:crosses val="autoZero"/>
        <c:auto val="1"/>
        <c:lblAlgn val="ctr"/>
        <c:lblOffset val="100"/>
        <c:noMultiLvlLbl val="0"/>
      </c:catAx>
      <c:valAx>
        <c:axId val="35671424"/>
        <c:scaling>
          <c:logBase val="10"/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crossAx val="183105536"/>
        <c:crosses val="max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ln>
      <a:gradFill>
        <a:gsLst>
          <a:gs pos="25000">
            <a:srgbClr val="C5DDC5"/>
          </a:gs>
          <a:gs pos="0">
            <a:schemeClr val="accent3">
              <a:lumMod val="60000"/>
              <a:lumOff val="40000"/>
            </a:schemeClr>
          </a:gs>
          <a:gs pos="50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.2021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(млн.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528991688538934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33565.438893059996</c:v>
                </c:pt>
                <c:pt idx="1">
                  <c:v>9864.15</c:v>
                </c:pt>
                <c:pt idx="2">
                  <c:v>23701.288893059998</c:v>
                </c:pt>
                <c:pt idx="3">
                  <c:v>18630.874351209997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46555.300339180008</c:v>
                </c:pt>
                <c:pt idx="1">
                  <c:v>17574.215</c:v>
                </c:pt>
                <c:pt idx="2">
                  <c:v>28981.085339180005</c:v>
                </c:pt>
                <c:pt idx="3">
                  <c:v>23353.31506275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0597504"/>
        <c:axId val="182903936"/>
      </c:barChart>
      <c:catAx>
        <c:axId val="2005975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 b="1"/>
            </a:pPr>
            <a:endParaRPr lang="ru-RU"/>
          </a:p>
        </c:txPr>
        <c:crossAx val="182903936"/>
        <c:crosses val="autoZero"/>
        <c:auto val="1"/>
        <c:lblAlgn val="ctr"/>
        <c:lblOffset val="100"/>
        <c:tickMarkSkip val="15"/>
        <c:noMultiLvlLbl val="0"/>
      </c:catAx>
      <c:valAx>
        <c:axId val="182903936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20059750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ACF8C-4127-482C-9870-A108F4720F06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1C9A8-6EC1-40ED-BE1E-0A67063B6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81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9F345-BCCB-4857-BB86-9C1749DB5D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1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8B1F75-D2EF-402D-9887-949E178B4ADB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62811008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82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3444676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1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332</TotalTime>
  <Words>41</Words>
  <Application>Microsoft Office PowerPoint</Application>
  <PresentationFormat>Экран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36</cp:revision>
  <dcterms:created xsi:type="dcterms:W3CDTF">2020-05-27T06:15:05Z</dcterms:created>
  <dcterms:modified xsi:type="dcterms:W3CDTF">2021-09-16T13:22:00Z</dcterms:modified>
</cp:coreProperties>
</file>