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 autoAdjust="0"/>
    <p:restoredTop sz="94629" autoAdjust="0"/>
  </p:normalViewPr>
  <p:slideViewPr>
    <p:cSldViewPr>
      <p:cViewPr varScale="1">
        <p:scale>
          <a:sx n="121" d="100"/>
          <a:sy n="121" d="100"/>
        </p:scale>
        <p:origin x="-178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Анализ исполнения плана собственных доходов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консолидированного бюджета Брянской области по состоянию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01.08.2021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(тыс.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9277887139107611"/>
          <c:y val="0.10518518518518519"/>
          <c:w val="0.62501979440069988"/>
          <c:h val="0.8232099737532808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Лист1!$B$2:$B$33</c:f>
              <c:numCache>
                <c:formatCode>#,##0</c:formatCode>
                <c:ptCount val="32"/>
                <c:pt idx="0">
                  <c:v>1494184.3151099999</c:v>
                </c:pt>
                <c:pt idx="1">
                  <c:v>318077.03557999997</c:v>
                </c:pt>
                <c:pt idx="2">
                  <c:v>142457.67562999998</c:v>
                </c:pt>
                <c:pt idx="3">
                  <c:v>58600.243320000001</c:v>
                </c:pt>
                <c:pt idx="4">
                  <c:v>116345.5834</c:v>
                </c:pt>
                <c:pt idx="5">
                  <c:v>49645.200640000003</c:v>
                </c:pt>
                <c:pt idx="6">
                  <c:v>176801.10375000001</c:v>
                </c:pt>
                <c:pt idx="7">
                  <c:v>195031.29908000003</c:v>
                </c:pt>
                <c:pt idx="8">
                  <c:v>70363.415810000006</c:v>
                </c:pt>
                <c:pt idx="9">
                  <c:v>257710.52781</c:v>
                </c:pt>
                <c:pt idx="10">
                  <c:v>100406.17965000001</c:v>
                </c:pt>
                <c:pt idx="11">
                  <c:v>23761.97208</c:v>
                </c:pt>
                <c:pt idx="12">
                  <c:v>61354.01339</c:v>
                </c:pt>
                <c:pt idx="13">
                  <c:v>28884.430069999999</c:v>
                </c:pt>
                <c:pt idx="14">
                  <c:v>42476.389619999994</c:v>
                </c:pt>
                <c:pt idx="15">
                  <c:v>127757.62363</c:v>
                </c:pt>
                <c:pt idx="16">
                  <c:v>58518.106950000001</c:v>
                </c:pt>
                <c:pt idx="17">
                  <c:v>105652.35704999999</c:v>
                </c:pt>
                <c:pt idx="18">
                  <c:v>54493.781329999998</c:v>
                </c:pt>
                <c:pt idx="19">
                  <c:v>67820.673309999998</c:v>
                </c:pt>
                <c:pt idx="20">
                  <c:v>38998.370780000005</c:v>
                </c:pt>
                <c:pt idx="21">
                  <c:v>61152.487090000002</c:v>
                </c:pt>
                <c:pt idx="22">
                  <c:v>81566.39387</c:v>
                </c:pt>
                <c:pt idx="23">
                  <c:v>120345.54179</c:v>
                </c:pt>
                <c:pt idx="24">
                  <c:v>127471.57778000001</c:v>
                </c:pt>
                <c:pt idx="25">
                  <c:v>38939.37055</c:v>
                </c:pt>
                <c:pt idx="26">
                  <c:v>71932.663509999998</c:v>
                </c:pt>
                <c:pt idx="27">
                  <c:v>64613.591420000004</c:v>
                </c:pt>
                <c:pt idx="28">
                  <c:v>94995.425860000003</c:v>
                </c:pt>
                <c:pt idx="29">
                  <c:v>97332.324540000001</c:v>
                </c:pt>
                <c:pt idx="30">
                  <c:v>159546.61343999999</c:v>
                </c:pt>
                <c:pt idx="31">
                  <c:v>16523483.797010001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Лист1!$A$2:$A$33</c:f>
              <c:strCache>
                <c:ptCount val="32"/>
                <c:pt idx="0">
                  <c:v>Городской округ город Брянск</c:v>
                </c:pt>
                <c:pt idx="1">
                  <c:v>Городской округ город Клинцы</c:v>
                </c:pt>
                <c:pt idx="2">
                  <c:v>Новозыбковский городской округ</c:v>
                </c:pt>
                <c:pt idx="3">
                  <c:v>Сельцовский городской округ</c:v>
                </c:pt>
                <c:pt idx="4">
                  <c:v>Жуковский муниципальный округ</c:v>
                </c:pt>
                <c:pt idx="5">
                  <c:v>Городской округ город Фокино</c:v>
                </c:pt>
                <c:pt idx="6">
                  <c:v>Стародубский муниципальный округ</c:v>
                </c:pt>
                <c:pt idx="7">
                  <c:v>Дятьковский муниципальный район</c:v>
                </c:pt>
                <c:pt idx="8">
                  <c:v>Брасовский муниципальный район</c:v>
                </c:pt>
                <c:pt idx="9">
                  <c:v>Брянский муниципальный район</c:v>
                </c:pt>
                <c:pt idx="10">
                  <c:v>Выгоничский муниципальный район</c:v>
                </c:pt>
                <c:pt idx="11">
                  <c:v>Гордеевский муниципальный район</c:v>
                </c:pt>
                <c:pt idx="12">
                  <c:v>Дубровский муниципальный район</c:v>
                </c:pt>
                <c:pt idx="13">
                  <c:v>Жирятинский муниципальный район</c:v>
                </c:pt>
                <c:pt idx="14">
                  <c:v>Злынковский муниципальный район</c:v>
                </c:pt>
                <c:pt idx="15">
                  <c:v>Карачевский муниципальный район</c:v>
                </c:pt>
                <c:pt idx="16">
                  <c:v>Клетнянский муниципальный район</c:v>
                </c:pt>
                <c:pt idx="17">
                  <c:v>Климовский муниципальный район</c:v>
                </c:pt>
                <c:pt idx="18">
                  <c:v>Клинцовский муниципальный район</c:v>
                </c:pt>
                <c:pt idx="19">
                  <c:v>Комаричский муниципальный район</c:v>
                </c:pt>
                <c:pt idx="20">
                  <c:v>Красногорский муниципальный район</c:v>
                </c:pt>
                <c:pt idx="21">
                  <c:v>Мглинский муниципальный район</c:v>
                </c:pt>
                <c:pt idx="22">
                  <c:v>Навлинский муниципальный район</c:v>
                </c:pt>
                <c:pt idx="23">
                  <c:v>Погарский муниципальный район</c:v>
                </c:pt>
                <c:pt idx="24">
                  <c:v>Почепский муниципальный район</c:v>
                </c:pt>
                <c:pt idx="25">
                  <c:v>Рогнединский муниципальный район</c:v>
                </c:pt>
                <c:pt idx="26">
                  <c:v>Севский муниципальный район</c:v>
                </c:pt>
                <c:pt idx="27">
                  <c:v>Суземский муниципальный район</c:v>
                </c:pt>
                <c:pt idx="28">
                  <c:v>Суражский муниципальный район</c:v>
                </c:pt>
                <c:pt idx="29">
                  <c:v>Трубчевский муниципальный район</c:v>
                </c:pt>
                <c:pt idx="30">
                  <c:v>Унечский муниципальный район</c:v>
                </c:pt>
                <c:pt idx="31">
                  <c:v>Областной бюджет</c:v>
                </c:pt>
              </c:strCache>
            </c:strRef>
          </c:cat>
          <c:val>
            <c:numRef>
              <c:f>Лист1!$C$2:$C$33</c:f>
              <c:numCache>
                <c:formatCode>#,##0</c:formatCode>
                <c:ptCount val="32"/>
                <c:pt idx="0">
                  <c:v>1621927.9580000001</c:v>
                </c:pt>
                <c:pt idx="1">
                  <c:v>253997.84803999998</c:v>
                </c:pt>
                <c:pt idx="2">
                  <c:v>143306.23328000001</c:v>
                </c:pt>
                <c:pt idx="3">
                  <c:v>52660.322079999998</c:v>
                </c:pt>
                <c:pt idx="4">
                  <c:v>123366.07024</c:v>
                </c:pt>
                <c:pt idx="5">
                  <c:v>44470.375650000002</c:v>
                </c:pt>
                <c:pt idx="6">
                  <c:v>223667.63094999999</c:v>
                </c:pt>
                <c:pt idx="7">
                  <c:v>209897.98469000001</c:v>
                </c:pt>
                <c:pt idx="8">
                  <c:v>102367.09762</c:v>
                </c:pt>
                <c:pt idx="9">
                  <c:v>322302.88193999999</c:v>
                </c:pt>
                <c:pt idx="10">
                  <c:v>96529.977959999989</c:v>
                </c:pt>
                <c:pt idx="11">
                  <c:v>24377.719379999999</c:v>
                </c:pt>
                <c:pt idx="12">
                  <c:v>67663.385120000006</c:v>
                </c:pt>
                <c:pt idx="13">
                  <c:v>33596.688399999999</c:v>
                </c:pt>
                <c:pt idx="14">
                  <c:v>44885.003189999996</c:v>
                </c:pt>
                <c:pt idx="15">
                  <c:v>176152.73637</c:v>
                </c:pt>
                <c:pt idx="16">
                  <c:v>49597.570759999995</c:v>
                </c:pt>
                <c:pt idx="17">
                  <c:v>136324.48025999998</c:v>
                </c:pt>
                <c:pt idx="18">
                  <c:v>72585.176579999999</c:v>
                </c:pt>
                <c:pt idx="19">
                  <c:v>64209.275759999997</c:v>
                </c:pt>
                <c:pt idx="20">
                  <c:v>48469.415820000002</c:v>
                </c:pt>
                <c:pt idx="21">
                  <c:v>66369.778789999997</c:v>
                </c:pt>
                <c:pt idx="22">
                  <c:v>110484.86345</c:v>
                </c:pt>
                <c:pt idx="23">
                  <c:v>136178.13806999999</c:v>
                </c:pt>
                <c:pt idx="24">
                  <c:v>161641.50440999999</c:v>
                </c:pt>
                <c:pt idx="25">
                  <c:v>32102.861149999997</c:v>
                </c:pt>
                <c:pt idx="26">
                  <c:v>82752.542969999995</c:v>
                </c:pt>
                <c:pt idx="27">
                  <c:v>63711.688529999999</c:v>
                </c:pt>
                <c:pt idx="28">
                  <c:v>116211.98083</c:v>
                </c:pt>
                <c:pt idx="29">
                  <c:v>123551.54733</c:v>
                </c:pt>
                <c:pt idx="30">
                  <c:v>168266.82390000002</c:v>
                </c:pt>
                <c:pt idx="31">
                  <c:v>20696865.95586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8"/>
        <c:axId val="181708800"/>
        <c:axId val="152796480"/>
      </c:barChart>
      <c:catAx>
        <c:axId val="18170880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152796480"/>
        <c:crosses val="autoZero"/>
        <c:auto val="1"/>
        <c:lblAlgn val="ctr"/>
        <c:lblOffset val="100"/>
        <c:noMultiLvlLbl val="0"/>
      </c:catAx>
      <c:valAx>
        <c:axId val="152796480"/>
        <c:scaling>
          <c:logBase val="10"/>
          <c:orientation val="minMax"/>
        </c:scaling>
        <c:delete val="0"/>
        <c:axPos val="b"/>
        <c:majorGridlines/>
        <c:numFmt formatCode="#,##0" sourceLinked="1"/>
        <c:majorTickMark val="out"/>
        <c:minorTickMark val="none"/>
        <c:tickLblPos val="nextTo"/>
        <c:crossAx val="181708800"/>
        <c:crosses val="max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>
      <a:gradFill>
        <a:gsLst>
          <a:gs pos="25000">
            <a:srgbClr val="C5DDC5"/>
          </a:gs>
          <a:gs pos="0">
            <a:schemeClr val="accent3">
              <a:lumMod val="60000"/>
              <a:lumOff val="40000"/>
            </a:schemeClr>
          </a:gs>
          <a:gs pos="50000">
            <a:schemeClr val="accent1">
              <a:tint val="44500"/>
              <a:satMod val="160000"/>
            </a:schemeClr>
          </a:gs>
          <a:gs pos="100000">
            <a:schemeClr val="accent1">
              <a:tint val="23500"/>
              <a:satMod val="160000"/>
            </a:schemeClr>
          </a:gs>
        </a:gsLst>
        <a:lin ang="5400000" scaled="0"/>
      </a:gra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 платежей в бюджеты всех уровней на территории Брянской области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01.08.2021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(млн.</a:t>
            </a:r>
            <a:r>
              <a:rPr lang="ru-RU" sz="1600" baseline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рублей)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528991688538934"/>
          <c:y val="0.11194444444444444"/>
          <c:w val="0.72925699912510933"/>
          <c:h val="0.692376640419947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29790.048999999999</c:v>
                </c:pt>
                <c:pt idx="1">
                  <c:v>8759.3289999999997</c:v>
                </c:pt>
                <c:pt idx="2">
                  <c:v>21030.720000000001</c:v>
                </c:pt>
                <c:pt idx="3">
                  <c:v>16523.484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Поступило всего налогов и сборов</c:v>
                </c:pt>
                <c:pt idx="1">
                  <c:v>Федеральный бюджет</c:v>
                </c:pt>
                <c:pt idx="2">
                  <c:v>Консолидированный бюджет</c:v>
                </c:pt>
                <c:pt idx="3">
                  <c:v>Областной бюджет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40531.01</c:v>
                </c:pt>
                <c:pt idx="1">
                  <c:v>14860.516</c:v>
                </c:pt>
                <c:pt idx="2">
                  <c:v>25670.493999999999</c:v>
                </c:pt>
                <c:pt idx="3">
                  <c:v>20696.866000000002</c:v>
                </c:pt>
              </c:numCache>
            </c:numRef>
          </c:val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4849152"/>
        <c:axId val="181429376"/>
      </c:barChart>
      <c:catAx>
        <c:axId val="2048491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anchor="b" anchorCtr="0"/>
          <a:lstStyle/>
          <a:p>
            <a:pPr>
              <a:defRPr sz="1200" b="1"/>
            </a:pPr>
            <a:endParaRPr lang="ru-RU"/>
          </a:p>
        </c:txPr>
        <c:crossAx val="181429376"/>
        <c:crosses val="autoZero"/>
        <c:auto val="1"/>
        <c:lblAlgn val="ctr"/>
        <c:lblOffset val="100"/>
        <c:tickMarkSkip val="15"/>
        <c:noMultiLvlLbl val="0"/>
      </c:catAx>
      <c:valAx>
        <c:axId val="18142937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048491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gradFill>
      <a:gsLst>
        <a:gs pos="25000">
          <a:srgbClr val="C5DDC5"/>
        </a:gs>
        <a:gs pos="0">
          <a:schemeClr val="accent3">
            <a:lumMod val="60000"/>
            <a:lumOff val="4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ACF8C-4127-482C-9870-A108F4720F06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1C9A8-6EC1-40ED-BE1E-0A67063B6C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818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9F345-BCCB-4857-BB86-9C1749DB5DF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13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B1F75-D2EF-402D-9887-949E178B4ADB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8B1F75-D2EF-402D-9887-949E178B4ADB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DDE7F19-941C-4705-932E-7164378B1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8474172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82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8654029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6551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329</TotalTime>
  <Words>37</Words>
  <Application>Microsoft Office PowerPoint</Application>
  <PresentationFormat>Экран (4:3)</PresentationFormat>
  <Paragraphs>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Макарченко А.В.</dc:creator>
  <cp:lastModifiedBy>Макарченко А.В.</cp:lastModifiedBy>
  <cp:revision>35</cp:revision>
  <dcterms:created xsi:type="dcterms:W3CDTF">2020-05-27T06:15:05Z</dcterms:created>
  <dcterms:modified xsi:type="dcterms:W3CDTF">2021-08-19T11:24:12Z</dcterms:modified>
</cp:coreProperties>
</file>