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44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5" autoAdjust="0"/>
    <p:restoredTop sz="94629" autoAdjust="0"/>
  </p:normalViewPr>
  <p:slideViewPr>
    <p:cSldViewPr>
      <p:cViewPr varScale="1">
        <p:scale>
          <a:sx n="122" d="100"/>
          <a:sy n="122" d="100"/>
        </p:scale>
        <p:origin x="-1762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Анализ исполнения плана собственных доходов</a:t>
            </a:r>
            <a:r>
              <a:rPr lang="ru-RU" sz="16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консолидированного бюджета Брянской области по состоянию на 01.12.2020 (тыс. рублей)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29277887139107611"/>
          <c:y val="0.10518518518518519"/>
          <c:w val="0.62501979440069988"/>
          <c:h val="0.8232099737532808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bg1">
                <a:lumMod val="95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sz="11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Лист1!$A$2:$A$32</c:f>
              <c:strCache>
                <c:ptCount val="31"/>
                <c:pt idx="0">
                  <c:v>Областной бюджет</c:v>
                </c:pt>
                <c:pt idx="1">
                  <c:v>Городской округ город Клинцы</c:v>
                </c:pt>
                <c:pt idx="2">
                  <c:v>Новозыбковский городской округ</c:v>
                </c:pt>
                <c:pt idx="3">
                  <c:v>Сельцовский городской округ</c:v>
                </c:pt>
                <c:pt idx="4">
                  <c:v>Городской округ город Фокино</c:v>
                </c:pt>
                <c:pt idx="5">
                  <c:v>Стародубский муниципальный округ</c:v>
                </c:pt>
                <c:pt idx="6">
                  <c:v>Дятьковский муниципальный район</c:v>
                </c:pt>
                <c:pt idx="7">
                  <c:v>Брасовский муниципальный район</c:v>
                </c:pt>
                <c:pt idx="8">
                  <c:v>Брянский муниципальный район</c:v>
                </c:pt>
                <c:pt idx="9">
                  <c:v>Выгоничский муниципальный район</c:v>
                </c:pt>
                <c:pt idx="10">
                  <c:v>Гордеевский муниципальный район</c:v>
                </c:pt>
                <c:pt idx="11">
                  <c:v>Дубровский муниципальный район</c:v>
                </c:pt>
                <c:pt idx="12">
                  <c:v>Жирятинский муниципальный район</c:v>
                </c:pt>
                <c:pt idx="13">
                  <c:v>Жуковский муниципальный район</c:v>
                </c:pt>
                <c:pt idx="14">
                  <c:v>Злынковский муниципальный район</c:v>
                </c:pt>
                <c:pt idx="15">
                  <c:v>Карачевский муниципальный район</c:v>
                </c:pt>
                <c:pt idx="16">
                  <c:v>Клетнянский муниципальный район</c:v>
                </c:pt>
                <c:pt idx="17">
                  <c:v>Климовский муниципальный район</c:v>
                </c:pt>
                <c:pt idx="18">
                  <c:v>Клинцовский муниципальный район</c:v>
                </c:pt>
                <c:pt idx="19">
                  <c:v>Комаричский муниципальный район</c:v>
                </c:pt>
                <c:pt idx="20">
                  <c:v>Красногорский муниципальный район</c:v>
                </c:pt>
                <c:pt idx="21">
                  <c:v>Мглинский муниципальный район</c:v>
                </c:pt>
                <c:pt idx="22">
                  <c:v>Навлинский муниципальный район</c:v>
                </c:pt>
                <c:pt idx="23">
                  <c:v>Погарский муниципальный район</c:v>
                </c:pt>
                <c:pt idx="24">
                  <c:v>Почепский муниципальный район</c:v>
                </c:pt>
                <c:pt idx="25">
                  <c:v>Рогнединский муниципальный район</c:v>
                </c:pt>
                <c:pt idx="26">
                  <c:v>Севский муниципальный район</c:v>
                </c:pt>
                <c:pt idx="27">
                  <c:v>Суземский муниципальный район</c:v>
                </c:pt>
                <c:pt idx="28">
                  <c:v>Суражский муниципальный район</c:v>
                </c:pt>
                <c:pt idx="29">
                  <c:v>Трубчевский муниципальный район</c:v>
                </c:pt>
                <c:pt idx="30">
                  <c:v>Унечский муниципальный район</c:v>
                </c:pt>
              </c:strCache>
            </c:strRef>
          </c:cat>
          <c:val>
            <c:numRef>
              <c:f>Лист1!$B$2:$B$32</c:f>
              <c:numCache>
                <c:formatCode>#,##0</c:formatCode>
                <c:ptCount val="31"/>
                <c:pt idx="0">
                  <c:v>26628286.61544</c:v>
                </c:pt>
                <c:pt idx="1">
                  <c:v>403632.30131000001</c:v>
                </c:pt>
                <c:pt idx="2">
                  <c:v>262803.45743000001</c:v>
                </c:pt>
                <c:pt idx="3">
                  <c:v>94291.26320999999</c:v>
                </c:pt>
                <c:pt idx="4">
                  <c:v>77646.747909999991</c:v>
                </c:pt>
                <c:pt idx="5">
                  <c:v>268094.83380999998</c:v>
                </c:pt>
                <c:pt idx="6">
                  <c:v>318174.65217000002</c:v>
                </c:pt>
                <c:pt idx="7">
                  <c:v>101196.64374</c:v>
                </c:pt>
                <c:pt idx="8">
                  <c:v>434108.48493000004</c:v>
                </c:pt>
                <c:pt idx="9">
                  <c:v>150028.93169999999</c:v>
                </c:pt>
                <c:pt idx="10">
                  <c:v>39506.502919999999</c:v>
                </c:pt>
                <c:pt idx="11">
                  <c:v>104675.74592</c:v>
                </c:pt>
                <c:pt idx="12">
                  <c:v>50619.380689999998</c:v>
                </c:pt>
                <c:pt idx="13">
                  <c:v>203420.58009999999</c:v>
                </c:pt>
                <c:pt idx="14">
                  <c:v>60519.701500000003</c:v>
                </c:pt>
                <c:pt idx="15">
                  <c:v>212547.13318999999</c:v>
                </c:pt>
                <c:pt idx="16">
                  <c:v>88645.321129999997</c:v>
                </c:pt>
                <c:pt idx="17">
                  <c:v>176066.44121000002</c:v>
                </c:pt>
                <c:pt idx="18">
                  <c:v>100381.16628</c:v>
                </c:pt>
                <c:pt idx="19">
                  <c:v>107626.53714</c:v>
                </c:pt>
                <c:pt idx="20">
                  <c:v>60972.541159999993</c:v>
                </c:pt>
                <c:pt idx="21">
                  <c:v>103369.67129000001</c:v>
                </c:pt>
                <c:pt idx="22">
                  <c:v>143722.34866999998</c:v>
                </c:pt>
                <c:pt idx="23">
                  <c:v>198905.34161999999</c:v>
                </c:pt>
                <c:pt idx="24">
                  <c:v>200020.87210000001</c:v>
                </c:pt>
                <c:pt idx="25">
                  <c:v>57024.159479999995</c:v>
                </c:pt>
                <c:pt idx="26">
                  <c:v>114466.66579000001</c:v>
                </c:pt>
                <c:pt idx="27">
                  <c:v>100702.04642</c:v>
                </c:pt>
                <c:pt idx="28">
                  <c:v>165873.49834999998</c:v>
                </c:pt>
                <c:pt idx="29">
                  <c:v>167072.03232</c:v>
                </c:pt>
                <c:pt idx="30">
                  <c:v>252778.65197000001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1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Лист1!$A$2:$A$32</c:f>
              <c:strCache>
                <c:ptCount val="31"/>
                <c:pt idx="0">
                  <c:v>Областной бюджет</c:v>
                </c:pt>
                <c:pt idx="1">
                  <c:v>Городской округ город Клинцы</c:v>
                </c:pt>
                <c:pt idx="2">
                  <c:v>Новозыбковский городской округ</c:v>
                </c:pt>
                <c:pt idx="3">
                  <c:v>Сельцовский городской округ</c:v>
                </c:pt>
                <c:pt idx="4">
                  <c:v>Городской округ город Фокино</c:v>
                </c:pt>
                <c:pt idx="5">
                  <c:v>Стародубский муниципальный округ</c:v>
                </c:pt>
                <c:pt idx="6">
                  <c:v>Дятьковский муниципальный район</c:v>
                </c:pt>
                <c:pt idx="7">
                  <c:v>Брасовский муниципальный район</c:v>
                </c:pt>
                <c:pt idx="8">
                  <c:v>Брянский муниципальный район</c:v>
                </c:pt>
                <c:pt idx="9">
                  <c:v>Выгоничский муниципальный район</c:v>
                </c:pt>
                <c:pt idx="10">
                  <c:v>Гордеевский муниципальный район</c:v>
                </c:pt>
                <c:pt idx="11">
                  <c:v>Дубровский муниципальный район</c:v>
                </c:pt>
                <c:pt idx="12">
                  <c:v>Жирятинский муниципальный район</c:v>
                </c:pt>
                <c:pt idx="13">
                  <c:v>Жуковский муниципальный район</c:v>
                </c:pt>
                <c:pt idx="14">
                  <c:v>Злынковский муниципальный район</c:v>
                </c:pt>
                <c:pt idx="15">
                  <c:v>Карачевский муниципальный район</c:v>
                </c:pt>
                <c:pt idx="16">
                  <c:v>Клетнянский муниципальный район</c:v>
                </c:pt>
                <c:pt idx="17">
                  <c:v>Климовский муниципальный район</c:v>
                </c:pt>
                <c:pt idx="18">
                  <c:v>Клинцовский муниципальный район</c:v>
                </c:pt>
                <c:pt idx="19">
                  <c:v>Комаричский муниципальный район</c:v>
                </c:pt>
                <c:pt idx="20">
                  <c:v>Красногорский муниципальный район</c:v>
                </c:pt>
                <c:pt idx="21">
                  <c:v>Мглинский муниципальный район</c:v>
                </c:pt>
                <c:pt idx="22">
                  <c:v>Навлинский муниципальный район</c:v>
                </c:pt>
                <c:pt idx="23">
                  <c:v>Погарский муниципальный район</c:v>
                </c:pt>
                <c:pt idx="24">
                  <c:v>Почепский муниципальный район</c:v>
                </c:pt>
                <c:pt idx="25">
                  <c:v>Рогнединский муниципальный район</c:v>
                </c:pt>
                <c:pt idx="26">
                  <c:v>Севский муниципальный район</c:v>
                </c:pt>
                <c:pt idx="27">
                  <c:v>Суземский муниципальный район</c:v>
                </c:pt>
                <c:pt idx="28">
                  <c:v>Суражский муниципальный район</c:v>
                </c:pt>
                <c:pt idx="29">
                  <c:v>Трубчевский муниципальный район</c:v>
                </c:pt>
                <c:pt idx="30">
                  <c:v>Унечский муниципальный район</c:v>
                </c:pt>
              </c:strCache>
            </c:strRef>
          </c:cat>
          <c:val>
            <c:numRef>
              <c:f>Лист1!$C$2:$C$32</c:f>
              <c:numCache>
                <c:formatCode>#,##0</c:formatCode>
                <c:ptCount val="31"/>
                <c:pt idx="0">
                  <c:v>26819437.380520001</c:v>
                </c:pt>
                <c:pt idx="1">
                  <c:v>493113.23495000001</c:v>
                </c:pt>
                <c:pt idx="2">
                  <c:v>237244.90844</c:v>
                </c:pt>
                <c:pt idx="3">
                  <c:v>101047.05240999999</c:v>
                </c:pt>
                <c:pt idx="4">
                  <c:v>80885.956819999992</c:v>
                </c:pt>
                <c:pt idx="5">
                  <c:v>281390.21820000006</c:v>
                </c:pt>
                <c:pt idx="6">
                  <c:v>343435.86095</c:v>
                </c:pt>
                <c:pt idx="7">
                  <c:v>125038.9932</c:v>
                </c:pt>
                <c:pt idx="8">
                  <c:v>485256.20873000001</c:v>
                </c:pt>
                <c:pt idx="9">
                  <c:v>166790.25488999998</c:v>
                </c:pt>
                <c:pt idx="10">
                  <c:v>38959.746279999999</c:v>
                </c:pt>
                <c:pt idx="11">
                  <c:v>106138.8887</c:v>
                </c:pt>
                <c:pt idx="12">
                  <c:v>50390.76885</c:v>
                </c:pt>
                <c:pt idx="13">
                  <c:v>325649.96735000005</c:v>
                </c:pt>
                <c:pt idx="14">
                  <c:v>67313.192980000007</c:v>
                </c:pt>
                <c:pt idx="15">
                  <c:v>236614.88822999998</c:v>
                </c:pt>
                <c:pt idx="16">
                  <c:v>98786.311730000001</c:v>
                </c:pt>
                <c:pt idx="17">
                  <c:v>177849.13022999998</c:v>
                </c:pt>
                <c:pt idx="18">
                  <c:v>95255.343269999998</c:v>
                </c:pt>
                <c:pt idx="19">
                  <c:v>118978.57898000001</c:v>
                </c:pt>
                <c:pt idx="20">
                  <c:v>70095.520230000009</c:v>
                </c:pt>
                <c:pt idx="21">
                  <c:v>100890.01264</c:v>
                </c:pt>
                <c:pt idx="22">
                  <c:v>148270.30453999998</c:v>
                </c:pt>
                <c:pt idx="23">
                  <c:v>214733.80643999999</c:v>
                </c:pt>
                <c:pt idx="24">
                  <c:v>235135.44437000001</c:v>
                </c:pt>
                <c:pt idx="25">
                  <c:v>58409.279740000005</c:v>
                </c:pt>
                <c:pt idx="26">
                  <c:v>132027.08838</c:v>
                </c:pt>
                <c:pt idx="27">
                  <c:v>111289.11284</c:v>
                </c:pt>
                <c:pt idx="28">
                  <c:v>155434.25919000001</c:v>
                </c:pt>
                <c:pt idx="29">
                  <c:v>169262.10597</c:v>
                </c:pt>
                <c:pt idx="30">
                  <c:v>270609.34589999996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8"/>
        <c:axId val="92152832"/>
        <c:axId val="89522176"/>
      </c:barChart>
      <c:catAx>
        <c:axId val="92152832"/>
        <c:scaling>
          <c:orientation val="maxMin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ru-RU"/>
          </a:p>
        </c:txPr>
        <c:crossAx val="89522176"/>
        <c:crosses val="autoZero"/>
        <c:auto val="1"/>
        <c:lblAlgn val="ctr"/>
        <c:lblOffset val="100"/>
        <c:noMultiLvlLbl val="0"/>
      </c:catAx>
      <c:valAx>
        <c:axId val="89522176"/>
        <c:scaling>
          <c:logBase val="10"/>
          <c:orientation val="minMax"/>
        </c:scaling>
        <c:delete val="0"/>
        <c:axPos val="b"/>
        <c:majorGridlines/>
        <c:numFmt formatCode="#,##0" sourceLinked="1"/>
        <c:majorTickMark val="out"/>
        <c:minorTickMark val="none"/>
        <c:tickLblPos val="nextTo"/>
        <c:crossAx val="92152832"/>
        <c:crosses val="max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Поступление платежей в бюджеты всех уровней на территории Брянской области на 01.12.2020 (млн.</a:t>
            </a:r>
            <a:r>
              <a:rPr lang="ru-RU" sz="16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рублей)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0528991688538934"/>
          <c:y val="0.11194444444444444"/>
          <c:w val="0.72925699912510933"/>
          <c:h val="0.6923766404199475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Поступило всего налогов и сборов</c:v>
                </c:pt>
                <c:pt idx="1">
                  <c:v>Федеральный бюджет</c:v>
                </c:pt>
                <c:pt idx="2">
                  <c:v>Консолидированный бюджет</c:v>
                </c:pt>
                <c:pt idx="3">
                  <c:v>Областной бюджет</c:v>
                </c:pt>
              </c:strCache>
            </c:strRef>
          </c:cat>
          <c:val>
            <c:numRef>
              <c:f>Лист1!$B$2:$B$5</c:f>
              <c:numCache>
                <c:formatCode>#,##0</c:formatCode>
                <c:ptCount val="4"/>
                <c:pt idx="0">
                  <c:v>52679.47570037</c:v>
                </c:pt>
                <c:pt idx="1">
                  <c:v>18564.191999999999</c:v>
                </c:pt>
                <c:pt idx="2">
                  <c:v>34115.283700369997</c:v>
                </c:pt>
                <c:pt idx="3">
                  <c:v>26628.28661544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Поступило всего налогов и сборов</c:v>
                </c:pt>
                <c:pt idx="1">
                  <c:v>Федеральный бюджет</c:v>
                </c:pt>
                <c:pt idx="2">
                  <c:v>Консолидированный бюджет</c:v>
                </c:pt>
                <c:pt idx="3">
                  <c:v>Областной бюджет</c:v>
                </c:pt>
              </c:strCache>
            </c:strRef>
          </c:cat>
          <c:val>
            <c:numRef>
              <c:f>Лист1!$C$2:$C$5</c:f>
              <c:numCache>
                <c:formatCode>#,##0</c:formatCode>
                <c:ptCount val="4"/>
                <c:pt idx="0">
                  <c:v>49424.860947609995</c:v>
                </c:pt>
                <c:pt idx="1">
                  <c:v>14670.816000000001</c:v>
                </c:pt>
                <c:pt idx="2">
                  <c:v>34754.044947609997</c:v>
                </c:pt>
                <c:pt idx="3">
                  <c:v>26819.437380520001</c:v>
                </c:pt>
              </c:numCache>
            </c:numRef>
          </c:val>
        </c:ser>
        <c:dLbls>
          <c:dLblPos val="inBase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92204544"/>
        <c:axId val="89563712"/>
      </c:barChart>
      <c:catAx>
        <c:axId val="9220454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0" anchor="b" anchorCtr="0"/>
          <a:lstStyle/>
          <a:p>
            <a:pPr>
              <a:defRPr sz="1200" b="1"/>
            </a:pPr>
            <a:endParaRPr lang="ru-RU"/>
          </a:p>
        </c:txPr>
        <c:crossAx val="89563712"/>
        <c:crosses val="autoZero"/>
        <c:auto val="1"/>
        <c:lblAlgn val="ctr"/>
        <c:lblOffset val="100"/>
        <c:tickMarkSkip val="15"/>
        <c:noMultiLvlLbl val="0"/>
      </c:catAx>
      <c:valAx>
        <c:axId val="89563712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9220454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9ACF8C-4127-482C-9870-A108F4720F06}" type="datetimeFigureOut">
              <a:rPr lang="ru-RU" smtClean="0"/>
              <a:t>24.12.2020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C1C9A8-6EC1-40ED-BE1E-0A67063B6C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88188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79F345-BCCB-4857-BB86-9C1749DB5DF3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27132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24.12.2020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24.12.2020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24.12.2020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24.12.2020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24.12.2020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24.12.2020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24.12.2020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24.12.2020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24.12.2020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24.12.2020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24.12.2020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1E8B1F75-D2EF-402D-9887-949E178B4ADB}" type="datetimeFigureOut">
              <a:rPr lang="ru-RU" smtClean="0"/>
              <a:t>24.12.2020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5" r:id="rId1"/>
    <p:sldLayoutId id="2147484046" r:id="rId2"/>
    <p:sldLayoutId id="2147484047" r:id="rId3"/>
    <p:sldLayoutId id="2147484048" r:id="rId4"/>
    <p:sldLayoutId id="2147484049" r:id="rId5"/>
    <p:sldLayoutId id="2147484050" r:id="rId6"/>
    <p:sldLayoutId id="2147484051" r:id="rId7"/>
    <p:sldLayoutId id="2147484052" r:id="rId8"/>
    <p:sldLayoutId id="2147484053" r:id="rId9"/>
    <p:sldLayoutId id="2147484054" r:id="rId10"/>
    <p:sldLayoutId id="214748405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162169420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0820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961371933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65517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лавная">
  <a:themeElements>
    <a:clrScheme name="Главная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Главная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лавная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239</TotalTime>
  <Words>37</Words>
  <Application>Microsoft Office PowerPoint</Application>
  <PresentationFormat>Экран (4:3)</PresentationFormat>
  <Paragraphs>3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Главная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Макарченко А.В.</dc:creator>
  <cp:lastModifiedBy>Макарченко А.В.</cp:lastModifiedBy>
  <cp:revision>25</cp:revision>
  <dcterms:created xsi:type="dcterms:W3CDTF">2020-05-27T06:15:05Z</dcterms:created>
  <dcterms:modified xsi:type="dcterms:W3CDTF">2020-12-24T07:24:16Z</dcterms:modified>
</cp:coreProperties>
</file>