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1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2.xml" ContentType="application/vnd.openxmlformats-officedocument.presentationml.notesSl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D5486B49-40D3-4987-AE44-2D4926F2471D}">
          <p14:sldIdLst>
            <p14:sldId id="256"/>
            <p14:sldId id="259"/>
            <p14:sldId id="257"/>
            <p14:sldId id="258"/>
            <p14:sldId id="260"/>
            <p14:sldId id="261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69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-4056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451284259013957"/>
          <c:y val="0.11268968480626337"/>
          <c:w val="0.4346050225188654"/>
          <c:h val="0.664690034440617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19"/>
          </c:dPt>
          <c:dLbls>
            <c:txPr>
              <a:bodyPr/>
              <a:lstStyle/>
              <a:p>
                <a:pPr>
                  <a:defRPr sz="8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                   год</c:v>
                </c:pt>
                <c:pt idx="1">
                  <c:v>2019                      год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207896</c:v>
                </c:pt>
                <c:pt idx="1">
                  <c:v>236300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1426816"/>
        <c:axId val="6835584"/>
      </c:barChart>
      <c:valAx>
        <c:axId val="683558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1426816"/>
        <c:crosses val="autoZero"/>
        <c:crossBetween val="between"/>
      </c:valAx>
      <c:catAx>
        <c:axId val="91426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8355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налоговых льгот (тыс. руб.)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(тыс.руб)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</c:v>
                </c:pt>
                <c:pt idx="1">
                  <c:v>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777</c:v>
                </c:pt>
                <c:pt idx="1">
                  <c:v>918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150</c:v>
                </c:pt>
                <c:pt idx="1">
                  <c:v>232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>
        <c:manualLayout>
          <c:xMode val="edge"/>
          <c:yMode val="edge"/>
          <c:x val="0.21442876717401771"/>
          <c:y val="4.8167547209885343E-2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dLbls>
            <c:dLbl>
              <c:idx val="1"/>
              <c:delete val="1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Объем налоговых льгот за 2019 год составил 0 рублей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248</c:v>
                </c:pt>
                <c:pt idx="1">
                  <c:v>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5268462473379798"/>
          <c:y val="0.29147624050397664"/>
          <c:w val="0.42215533556700335"/>
          <c:h val="0.53586080210976383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>
        <c:manualLayout>
          <c:xMode val="edge"/>
          <c:yMode val="edge"/>
          <c:x val="0.16331777777777781"/>
          <c:y val="5.4876543209876547E-2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dLbls>
            <c:dLbl>
              <c:idx val="0"/>
              <c:layout>
                <c:manualLayout>
                  <c:x val="-0.11422916666666673"/>
                  <c:y val="0.1683722222222222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 formatCode="General">
                  <c:v>221</c:v>
                </c:pt>
                <c:pt idx="1">
                  <c:v>1062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8045</c:v>
                </c:pt>
                <c:pt idx="1">
                  <c:v>9035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>
        <c:manualLayout>
          <c:xMode val="edge"/>
          <c:yMode val="edge"/>
          <c:x val="0.11940388888888889"/>
          <c:y val="4.369320987654321E-2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Объемы налоговых льгот (тыс. руб.)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1605</c:v>
                </c:pt>
                <c:pt idx="1">
                  <c:v>1860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>
        <c:manualLayout>
          <c:xMode val="edge"/>
          <c:yMode val="edge"/>
          <c:x val="0.16755353301292641"/>
          <c:y val="3.0878755902218894E-2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609254873737496"/>
          <c:w val="0.64171946262825053"/>
          <c:h val="0.654157933895148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Объемы налоговых льгот (тыс. руб.)</c:v>
                </c:pt>
              </c:strCache>
            </c:strRef>
          </c:tx>
          <c:dLbls>
            <c:dLbl>
              <c:idx val="0"/>
              <c:delete val="1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Объем налоговых льгот за 2018 год составил 0 рублей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55564280736483829"/>
          <c:y val="0.13485992715531284"/>
          <c:w val="0.43281426441838144"/>
          <c:h val="0.8342613169424683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>
        <c:manualLayout>
          <c:xMode val="edge"/>
          <c:yMode val="edge"/>
          <c:x val="0.13973444444444444"/>
          <c:y val="5.4876543209876547E-2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Объемы налоговых льгот (тыс. руб.)</c:v>
                </c:pt>
              </c:strCache>
            </c:strRef>
          </c:tx>
          <c:dLbls>
            <c:dLbl>
              <c:idx val="0"/>
              <c:layout>
                <c:manualLayout>
                  <c:x val="8.9191666666666673E-3"/>
                  <c:y val="-0.2803290123456790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9915277777777779E-2"/>
                  <c:y val="0.1548833333333332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37</c:v>
                </c:pt>
                <c:pt idx="1">
                  <c:v>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157863888888889"/>
          <c:y val="0.41415802469135804"/>
          <c:w val="0.24893583333333333"/>
          <c:h val="0.3347456790123457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7391</c:v>
                </c:pt>
                <c:pt idx="1">
                  <c:v>8056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3695305555555557"/>
          <c:y val="0.42199753086419756"/>
          <c:w val="0.24893583333333333"/>
          <c:h val="0.3347456790123457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Объемы налоговых льгот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 </a:t>
                    </a:r>
                    <a:r>
                      <a:rPr lang="en-US" dirty="0" smtClean="0"/>
                      <a:t>51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264</a:t>
                    </a:r>
                    <a:endParaRPr lang="en-US" dirty="0"/>
                  </a:p>
                </c:rich>
              </c:tx>
              <c:dLblPos val="outEnd"/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34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699</a:t>
                    </a:r>
                    <a:endParaRPr lang="en-US" dirty="0"/>
                  </a:p>
                </c:rich>
              </c:tx>
              <c:dLblPos val="outEnd"/>
              <c:showLegendKey val="1"/>
              <c:showVal val="1"/>
              <c:showCatName val="0"/>
              <c:showSerName val="0"/>
              <c:showPercent val="0"/>
              <c:showBubbleSize val="0"/>
              <c:separator>, </c:separator>
            </c:dLbl>
            <c:numFmt formatCode="General" sourceLinked="0"/>
            <c:txPr>
              <a:bodyPr/>
              <a:lstStyle/>
              <a:p>
                <a:pPr>
                  <a:defRPr sz="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</c:numCache>
            </c:numRef>
          </c:cat>
          <c:val>
            <c:numRef>
              <c:f>Лист1!$B$2:$B$3</c:f>
              <c:numCache>
                <c:formatCode>#,##0</c:formatCode>
                <c:ptCount val="2"/>
                <c:pt idx="0">
                  <c:v>51264</c:v>
                </c:pt>
                <c:pt idx="1">
                  <c:v>34699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1166666666666667E-2"/>
          <c:y val="0.27281481481481479"/>
          <c:w val="0.6522863888888889"/>
          <c:h val="0.64879012345679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112</c:v>
                </c:pt>
                <c:pt idx="1">
                  <c:v>123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193141666666667"/>
          <c:y val="0.42199753086419756"/>
          <c:w val="0.24893583333333333"/>
          <c:h val="0.3347456790123457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dLbls>
            <c:dLbl>
              <c:idx val="0"/>
              <c:layout>
                <c:manualLayout>
                  <c:x val="-0.1963983333333334"/>
                  <c:y val="-9.923827160493826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6845085470085469"/>
                  <c:y val="1.558574879227053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12797</c:v>
                </c:pt>
                <c:pt idx="1">
                  <c:v>11061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9677849002849002"/>
          <c:y val="0.44670048309178745"/>
          <c:w val="0.21276566951566953"/>
          <c:h val="0.3274685990338164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>
        <c:manualLayout>
          <c:xMode val="edge"/>
          <c:yMode val="edge"/>
          <c:x val="3.4718660101596278E-2"/>
          <c:y val="7.0108861949420676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1081</c:v>
                </c:pt>
                <c:pt idx="1">
                  <c:v>1024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818112"/>
        <c:axId val="193852480"/>
        <c:axId val="214224896"/>
      </c:bar3DChart>
      <c:catAx>
        <c:axId val="33818112"/>
        <c:scaling>
          <c:orientation val="minMax"/>
        </c:scaling>
        <c:delete val="0"/>
        <c:axPos val="b"/>
        <c:majorTickMark val="out"/>
        <c:minorTickMark val="none"/>
        <c:tickLblPos val="nextTo"/>
        <c:crossAx val="193852480"/>
        <c:crosses val="autoZero"/>
        <c:auto val="1"/>
        <c:lblAlgn val="ctr"/>
        <c:lblOffset val="100"/>
        <c:noMultiLvlLbl val="0"/>
      </c:catAx>
      <c:valAx>
        <c:axId val="193852480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extTo"/>
        <c:crossAx val="33818112"/>
        <c:crosses val="autoZero"/>
        <c:crossBetween val="between"/>
      </c:valAx>
      <c:serAx>
        <c:axId val="214224896"/>
        <c:scaling>
          <c:orientation val="minMax"/>
        </c:scaling>
        <c:delete val="1"/>
        <c:axPos val="b"/>
        <c:majorTickMark val="out"/>
        <c:minorTickMark val="none"/>
        <c:tickLblPos val="nextTo"/>
        <c:crossAx val="193852480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>
        <c:manualLayout>
          <c:xMode val="edge"/>
          <c:yMode val="edge"/>
          <c:x val="0.1215630236096216"/>
          <c:y val="2.9786641721114719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14382</c:v>
                </c:pt>
                <c:pt idx="1">
                  <c:v>16229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393664"/>
        <c:axId val="193853632"/>
        <c:axId val="214225536"/>
      </c:bar3DChart>
      <c:catAx>
        <c:axId val="33393664"/>
        <c:scaling>
          <c:orientation val="minMax"/>
        </c:scaling>
        <c:delete val="0"/>
        <c:axPos val="b"/>
        <c:majorTickMark val="out"/>
        <c:minorTickMark val="none"/>
        <c:tickLblPos val="nextTo"/>
        <c:crossAx val="193853632"/>
        <c:crosses val="autoZero"/>
        <c:auto val="1"/>
        <c:lblAlgn val="ctr"/>
        <c:lblOffset val="100"/>
        <c:noMultiLvlLbl val="0"/>
      </c:catAx>
      <c:valAx>
        <c:axId val="193853632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extTo"/>
        <c:crossAx val="33393664"/>
        <c:crosses val="autoZero"/>
        <c:crossBetween val="between"/>
      </c:valAx>
      <c:serAx>
        <c:axId val="214225536"/>
        <c:scaling>
          <c:orientation val="minMax"/>
        </c:scaling>
        <c:delete val="1"/>
        <c:axPos val="b"/>
        <c:majorTickMark val="out"/>
        <c:minorTickMark val="none"/>
        <c:tickLblPos val="nextTo"/>
        <c:crossAx val="193853632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>
        <c:manualLayout>
          <c:xMode val="edge"/>
          <c:yMode val="edge"/>
          <c:x val="0.12477957531905437"/>
          <c:y val="7.0108861949420676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налоговых льгот (тыс. руб.)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482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849856"/>
        <c:axId val="193854208"/>
        <c:axId val="214226176"/>
      </c:bar3DChart>
      <c:catAx>
        <c:axId val="33849856"/>
        <c:scaling>
          <c:orientation val="minMax"/>
        </c:scaling>
        <c:delete val="0"/>
        <c:axPos val="b"/>
        <c:majorTickMark val="out"/>
        <c:minorTickMark val="none"/>
        <c:tickLblPos val="nextTo"/>
        <c:crossAx val="193854208"/>
        <c:crosses val="autoZero"/>
        <c:auto val="1"/>
        <c:lblAlgn val="ctr"/>
        <c:lblOffset val="100"/>
        <c:noMultiLvlLbl val="0"/>
      </c:catAx>
      <c:valAx>
        <c:axId val="193854208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extTo"/>
        <c:crossAx val="33849856"/>
        <c:crosses val="autoZero"/>
        <c:crossBetween val="between"/>
      </c:valAx>
      <c:serAx>
        <c:axId val="214226176"/>
        <c:scaling>
          <c:orientation val="minMax"/>
        </c:scaling>
        <c:delete val="1"/>
        <c:axPos val="b"/>
        <c:majorTickMark val="out"/>
        <c:minorTickMark val="none"/>
        <c:tickLblPos val="nextTo"/>
        <c:crossAx val="19385420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3187943504852735"/>
          <c:y val="7.1854156122570748E-2"/>
          <c:w val="0.42196095020781166"/>
          <c:h val="0.856291687754858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 год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Объемы налоговых льгот (тыс. руб.)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689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 год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Объемы налоговых льгот (тыс. руб.)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898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392640"/>
        <c:axId val="33289856"/>
      </c:barChart>
      <c:catAx>
        <c:axId val="33392640"/>
        <c:scaling>
          <c:orientation val="minMax"/>
        </c:scaling>
        <c:delete val="1"/>
        <c:axPos val="l"/>
        <c:title>
          <c:tx>
            <c:rich>
              <a:bodyPr rot="0" vert="horz"/>
              <a:lstStyle/>
              <a:p>
                <a:pPr>
                  <a:defRPr sz="1400"/>
                </a:pPr>
                <a:r>
                  <a:rPr lang="ru-RU" sz="1400" dirty="0" smtClean="0"/>
                  <a:t>Объемы налоговых льгот (тыс. руб.)</a:t>
                </a:r>
                <a:endParaRPr lang="ru-RU" sz="1400" dirty="0"/>
              </a:p>
            </c:rich>
          </c:tx>
          <c:layout>
            <c:manualLayout>
              <c:xMode val="edge"/>
              <c:yMode val="edge"/>
              <c:x val="9.1757254891906587E-2"/>
              <c:y val="0.29090440568331916"/>
            </c:manualLayout>
          </c:layout>
          <c:overlay val="0"/>
        </c:title>
        <c:majorTickMark val="out"/>
        <c:minorTickMark val="none"/>
        <c:tickLblPos val="nextTo"/>
        <c:crossAx val="33289856"/>
        <c:crosses val="autoZero"/>
        <c:auto val="1"/>
        <c:lblAlgn val="ctr"/>
        <c:lblOffset val="100"/>
        <c:noMultiLvlLbl val="0"/>
      </c:catAx>
      <c:valAx>
        <c:axId val="3328985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333926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txPr>
              <a:bodyPr/>
              <a:lstStyle/>
              <a:p>
                <a:pPr>
                  <a:defRPr sz="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</c:numCache>
            </c:num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1156920</c:v>
                </c:pt>
                <c:pt idx="1">
                  <c:v>646949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</c:v>
                </c:pt>
                <c:pt idx="1">
                  <c:v>40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sz="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</c:numCache>
            </c:num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1334</c:v>
                </c:pt>
                <c:pt idx="1">
                  <c:v>1571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sz="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</c:numCache>
            </c:numRef>
          </c:cat>
          <c:val>
            <c:numRef>
              <c:f>Лист1!$B$2:$B$3</c:f>
              <c:numCache>
                <c:formatCode>#,##0</c:formatCode>
                <c:ptCount val="2"/>
                <c:pt idx="0">
                  <c:v>8274</c:v>
                </c:pt>
                <c:pt idx="1">
                  <c:v>16787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sz="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</c:numCache>
            </c:num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14418</c:v>
                </c:pt>
                <c:pt idx="1">
                  <c:v>11764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sz="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</c:numCache>
            </c:numRef>
          </c:cat>
          <c:val>
            <c:numRef>
              <c:f>Лист1!$B$2:$B$3</c:f>
              <c:numCache>
                <c:formatCode>#,##0</c:formatCode>
                <c:ptCount val="2"/>
                <c:pt idx="0">
                  <c:v>63781</c:v>
                </c:pt>
                <c:pt idx="1">
                  <c:v>118253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861840932996887"/>
          <c:y val="0.25228100939803266"/>
          <c:w val="4.3769435040263933E-2"/>
          <c:h val="5.2160965284817916E-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0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839235-2AED-4619-BECE-AC63815CBFE9}" type="doc">
      <dgm:prSet loTypeId="urn:microsoft.com/office/officeart/2005/8/layout/orgChart1" loCatId="hierarchy" qsTypeId="urn:microsoft.com/office/officeart/2005/8/quickstyle/3d2" qsCatId="3D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19CAAE85-E93B-4506-9158-E29BC386F402}">
      <dgm:prSet phldrT="[Текст]"/>
      <dgm:spPr/>
      <dgm:t>
        <a:bodyPr/>
        <a:lstStyle/>
        <a:p>
          <a:r>
            <a:rPr lang="ru-RU" b="1" i="0" u="none" dirty="0" smtClean="0">
              <a:solidFill>
                <a:schemeClr val="tx1"/>
              </a:solidFill>
            </a:rPr>
            <a:t>Налог на прибыль организаций</a:t>
          </a:r>
          <a:endParaRPr lang="ru-RU" dirty="0">
            <a:solidFill>
              <a:schemeClr val="tx1"/>
            </a:solidFill>
          </a:endParaRPr>
        </a:p>
      </dgm:t>
    </dgm:pt>
    <dgm:pt modelId="{CB8924C1-0DFB-47AD-8414-3532457C282E}" type="parTrans" cxnId="{44AAB1A9-880A-448A-A111-556965C85D3E}">
      <dgm:prSet/>
      <dgm:spPr/>
      <dgm:t>
        <a:bodyPr/>
        <a:lstStyle/>
        <a:p>
          <a:endParaRPr lang="ru-RU"/>
        </a:p>
      </dgm:t>
    </dgm:pt>
    <dgm:pt modelId="{A1F83B8C-B863-4189-92E4-7B94A4503965}" type="sibTrans" cxnId="{44AAB1A9-880A-448A-A111-556965C85D3E}">
      <dgm:prSet/>
      <dgm:spPr/>
      <dgm:t>
        <a:bodyPr/>
        <a:lstStyle/>
        <a:p>
          <a:endParaRPr lang="ru-RU"/>
        </a:p>
      </dgm:t>
    </dgm:pt>
    <dgm:pt modelId="{0CCD8C9C-6A48-4C0E-B07B-B262E2176B3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Пониженная (13,5%) ставка налога на срок окупаемости приоритетных проектов, но не более чем на 7 лет - для приоритетных инвестиционных проектов с объемом финансирования от 50 млн. руб. до 2000 млн. руб., на 9 лет - для приоритетных инвестиционных проектов с объемом финансирования свыше 2000 млн. руб.</a:t>
          </a:r>
          <a:endParaRPr lang="ru-RU" dirty="0">
            <a:solidFill>
              <a:schemeClr val="tx1"/>
            </a:solidFill>
          </a:endParaRPr>
        </a:p>
      </dgm:t>
    </dgm:pt>
    <dgm:pt modelId="{CC00B1D0-B627-417D-838A-46F0A1133C8B}" type="sibTrans" cxnId="{87EAFCDC-F7D5-484E-9E55-7B068F6188D1}">
      <dgm:prSet/>
      <dgm:spPr/>
      <dgm:t>
        <a:bodyPr/>
        <a:lstStyle/>
        <a:p>
          <a:endParaRPr lang="ru-RU"/>
        </a:p>
      </dgm:t>
    </dgm:pt>
    <dgm:pt modelId="{52E61624-0D8F-4E70-B383-E846D7551204}" type="parTrans" cxnId="{87EAFCDC-F7D5-484E-9E55-7B068F6188D1}">
      <dgm:prSet/>
      <dgm:spPr>
        <a:ln>
          <a:solidFill>
            <a:schemeClr val="tx1"/>
          </a:solidFill>
          <a:headEnd type="none"/>
          <a:tailEnd type="triangle"/>
        </a:ln>
      </dgm:spPr>
      <dgm:t>
        <a:bodyPr/>
        <a:lstStyle/>
        <a:p>
          <a:endParaRPr lang="ru-RU"/>
        </a:p>
      </dgm:t>
    </dgm:pt>
    <dgm:pt modelId="{33EB6CBE-7991-450F-BEFB-300AE8F86FDC}" type="pres">
      <dgm:prSet presAssocID="{26839235-2AED-4619-BECE-AC63815CBF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09A94CF-EAFB-4FD4-AA2D-4BAEF9BEF5CE}" type="pres">
      <dgm:prSet presAssocID="{19CAAE85-E93B-4506-9158-E29BC386F402}" presName="hierRoot1" presStyleCnt="0">
        <dgm:presLayoutVars>
          <dgm:hierBranch val="init"/>
        </dgm:presLayoutVars>
      </dgm:prSet>
      <dgm:spPr/>
    </dgm:pt>
    <dgm:pt modelId="{9DA17541-63E8-4C56-AB59-F409DA39D9EE}" type="pres">
      <dgm:prSet presAssocID="{19CAAE85-E93B-4506-9158-E29BC386F402}" presName="rootComposite1" presStyleCnt="0"/>
      <dgm:spPr/>
    </dgm:pt>
    <dgm:pt modelId="{B3C7BF37-84D7-49FA-8DA9-64BC189B3791}" type="pres">
      <dgm:prSet presAssocID="{19CAAE85-E93B-4506-9158-E29BC386F402}" presName="rootText1" presStyleLbl="node0" presStyleIdx="0" presStyleCnt="1" custScaleX="124583" custScaleY="21713" custLinFactNeighborX="-706" custLinFactNeighborY="102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2C2F96-B305-4BD9-AC5A-B8794FF0590C}" type="pres">
      <dgm:prSet presAssocID="{19CAAE85-E93B-4506-9158-E29BC386F40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FA4F615-0CC1-4946-8151-78EA421D1BB7}" type="pres">
      <dgm:prSet presAssocID="{19CAAE85-E93B-4506-9158-E29BC386F402}" presName="hierChild2" presStyleCnt="0"/>
      <dgm:spPr/>
    </dgm:pt>
    <dgm:pt modelId="{0CDEE4A0-F29D-4654-8B80-FA8558C6FCBF}" type="pres">
      <dgm:prSet presAssocID="{52E61624-0D8F-4E70-B383-E846D7551204}" presName="Name37" presStyleLbl="parChTrans1D2" presStyleIdx="0" presStyleCnt="1"/>
      <dgm:spPr/>
      <dgm:t>
        <a:bodyPr/>
        <a:lstStyle/>
        <a:p>
          <a:endParaRPr lang="ru-RU"/>
        </a:p>
      </dgm:t>
    </dgm:pt>
    <dgm:pt modelId="{435FCA32-ACD1-4127-BE01-A6A04F612520}" type="pres">
      <dgm:prSet presAssocID="{0CCD8C9C-6A48-4C0E-B07B-B262E2176B37}" presName="hierRoot2" presStyleCnt="0">
        <dgm:presLayoutVars>
          <dgm:hierBranch val="init"/>
        </dgm:presLayoutVars>
      </dgm:prSet>
      <dgm:spPr/>
    </dgm:pt>
    <dgm:pt modelId="{53E740CC-8136-4E86-B7B8-D75CE742EAEB}" type="pres">
      <dgm:prSet presAssocID="{0CCD8C9C-6A48-4C0E-B07B-B262E2176B37}" presName="rootComposite" presStyleCnt="0"/>
      <dgm:spPr/>
    </dgm:pt>
    <dgm:pt modelId="{C0C5223C-F3EC-4BA2-B25B-9EE47C62FB2C}" type="pres">
      <dgm:prSet presAssocID="{0CCD8C9C-6A48-4C0E-B07B-B262E2176B37}" presName="rootText" presStyleLbl="node2" presStyleIdx="0" presStyleCnt="1" custScaleX="181842" custScaleY="58204" custLinFactNeighborX="0" custLinFactNeighborY="-148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1AB487-8F44-4B45-920B-0A2686340AB0}" type="pres">
      <dgm:prSet presAssocID="{0CCD8C9C-6A48-4C0E-B07B-B262E2176B37}" presName="rootConnector" presStyleLbl="node2" presStyleIdx="0" presStyleCnt="1"/>
      <dgm:spPr/>
      <dgm:t>
        <a:bodyPr/>
        <a:lstStyle/>
        <a:p>
          <a:endParaRPr lang="ru-RU"/>
        </a:p>
      </dgm:t>
    </dgm:pt>
    <dgm:pt modelId="{9775CA23-18E0-44C0-930F-90D1AD977FBF}" type="pres">
      <dgm:prSet presAssocID="{0CCD8C9C-6A48-4C0E-B07B-B262E2176B37}" presName="hierChild4" presStyleCnt="0"/>
      <dgm:spPr/>
    </dgm:pt>
    <dgm:pt modelId="{43F23B5A-9A31-49BE-9788-9DD9515613E6}" type="pres">
      <dgm:prSet presAssocID="{0CCD8C9C-6A48-4C0E-B07B-B262E2176B37}" presName="hierChild5" presStyleCnt="0"/>
      <dgm:spPr/>
    </dgm:pt>
    <dgm:pt modelId="{ABF3E2C3-9E38-419A-A001-814B773CAE2D}" type="pres">
      <dgm:prSet presAssocID="{19CAAE85-E93B-4506-9158-E29BC386F402}" presName="hierChild3" presStyleCnt="0"/>
      <dgm:spPr/>
    </dgm:pt>
  </dgm:ptLst>
  <dgm:cxnLst>
    <dgm:cxn modelId="{F1A3F35D-151F-43FD-9BA8-AE047C579067}" type="presOf" srcId="{0CCD8C9C-6A48-4C0E-B07B-B262E2176B37}" destId="{C0C5223C-F3EC-4BA2-B25B-9EE47C62FB2C}" srcOrd="0" destOrd="0" presId="urn:microsoft.com/office/officeart/2005/8/layout/orgChart1"/>
    <dgm:cxn modelId="{D2F3962E-9A84-481A-B188-96E9B03FE2B7}" type="presOf" srcId="{0CCD8C9C-6A48-4C0E-B07B-B262E2176B37}" destId="{AA1AB487-8F44-4B45-920B-0A2686340AB0}" srcOrd="1" destOrd="0" presId="urn:microsoft.com/office/officeart/2005/8/layout/orgChart1"/>
    <dgm:cxn modelId="{108D1AE6-AB5C-4B7D-A78F-2FF29626B40B}" type="presOf" srcId="{19CAAE85-E93B-4506-9158-E29BC386F402}" destId="{052C2F96-B305-4BD9-AC5A-B8794FF0590C}" srcOrd="1" destOrd="0" presId="urn:microsoft.com/office/officeart/2005/8/layout/orgChart1"/>
    <dgm:cxn modelId="{CF24CD69-3D61-4D3E-BE4A-39B3B1404759}" type="presOf" srcId="{26839235-2AED-4619-BECE-AC63815CBFE9}" destId="{33EB6CBE-7991-450F-BEFB-300AE8F86FDC}" srcOrd="0" destOrd="0" presId="urn:microsoft.com/office/officeart/2005/8/layout/orgChart1"/>
    <dgm:cxn modelId="{2BF3DA12-8BC1-45DD-BB40-A6D577857FCE}" type="presOf" srcId="{52E61624-0D8F-4E70-B383-E846D7551204}" destId="{0CDEE4A0-F29D-4654-8B80-FA8558C6FCBF}" srcOrd="0" destOrd="0" presId="urn:microsoft.com/office/officeart/2005/8/layout/orgChart1"/>
    <dgm:cxn modelId="{6289BFDD-EFBA-4E7F-94DD-37BC4A5EBE1E}" type="presOf" srcId="{19CAAE85-E93B-4506-9158-E29BC386F402}" destId="{B3C7BF37-84D7-49FA-8DA9-64BC189B3791}" srcOrd="0" destOrd="0" presId="urn:microsoft.com/office/officeart/2005/8/layout/orgChart1"/>
    <dgm:cxn modelId="{44AAB1A9-880A-448A-A111-556965C85D3E}" srcId="{26839235-2AED-4619-BECE-AC63815CBFE9}" destId="{19CAAE85-E93B-4506-9158-E29BC386F402}" srcOrd="0" destOrd="0" parTransId="{CB8924C1-0DFB-47AD-8414-3532457C282E}" sibTransId="{A1F83B8C-B863-4189-92E4-7B94A4503965}"/>
    <dgm:cxn modelId="{87EAFCDC-F7D5-484E-9E55-7B068F6188D1}" srcId="{19CAAE85-E93B-4506-9158-E29BC386F402}" destId="{0CCD8C9C-6A48-4C0E-B07B-B262E2176B37}" srcOrd="0" destOrd="0" parTransId="{52E61624-0D8F-4E70-B383-E846D7551204}" sibTransId="{CC00B1D0-B627-417D-838A-46F0A1133C8B}"/>
    <dgm:cxn modelId="{A0784FF0-37CA-41F3-9940-78A3971E2418}" type="presParOf" srcId="{33EB6CBE-7991-450F-BEFB-300AE8F86FDC}" destId="{A09A94CF-EAFB-4FD4-AA2D-4BAEF9BEF5CE}" srcOrd="0" destOrd="0" presId="urn:microsoft.com/office/officeart/2005/8/layout/orgChart1"/>
    <dgm:cxn modelId="{8B4F6E6E-65C7-443C-9FAF-095998602CAD}" type="presParOf" srcId="{A09A94CF-EAFB-4FD4-AA2D-4BAEF9BEF5CE}" destId="{9DA17541-63E8-4C56-AB59-F409DA39D9EE}" srcOrd="0" destOrd="0" presId="urn:microsoft.com/office/officeart/2005/8/layout/orgChart1"/>
    <dgm:cxn modelId="{AAE1B72C-3395-4F10-AEB0-7719F5BAA063}" type="presParOf" srcId="{9DA17541-63E8-4C56-AB59-F409DA39D9EE}" destId="{B3C7BF37-84D7-49FA-8DA9-64BC189B3791}" srcOrd="0" destOrd="0" presId="urn:microsoft.com/office/officeart/2005/8/layout/orgChart1"/>
    <dgm:cxn modelId="{EFD50AD3-8895-4626-B5D5-675F1496D150}" type="presParOf" srcId="{9DA17541-63E8-4C56-AB59-F409DA39D9EE}" destId="{052C2F96-B305-4BD9-AC5A-B8794FF0590C}" srcOrd="1" destOrd="0" presId="urn:microsoft.com/office/officeart/2005/8/layout/orgChart1"/>
    <dgm:cxn modelId="{D32ACCD3-AB2F-4375-9956-B27808082628}" type="presParOf" srcId="{A09A94CF-EAFB-4FD4-AA2D-4BAEF9BEF5CE}" destId="{AFA4F615-0CC1-4946-8151-78EA421D1BB7}" srcOrd="1" destOrd="0" presId="urn:microsoft.com/office/officeart/2005/8/layout/orgChart1"/>
    <dgm:cxn modelId="{C6218E59-BF1B-4FBB-968A-AA350FFC8F3E}" type="presParOf" srcId="{AFA4F615-0CC1-4946-8151-78EA421D1BB7}" destId="{0CDEE4A0-F29D-4654-8B80-FA8558C6FCBF}" srcOrd="0" destOrd="0" presId="urn:microsoft.com/office/officeart/2005/8/layout/orgChart1"/>
    <dgm:cxn modelId="{C35C2345-68D0-4BCA-834F-73F8E232BE52}" type="presParOf" srcId="{AFA4F615-0CC1-4946-8151-78EA421D1BB7}" destId="{435FCA32-ACD1-4127-BE01-A6A04F612520}" srcOrd="1" destOrd="0" presId="urn:microsoft.com/office/officeart/2005/8/layout/orgChart1"/>
    <dgm:cxn modelId="{61101D90-CD2E-4EC1-B622-50A6FC7D85BC}" type="presParOf" srcId="{435FCA32-ACD1-4127-BE01-A6A04F612520}" destId="{53E740CC-8136-4E86-B7B8-D75CE742EAEB}" srcOrd="0" destOrd="0" presId="urn:microsoft.com/office/officeart/2005/8/layout/orgChart1"/>
    <dgm:cxn modelId="{53702D20-D022-434C-A205-7456126F9037}" type="presParOf" srcId="{53E740CC-8136-4E86-B7B8-D75CE742EAEB}" destId="{C0C5223C-F3EC-4BA2-B25B-9EE47C62FB2C}" srcOrd="0" destOrd="0" presId="urn:microsoft.com/office/officeart/2005/8/layout/orgChart1"/>
    <dgm:cxn modelId="{5662E219-3104-4623-9D88-AF885A8F4015}" type="presParOf" srcId="{53E740CC-8136-4E86-B7B8-D75CE742EAEB}" destId="{AA1AB487-8F44-4B45-920B-0A2686340AB0}" srcOrd="1" destOrd="0" presId="urn:microsoft.com/office/officeart/2005/8/layout/orgChart1"/>
    <dgm:cxn modelId="{024CF4C0-43BE-48BC-AA3A-4ADE8E3B0EB0}" type="presParOf" srcId="{435FCA32-ACD1-4127-BE01-A6A04F612520}" destId="{9775CA23-18E0-44C0-930F-90D1AD977FBF}" srcOrd="1" destOrd="0" presId="urn:microsoft.com/office/officeart/2005/8/layout/orgChart1"/>
    <dgm:cxn modelId="{3AA1858B-D151-4ECC-A67D-DB6FAFC08366}" type="presParOf" srcId="{435FCA32-ACD1-4127-BE01-A6A04F612520}" destId="{43F23B5A-9A31-49BE-9788-9DD9515613E6}" srcOrd="2" destOrd="0" presId="urn:microsoft.com/office/officeart/2005/8/layout/orgChart1"/>
    <dgm:cxn modelId="{C3B20C17-A633-465F-B54E-22113A098462}" type="presParOf" srcId="{A09A94CF-EAFB-4FD4-AA2D-4BAEF9BEF5CE}" destId="{ABF3E2C3-9E38-419A-A001-814B773CAE2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57F8B1-06E6-4779-9E3D-D9122FA589BD}" type="doc">
      <dgm:prSet loTypeId="urn:microsoft.com/office/officeart/2005/8/layout/hierarchy4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A82B2E-94AA-4F89-8114-6BEB73B9A41E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Объёмы налоговых льгот (тыс. руб.)</a:t>
          </a:r>
          <a:endParaRPr lang="ru-RU" b="1" dirty="0">
            <a:solidFill>
              <a:schemeClr val="tx1"/>
            </a:solidFill>
          </a:endParaRPr>
        </a:p>
      </dgm:t>
    </dgm:pt>
    <dgm:pt modelId="{CD974160-0CB9-48DC-9605-0FD1D59684AF}" type="parTrans" cxnId="{130E93E1-8B5F-4E27-999C-59A68D07FABA}">
      <dgm:prSet/>
      <dgm:spPr/>
      <dgm:t>
        <a:bodyPr/>
        <a:lstStyle/>
        <a:p>
          <a:endParaRPr lang="ru-RU"/>
        </a:p>
      </dgm:t>
    </dgm:pt>
    <dgm:pt modelId="{1F85AE1E-0DCD-4628-B36A-24E7097DD59B}" type="sibTrans" cxnId="{130E93E1-8B5F-4E27-999C-59A68D07FABA}">
      <dgm:prSet/>
      <dgm:spPr/>
      <dgm:t>
        <a:bodyPr/>
        <a:lstStyle/>
        <a:p>
          <a:endParaRPr lang="ru-RU"/>
        </a:p>
      </dgm:t>
    </dgm:pt>
    <dgm:pt modelId="{19442F02-800A-4ED6-BBAC-D0E11D411681}" type="pres">
      <dgm:prSet presAssocID="{8057F8B1-06E6-4779-9E3D-D9122FA589B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31A8BB5-95CC-448B-894A-6DA24098CA57}" type="pres">
      <dgm:prSet presAssocID="{30A82B2E-94AA-4F89-8114-6BEB73B9A41E}" presName="vertOne" presStyleCnt="0"/>
      <dgm:spPr/>
    </dgm:pt>
    <dgm:pt modelId="{4E7A22EA-63A9-4EFD-8C1F-168092974F6D}" type="pres">
      <dgm:prSet presAssocID="{30A82B2E-94AA-4F89-8114-6BEB73B9A41E}" presName="txOne" presStyleLbl="node0" presStyleIdx="0" presStyleCnt="1" custScaleX="80494" custScaleY="41287" custLinFactNeighborX="1181" custLinFactNeighborY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6EADAF-A8C3-46F4-8708-38F697E21F5B}" type="pres">
      <dgm:prSet presAssocID="{30A82B2E-94AA-4F89-8114-6BEB73B9A41E}" presName="horzOne" presStyleCnt="0"/>
      <dgm:spPr/>
    </dgm:pt>
  </dgm:ptLst>
  <dgm:cxnLst>
    <dgm:cxn modelId="{08B0DAFD-4355-4FD1-A079-77FE7E629790}" type="presOf" srcId="{8057F8B1-06E6-4779-9E3D-D9122FA589BD}" destId="{19442F02-800A-4ED6-BBAC-D0E11D411681}" srcOrd="0" destOrd="0" presId="urn:microsoft.com/office/officeart/2005/8/layout/hierarchy4"/>
    <dgm:cxn modelId="{6B878641-8E3E-4056-9C15-4D8CEF921A02}" type="presOf" srcId="{30A82B2E-94AA-4F89-8114-6BEB73B9A41E}" destId="{4E7A22EA-63A9-4EFD-8C1F-168092974F6D}" srcOrd="0" destOrd="0" presId="urn:microsoft.com/office/officeart/2005/8/layout/hierarchy4"/>
    <dgm:cxn modelId="{130E93E1-8B5F-4E27-999C-59A68D07FABA}" srcId="{8057F8B1-06E6-4779-9E3D-D9122FA589BD}" destId="{30A82B2E-94AA-4F89-8114-6BEB73B9A41E}" srcOrd="0" destOrd="0" parTransId="{CD974160-0CB9-48DC-9605-0FD1D59684AF}" sibTransId="{1F85AE1E-0DCD-4628-B36A-24E7097DD59B}"/>
    <dgm:cxn modelId="{2061B5AA-1368-4DCB-9271-8605FFF68EAF}" type="presParOf" srcId="{19442F02-800A-4ED6-BBAC-D0E11D411681}" destId="{031A8BB5-95CC-448B-894A-6DA24098CA57}" srcOrd="0" destOrd="0" presId="urn:microsoft.com/office/officeart/2005/8/layout/hierarchy4"/>
    <dgm:cxn modelId="{D5B4D3E9-4FD1-401C-A9F1-53EFBF90733C}" type="presParOf" srcId="{031A8BB5-95CC-448B-894A-6DA24098CA57}" destId="{4E7A22EA-63A9-4EFD-8C1F-168092974F6D}" srcOrd="0" destOrd="0" presId="urn:microsoft.com/office/officeart/2005/8/layout/hierarchy4"/>
    <dgm:cxn modelId="{B98EE4D8-1E95-4CA8-AA39-3ECB36612884}" type="presParOf" srcId="{031A8BB5-95CC-448B-894A-6DA24098CA57}" destId="{306EADAF-A8C3-46F4-8708-38F697E21F5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BE0100-9CE5-428C-8357-630A1FAFD320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8A031770-024C-45BD-85FE-4DAB82C1F848}">
      <dgm:prSet custT="1"/>
      <dgm:spPr>
        <a:solidFill>
          <a:schemeClr val="accent2"/>
        </a:solidFill>
      </dgm:spPr>
      <dgm:t>
        <a:bodyPr/>
        <a:lstStyle/>
        <a:p>
          <a:r>
            <a:rPr lang="ru-RU" sz="1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Освобождается от налогообложения имущество общественных объединений профессиональных творческих работников изобразительного искусства, входящих в состав Всероссийской творческой общественной организации "Союз художников России" и его структурных подразделений.</a:t>
          </a:r>
          <a:endParaRPr lang="ru-RU" sz="1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56A462-5761-4E1B-9AE6-A3105F4E6C33}" type="parTrans" cxnId="{E88725E7-F09A-4B66-AE21-A48DB14A85C9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D38809D4-2E57-47A8-A71E-4F330742DE92}" type="sibTrans" cxnId="{E88725E7-F09A-4B66-AE21-A48DB14A85C9}">
      <dgm:prSet/>
      <dgm:spPr/>
      <dgm:t>
        <a:bodyPr/>
        <a:lstStyle/>
        <a:p>
          <a:endParaRPr lang="ru-RU"/>
        </a:p>
      </dgm:t>
    </dgm:pt>
    <dgm:pt modelId="{0B3485DC-987B-4659-8BB2-1F434775E302}">
      <dgm:prSet custT="1"/>
      <dgm:spPr>
        <a:solidFill>
          <a:schemeClr val="accent2"/>
        </a:solidFill>
      </dgm:spPr>
      <dgm:t>
        <a:bodyPr/>
        <a:lstStyle/>
        <a:p>
          <a:pPr algn="ctr">
            <a:lnSpc>
              <a:spcPct val="100000"/>
            </a:lnSpc>
            <a:spcBef>
              <a:spcPts val="600"/>
            </a:spcBef>
            <a:spcAft>
              <a:spcPts val="0"/>
            </a:spcAft>
          </a:pPr>
          <a:endParaRPr lang="ru-RU" sz="100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100000"/>
            </a:lnSpc>
            <a:spcBef>
              <a:spcPts val="600"/>
            </a:spcBef>
            <a:spcAft>
              <a:spcPts val="0"/>
            </a:spcAft>
          </a:pPr>
          <a:r>
            <a:rPr lang="ru-RU" sz="1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Пониженная (0%) ставка налога в отношении сетей газоснабжения (в том числе сооружений, являющихся их неотъемлемой технологической частью).</a:t>
          </a:r>
        </a:p>
        <a:p>
          <a:pPr algn="ctr">
            <a:lnSpc>
              <a:spcPct val="90000"/>
            </a:lnSpc>
            <a:spcBef>
              <a:spcPts val="600"/>
            </a:spcBef>
            <a:spcAft>
              <a:spcPct val="35000"/>
            </a:spcAft>
          </a:pPr>
          <a:endParaRPr lang="ru-RU" sz="1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CC1357-7572-4A13-888A-5243F4A9A455}" type="parTrans" cxnId="{34B334DE-D73A-4CBC-A620-349C0ACCB5BE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3C6D25BF-0CD1-4A1B-985A-BC8C01DCA4B3}" type="sibTrans" cxnId="{34B334DE-D73A-4CBC-A620-349C0ACCB5BE}">
      <dgm:prSet/>
      <dgm:spPr/>
      <dgm:t>
        <a:bodyPr/>
        <a:lstStyle/>
        <a:p>
          <a:endParaRPr lang="ru-RU"/>
        </a:p>
      </dgm:t>
    </dgm:pt>
    <dgm:pt modelId="{26E47851-C35B-497D-B31A-FA0B1840C90A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Освобождается от налогообложения имущество организаций народных художественных промыслов.</a:t>
          </a:r>
          <a:endParaRPr lang="ru-RU" sz="1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8C0E70-8A00-421D-A2FB-B6C6D86A72EA}" type="parTrans" cxnId="{64A089DE-8E7B-4EF1-9C7C-250053559A3D}">
      <dgm:prSet/>
      <dgm:spPr/>
      <dgm:t>
        <a:bodyPr/>
        <a:lstStyle/>
        <a:p>
          <a:endParaRPr lang="ru-RU"/>
        </a:p>
      </dgm:t>
    </dgm:pt>
    <dgm:pt modelId="{3583EDC4-D7E0-4C4D-862B-C72318D5B5A1}" type="sibTrans" cxnId="{64A089DE-8E7B-4EF1-9C7C-250053559A3D}">
      <dgm:prSet/>
      <dgm:spPr/>
      <dgm:t>
        <a:bodyPr/>
        <a:lstStyle/>
        <a:p>
          <a:endParaRPr lang="ru-RU"/>
        </a:p>
      </dgm:t>
    </dgm:pt>
    <dgm:pt modelId="{2917A516-FD1A-46FC-AC4E-987AF74CCCD9}">
      <dgm:prSet custT="1"/>
      <dgm:spPr>
        <a:solidFill>
          <a:schemeClr val="accent2"/>
        </a:solidFill>
      </dgm:spPr>
      <dgm:t>
        <a:bodyPr/>
        <a:lstStyle/>
        <a:p>
          <a:r>
            <a:rPr lang="ru-RU" sz="1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Освобождаются от налогообложения предприятия,  занимающиеся производством хлеба,  осуществившие создание новых, реконструкцию, модернизацию существующих производств, мощностью производства не менее 50 тонн в сутки.</a:t>
          </a:r>
          <a:endParaRPr lang="ru-RU" sz="1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AA35F9-E99A-4A9A-86BC-B691849302AF}" type="parTrans" cxnId="{01A2943E-5BB1-4EB3-940D-0E8173867C23}">
      <dgm:prSet/>
      <dgm:spPr/>
      <dgm:t>
        <a:bodyPr/>
        <a:lstStyle/>
        <a:p>
          <a:endParaRPr lang="ru-RU"/>
        </a:p>
      </dgm:t>
    </dgm:pt>
    <dgm:pt modelId="{C7E47ABF-BCDA-4339-A6B1-92A2CFBB70EE}" type="sibTrans" cxnId="{01A2943E-5BB1-4EB3-940D-0E8173867C23}">
      <dgm:prSet/>
      <dgm:spPr/>
      <dgm:t>
        <a:bodyPr/>
        <a:lstStyle/>
        <a:p>
          <a:endParaRPr lang="ru-RU"/>
        </a:p>
      </dgm:t>
    </dgm:pt>
    <dgm:pt modelId="{E7070108-7631-45A9-BB56-BCB7C23A6CFB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Пониженная (0,3%) ставка налога в отношении  жилых домов и жилых помещений, не учитываемые на балансе в качестве объектов основных средств.</a:t>
          </a:r>
          <a:endParaRPr lang="ru-RU" sz="1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F22FAA-6FD9-4C2E-AE4B-8834D2C9B715}" type="parTrans" cxnId="{9EF48BCC-2E8E-4CB1-8D69-E4D112B34B72}">
      <dgm:prSet/>
      <dgm:spPr/>
      <dgm:t>
        <a:bodyPr/>
        <a:lstStyle/>
        <a:p>
          <a:endParaRPr lang="ru-RU"/>
        </a:p>
      </dgm:t>
    </dgm:pt>
    <dgm:pt modelId="{DDD45EF8-8886-485B-95C8-AE204C577867}" type="sibTrans" cxnId="{9EF48BCC-2E8E-4CB1-8D69-E4D112B34B72}">
      <dgm:prSet/>
      <dgm:spPr/>
      <dgm:t>
        <a:bodyPr/>
        <a:lstStyle/>
        <a:p>
          <a:endParaRPr lang="ru-RU"/>
        </a:p>
      </dgm:t>
    </dgm:pt>
    <dgm:pt modelId="{3F1A2663-F39B-4E33-87B1-7745B67580DD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 h="82550"/>
          <a:contourClr>
            <a:schemeClr val="accent3">
              <a:alpha val="7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gm:spPr>
      <dgm:t>
        <a:bodyPr/>
        <a:lstStyle/>
        <a:p>
          <a:r>
            <a:rPr lang="ru-RU" sz="1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Освобождаются от налогообложения организации, реализующие приоритетные инвестиционные проекты, на срок окупаемости 7 лет - с объемом финансирования от 50 млн. руб. до 2000 млн. руб.; 9 лет - с объемом финансирования свыше 2000 млн. руб.;  осуществляющие  реконструкцию (модернизацию) имущества, созданного до начала реализации проекта на срок окупаемости, но не более чем на 5 лет  с объемом финансирования от 50 млн. руб.</a:t>
          </a:r>
          <a:endParaRPr lang="ru-RU" sz="1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77825F-8F90-4501-B8C6-663FC7FB2582}" type="sibTrans" cxnId="{274474D6-7B70-43B0-8BD1-8F4FC062AC1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79B5B1C-34B4-45A5-B245-327B860D6293}" type="parTrans" cxnId="{274474D6-7B70-43B0-8BD1-8F4FC062AC1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F858A2C-9DFF-49BD-AD1D-437ADAF23CF3}">
      <dgm:prSet custT="1"/>
      <dgm:spPr>
        <a:solidFill>
          <a:schemeClr val="accent2"/>
        </a:solidFill>
      </dgm:spPr>
      <dgm:t>
        <a:bodyPr/>
        <a:lstStyle/>
        <a:p>
          <a:r>
            <a:rPr lang="ru-RU" sz="1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Освобождаются от налогообложения  организации оборонно-промышленного комплекса, реализующие федеральные и (или) региональные программы, Соглашения Правительства Брянской области с Министерством промышленности и торговли Российской Федерации и ГК "</a:t>
          </a:r>
          <a:r>
            <a:rPr lang="ru-RU" sz="1000" u="none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Ростехнологии</a:t>
          </a:r>
          <a:r>
            <a:rPr lang="ru-RU" sz="1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" (ГК "Ростех") в отношении объектов, участвующих в реализации указанных программ и соглашений по утвержденному Правительством Брянской области перечню.</a:t>
          </a:r>
          <a:endParaRPr lang="ru-RU" sz="1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903AB8-CDE3-4976-945E-9C4D555FA87E}" type="sibTrans" cxnId="{1F315B1E-7CE6-4194-8B3E-C6E0FD6E575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3835D41-9FC2-49D0-B9F4-A46648A051C0}" type="parTrans" cxnId="{1F315B1E-7CE6-4194-8B3E-C6E0FD6E575F}">
      <dgm:prSet/>
      <dgm:spPr>
        <a:ln>
          <a:noFill/>
        </a:ln>
      </dgm:spPr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A067D4D-EFD4-419B-9E71-8D504D2A331A}">
      <dgm:prSet/>
      <dgm:spPr>
        <a:solidFill>
          <a:schemeClr val="accent2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b="0" i="0" u="none" dirty="0" smtClean="0">
              <a:solidFill>
                <a:schemeClr val="tx1"/>
              </a:solidFill>
            </a:rPr>
            <a:t>Налог на имущество организаций</a:t>
          </a:r>
          <a:endParaRPr lang="ru-RU" dirty="0">
            <a:solidFill>
              <a:schemeClr val="tx1"/>
            </a:solidFill>
          </a:endParaRPr>
        </a:p>
      </dgm:t>
    </dgm:pt>
    <dgm:pt modelId="{5C3B69F8-B8BC-4C83-9107-7A0B8A43AEAE}" type="sibTrans" cxnId="{A8847E94-549A-469F-897D-19DE0DD7C81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F1680B0-2D70-4F72-889A-9DC723355240}" type="parTrans" cxnId="{A8847E94-549A-469F-897D-19DE0DD7C81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BCC3689-FFD8-4548-B251-0E2FB1888346}" type="pres">
      <dgm:prSet presAssocID="{6DBE0100-9CE5-428C-8357-630A1FAFD32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04B50B-CD5C-42E8-9FE0-BBEE9A83D12A}" type="pres">
      <dgm:prSet presAssocID="{1A067D4D-EFD4-419B-9E71-8D504D2A331A}" presName="root1" presStyleCnt="0"/>
      <dgm:spPr/>
      <dgm:t>
        <a:bodyPr/>
        <a:lstStyle/>
        <a:p>
          <a:endParaRPr lang="ru-RU"/>
        </a:p>
      </dgm:t>
    </dgm:pt>
    <dgm:pt modelId="{BE485D2B-157E-433E-B953-EC1C5A81F9A8}" type="pres">
      <dgm:prSet presAssocID="{1A067D4D-EFD4-419B-9E71-8D504D2A331A}" presName="LevelOneTextNode" presStyleLbl="node0" presStyleIdx="0" presStyleCnt="1" custScaleX="169652" custScaleY="605683" custLinFactNeighborX="-2793" custLinFactNeighborY="46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8D5A90-1481-40E9-8662-36FFA6FFEDFD}" type="pres">
      <dgm:prSet presAssocID="{1A067D4D-EFD4-419B-9E71-8D504D2A331A}" presName="level2hierChild" presStyleCnt="0"/>
      <dgm:spPr/>
      <dgm:t>
        <a:bodyPr/>
        <a:lstStyle/>
        <a:p>
          <a:endParaRPr lang="ru-RU"/>
        </a:p>
      </dgm:t>
    </dgm:pt>
    <dgm:pt modelId="{43CFAA4E-FE6E-4BC1-AC60-0001375B4A6D}" type="pres">
      <dgm:prSet presAssocID="{A3835D41-9FC2-49D0-B9F4-A46648A051C0}" presName="conn2-1" presStyleLbl="parChTrans1D2" presStyleIdx="0" presStyleCnt="7"/>
      <dgm:spPr/>
      <dgm:t>
        <a:bodyPr/>
        <a:lstStyle/>
        <a:p>
          <a:endParaRPr lang="ru-RU"/>
        </a:p>
      </dgm:t>
    </dgm:pt>
    <dgm:pt modelId="{B2557CCE-7F1F-4C27-A390-9601CB1D200B}" type="pres">
      <dgm:prSet presAssocID="{A3835D41-9FC2-49D0-B9F4-A46648A051C0}" presName="connTx" presStyleLbl="parChTrans1D2" presStyleIdx="0" presStyleCnt="7"/>
      <dgm:spPr/>
      <dgm:t>
        <a:bodyPr/>
        <a:lstStyle/>
        <a:p>
          <a:endParaRPr lang="ru-RU"/>
        </a:p>
      </dgm:t>
    </dgm:pt>
    <dgm:pt modelId="{4B22AC14-D5FD-4940-A37C-529760A99B98}" type="pres">
      <dgm:prSet presAssocID="{CF858A2C-9DFF-49BD-AD1D-437ADAF23CF3}" presName="root2" presStyleCnt="0"/>
      <dgm:spPr/>
      <dgm:t>
        <a:bodyPr/>
        <a:lstStyle/>
        <a:p>
          <a:endParaRPr lang="ru-RU"/>
        </a:p>
      </dgm:t>
    </dgm:pt>
    <dgm:pt modelId="{3671293C-A9D3-439A-A139-2258032C5CBB}" type="pres">
      <dgm:prSet presAssocID="{CF858A2C-9DFF-49BD-AD1D-437ADAF23CF3}" presName="LevelTwoTextNode" presStyleLbl="node2" presStyleIdx="0" presStyleCnt="7" custScaleX="1128945" custScaleY="401558" custLinFactY="-88905" custLinFactNeighborX="-14207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7675D7-F23F-4179-9F9E-29A21C8AAFDB}" type="pres">
      <dgm:prSet presAssocID="{CF858A2C-9DFF-49BD-AD1D-437ADAF23CF3}" presName="level3hierChild" presStyleCnt="0"/>
      <dgm:spPr/>
      <dgm:t>
        <a:bodyPr/>
        <a:lstStyle/>
        <a:p>
          <a:endParaRPr lang="ru-RU"/>
        </a:p>
      </dgm:t>
    </dgm:pt>
    <dgm:pt modelId="{26B19BA3-DA92-4B72-9427-3C0137954C8E}" type="pres">
      <dgm:prSet presAssocID="{879B5B1C-34B4-45A5-B245-327B860D6293}" presName="conn2-1" presStyleLbl="parChTrans1D2" presStyleIdx="1" presStyleCnt="7"/>
      <dgm:spPr/>
      <dgm:t>
        <a:bodyPr/>
        <a:lstStyle/>
        <a:p>
          <a:endParaRPr lang="ru-RU"/>
        </a:p>
      </dgm:t>
    </dgm:pt>
    <dgm:pt modelId="{54AC78EE-4947-4FD2-A478-BE9D77A7ECF1}" type="pres">
      <dgm:prSet presAssocID="{879B5B1C-34B4-45A5-B245-327B860D6293}" presName="connTx" presStyleLbl="parChTrans1D2" presStyleIdx="1" presStyleCnt="7"/>
      <dgm:spPr/>
      <dgm:t>
        <a:bodyPr/>
        <a:lstStyle/>
        <a:p>
          <a:endParaRPr lang="ru-RU"/>
        </a:p>
      </dgm:t>
    </dgm:pt>
    <dgm:pt modelId="{EB7EF24D-C28E-4012-ACFC-8EB7D39317A3}" type="pres">
      <dgm:prSet presAssocID="{3F1A2663-F39B-4E33-87B1-7745B67580DD}" presName="root2" presStyleCnt="0"/>
      <dgm:spPr/>
      <dgm:t>
        <a:bodyPr/>
        <a:lstStyle/>
        <a:p>
          <a:endParaRPr lang="ru-RU"/>
        </a:p>
      </dgm:t>
    </dgm:pt>
    <dgm:pt modelId="{C6568140-BD1D-4A5A-919B-65DDB2CB5196}" type="pres">
      <dgm:prSet presAssocID="{3F1A2663-F39B-4E33-87B1-7745B67580DD}" presName="LevelTwoTextNode" presStyleLbl="node2" presStyleIdx="1" presStyleCnt="7" custScaleX="1127561" custScaleY="379626" custLinFactY="-37299" custLinFactNeighborX="-14207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350711-33F7-4C9D-A08D-E763D30B671D}" type="pres">
      <dgm:prSet presAssocID="{3F1A2663-F39B-4E33-87B1-7745B67580DD}" presName="level3hierChild" presStyleCnt="0"/>
      <dgm:spPr/>
      <dgm:t>
        <a:bodyPr/>
        <a:lstStyle/>
        <a:p>
          <a:endParaRPr lang="ru-RU"/>
        </a:p>
      </dgm:t>
    </dgm:pt>
    <dgm:pt modelId="{90C4074B-A53D-4282-B1E5-575F242B0A08}" type="pres">
      <dgm:prSet presAssocID="{7A56A462-5761-4E1B-9AE6-A3105F4E6C33}" presName="conn2-1" presStyleLbl="parChTrans1D2" presStyleIdx="2" presStyleCnt="7"/>
      <dgm:spPr/>
      <dgm:t>
        <a:bodyPr/>
        <a:lstStyle/>
        <a:p>
          <a:endParaRPr lang="ru-RU"/>
        </a:p>
      </dgm:t>
    </dgm:pt>
    <dgm:pt modelId="{40248DA6-AA29-4642-A08B-89AD7B394B8C}" type="pres">
      <dgm:prSet presAssocID="{7A56A462-5761-4E1B-9AE6-A3105F4E6C33}" presName="connTx" presStyleLbl="parChTrans1D2" presStyleIdx="2" presStyleCnt="7"/>
      <dgm:spPr/>
      <dgm:t>
        <a:bodyPr/>
        <a:lstStyle/>
        <a:p>
          <a:endParaRPr lang="ru-RU"/>
        </a:p>
      </dgm:t>
    </dgm:pt>
    <dgm:pt modelId="{354030C7-BAE0-4B08-A174-BC80CEBE74D0}" type="pres">
      <dgm:prSet presAssocID="{8A031770-024C-45BD-85FE-4DAB82C1F848}" presName="root2" presStyleCnt="0"/>
      <dgm:spPr/>
      <dgm:t>
        <a:bodyPr/>
        <a:lstStyle/>
        <a:p>
          <a:endParaRPr lang="ru-RU"/>
        </a:p>
      </dgm:t>
    </dgm:pt>
    <dgm:pt modelId="{70F04087-1D6B-42F1-9628-16DF35FB9570}" type="pres">
      <dgm:prSet presAssocID="{8A031770-024C-45BD-85FE-4DAB82C1F848}" presName="LevelTwoTextNode" presStyleLbl="node2" presStyleIdx="2" presStyleCnt="7" custScaleX="1128203" custScaleY="379626" custLinFactNeighborX="-14207" custLinFactNeighborY="-824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728397-F6DA-4F84-8978-8C682A15C20B}" type="pres">
      <dgm:prSet presAssocID="{8A031770-024C-45BD-85FE-4DAB82C1F848}" presName="level3hierChild" presStyleCnt="0"/>
      <dgm:spPr/>
      <dgm:t>
        <a:bodyPr/>
        <a:lstStyle/>
        <a:p>
          <a:endParaRPr lang="ru-RU"/>
        </a:p>
      </dgm:t>
    </dgm:pt>
    <dgm:pt modelId="{09B29808-0D70-4E0D-BDC4-1FB4497DEB72}" type="pres">
      <dgm:prSet presAssocID="{EA8C0E70-8A00-421D-A2FB-B6C6D86A72EA}" presName="conn2-1" presStyleLbl="parChTrans1D2" presStyleIdx="3" presStyleCnt="7"/>
      <dgm:spPr/>
      <dgm:t>
        <a:bodyPr/>
        <a:lstStyle/>
        <a:p>
          <a:endParaRPr lang="ru-RU"/>
        </a:p>
      </dgm:t>
    </dgm:pt>
    <dgm:pt modelId="{945DC57A-521A-4155-9568-0BFA6AC40F6B}" type="pres">
      <dgm:prSet presAssocID="{EA8C0E70-8A00-421D-A2FB-B6C6D86A72EA}" presName="connTx" presStyleLbl="parChTrans1D2" presStyleIdx="3" presStyleCnt="7"/>
      <dgm:spPr/>
      <dgm:t>
        <a:bodyPr/>
        <a:lstStyle/>
        <a:p>
          <a:endParaRPr lang="ru-RU"/>
        </a:p>
      </dgm:t>
    </dgm:pt>
    <dgm:pt modelId="{6F229DF1-8E23-4B2C-8C07-0DA6DE8A56C1}" type="pres">
      <dgm:prSet presAssocID="{26E47851-C35B-497D-B31A-FA0B1840C90A}" presName="root2" presStyleCnt="0"/>
      <dgm:spPr/>
      <dgm:t>
        <a:bodyPr/>
        <a:lstStyle/>
        <a:p>
          <a:endParaRPr lang="ru-RU"/>
        </a:p>
      </dgm:t>
    </dgm:pt>
    <dgm:pt modelId="{FE9D74E6-E767-4110-B227-C4AEE816B8CC}" type="pres">
      <dgm:prSet presAssocID="{26E47851-C35B-497D-B31A-FA0B1840C90A}" presName="LevelTwoTextNode" presStyleLbl="node2" presStyleIdx="3" presStyleCnt="7" custScaleX="1128141" custScaleY="372954" custLinFactNeighborX="-14207" custLinFactNeighborY="106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2F5F6E3-6349-42DE-9BE2-10613E015B16}" type="pres">
      <dgm:prSet presAssocID="{26E47851-C35B-497D-B31A-FA0B1840C90A}" presName="level3hierChild" presStyleCnt="0"/>
      <dgm:spPr/>
      <dgm:t>
        <a:bodyPr/>
        <a:lstStyle/>
        <a:p>
          <a:endParaRPr lang="ru-RU"/>
        </a:p>
      </dgm:t>
    </dgm:pt>
    <dgm:pt modelId="{65B22906-7ED7-4FC8-A261-AF32E19D4CD8}" type="pres">
      <dgm:prSet presAssocID="{BCAA35F9-E99A-4A9A-86BC-B691849302AF}" presName="conn2-1" presStyleLbl="parChTrans1D2" presStyleIdx="4" presStyleCnt="7"/>
      <dgm:spPr/>
      <dgm:t>
        <a:bodyPr/>
        <a:lstStyle/>
        <a:p>
          <a:endParaRPr lang="ru-RU"/>
        </a:p>
      </dgm:t>
    </dgm:pt>
    <dgm:pt modelId="{AA7B8E62-4536-4A3A-A451-2EDEF31168A2}" type="pres">
      <dgm:prSet presAssocID="{BCAA35F9-E99A-4A9A-86BC-B691849302AF}" presName="connTx" presStyleLbl="parChTrans1D2" presStyleIdx="4" presStyleCnt="7"/>
      <dgm:spPr/>
      <dgm:t>
        <a:bodyPr/>
        <a:lstStyle/>
        <a:p>
          <a:endParaRPr lang="ru-RU"/>
        </a:p>
      </dgm:t>
    </dgm:pt>
    <dgm:pt modelId="{F30DDEC3-2738-41D0-9084-1C49246D4C7C}" type="pres">
      <dgm:prSet presAssocID="{2917A516-FD1A-46FC-AC4E-987AF74CCCD9}" presName="root2" presStyleCnt="0"/>
      <dgm:spPr/>
      <dgm:t>
        <a:bodyPr/>
        <a:lstStyle/>
        <a:p>
          <a:endParaRPr lang="ru-RU"/>
        </a:p>
      </dgm:t>
    </dgm:pt>
    <dgm:pt modelId="{B04D3AA4-D31D-49AE-8D99-9FA784F6A00E}" type="pres">
      <dgm:prSet presAssocID="{2917A516-FD1A-46FC-AC4E-987AF74CCCD9}" presName="LevelTwoTextNode" presStyleLbl="node2" presStyleIdx="4" presStyleCnt="7" custScaleX="1126479" custScaleY="375546" custLinFactY="10481" custLinFactNeighborX="-14207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8910DC-E9D3-496D-885B-C4910B49C6F5}" type="pres">
      <dgm:prSet presAssocID="{2917A516-FD1A-46FC-AC4E-987AF74CCCD9}" presName="level3hierChild" presStyleCnt="0"/>
      <dgm:spPr/>
      <dgm:t>
        <a:bodyPr/>
        <a:lstStyle/>
        <a:p>
          <a:endParaRPr lang="ru-RU"/>
        </a:p>
      </dgm:t>
    </dgm:pt>
    <dgm:pt modelId="{E14873D6-313F-4517-A149-E9BC580B4772}" type="pres">
      <dgm:prSet presAssocID="{66F22FAA-6FD9-4C2E-AE4B-8834D2C9B715}" presName="conn2-1" presStyleLbl="parChTrans1D2" presStyleIdx="5" presStyleCnt="7"/>
      <dgm:spPr/>
      <dgm:t>
        <a:bodyPr/>
        <a:lstStyle/>
        <a:p>
          <a:endParaRPr lang="ru-RU"/>
        </a:p>
      </dgm:t>
    </dgm:pt>
    <dgm:pt modelId="{2F881AAB-E3B8-4465-B0E3-2C145897AD98}" type="pres">
      <dgm:prSet presAssocID="{66F22FAA-6FD9-4C2E-AE4B-8834D2C9B715}" presName="connTx" presStyleLbl="parChTrans1D2" presStyleIdx="5" presStyleCnt="7"/>
      <dgm:spPr/>
      <dgm:t>
        <a:bodyPr/>
        <a:lstStyle/>
        <a:p>
          <a:endParaRPr lang="ru-RU"/>
        </a:p>
      </dgm:t>
    </dgm:pt>
    <dgm:pt modelId="{A7958F08-9497-446B-9FF2-15062FFEE1CA}" type="pres">
      <dgm:prSet presAssocID="{E7070108-7631-45A9-BB56-BCB7C23A6CFB}" presName="root2" presStyleCnt="0"/>
      <dgm:spPr/>
      <dgm:t>
        <a:bodyPr/>
        <a:lstStyle/>
        <a:p>
          <a:endParaRPr lang="ru-RU"/>
        </a:p>
      </dgm:t>
    </dgm:pt>
    <dgm:pt modelId="{82BCE72C-E3FB-4F2C-8B66-1CD8A6CA46E1}" type="pres">
      <dgm:prSet presAssocID="{E7070108-7631-45A9-BB56-BCB7C23A6CFB}" presName="LevelTwoTextNode" presStyleLbl="node2" presStyleIdx="5" presStyleCnt="7" custScaleX="1126699" custScaleY="371319" custLinFactY="69404" custLinFactNeighborX="-14207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6FD795-836B-4782-8A07-6971C2FD7295}" type="pres">
      <dgm:prSet presAssocID="{E7070108-7631-45A9-BB56-BCB7C23A6CFB}" presName="level3hierChild" presStyleCnt="0"/>
      <dgm:spPr/>
      <dgm:t>
        <a:bodyPr/>
        <a:lstStyle/>
        <a:p>
          <a:endParaRPr lang="ru-RU"/>
        </a:p>
      </dgm:t>
    </dgm:pt>
    <dgm:pt modelId="{23213A05-2D66-4AA3-8ABE-C53DE375F64A}" type="pres">
      <dgm:prSet presAssocID="{C0CC1357-7572-4A13-888A-5243F4A9A455}" presName="conn2-1" presStyleLbl="parChTrans1D2" presStyleIdx="6" presStyleCnt="7"/>
      <dgm:spPr/>
      <dgm:t>
        <a:bodyPr/>
        <a:lstStyle/>
        <a:p>
          <a:endParaRPr lang="ru-RU"/>
        </a:p>
      </dgm:t>
    </dgm:pt>
    <dgm:pt modelId="{6EA48783-42C5-4B43-8D57-98FB812511B8}" type="pres">
      <dgm:prSet presAssocID="{C0CC1357-7572-4A13-888A-5243F4A9A455}" presName="connTx" presStyleLbl="parChTrans1D2" presStyleIdx="6" presStyleCnt="7"/>
      <dgm:spPr/>
      <dgm:t>
        <a:bodyPr/>
        <a:lstStyle/>
        <a:p>
          <a:endParaRPr lang="ru-RU"/>
        </a:p>
      </dgm:t>
    </dgm:pt>
    <dgm:pt modelId="{73902F66-319C-4A97-9BEA-A12A9E4BFB86}" type="pres">
      <dgm:prSet presAssocID="{0B3485DC-987B-4659-8BB2-1F434775E302}" presName="root2" presStyleCnt="0"/>
      <dgm:spPr/>
      <dgm:t>
        <a:bodyPr/>
        <a:lstStyle/>
        <a:p>
          <a:endParaRPr lang="ru-RU"/>
        </a:p>
      </dgm:t>
    </dgm:pt>
    <dgm:pt modelId="{97F89BC6-F293-4EBF-8A05-A9795D11FB4B}" type="pres">
      <dgm:prSet presAssocID="{0B3485DC-987B-4659-8BB2-1F434775E302}" presName="LevelTwoTextNode" presStyleLbl="node2" presStyleIdx="6" presStyleCnt="7" custScaleX="1125884" custScaleY="330368" custLinFactY="100000" custLinFactNeighborX="-14207" custLinFactNeighborY="1325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4734BD-571F-4CAB-B905-E74D6ACF3B9B}" type="pres">
      <dgm:prSet presAssocID="{0B3485DC-987B-4659-8BB2-1F434775E302}" presName="level3hierChild" presStyleCnt="0"/>
      <dgm:spPr/>
      <dgm:t>
        <a:bodyPr/>
        <a:lstStyle/>
        <a:p>
          <a:endParaRPr lang="ru-RU"/>
        </a:p>
      </dgm:t>
    </dgm:pt>
  </dgm:ptLst>
  <dgm:cxnLst>
    <dgm:cxn modelId="{274474D6-7B70-43B0-8BD1-8F4FC062AC19}" srcId="{1A067D4D-EFD4-419B-9E71-8D504D2A331A}" destId="{3F1A2663-F39B-4E33-87B1-7745B67580DD}" srcOrd="1" destOrd="0" parTransId="{879B5B1C-34B4-45A5-B245-327B860D6293}" sibTransId="{9977825F-8F90-4501-B8C6-663FC7FB2582}"/>
    <dgm:cxn modelId="{C1F29F8A-A29E-447E-860F-944C80758469}" type="presOf" srcId="{EA8C0E70-8A00-421D-A2FB-B6C6D86A72EA}" destId="{945DC57A-521A-4155-9568-0BFA6AC40F6B}" srcOrd="1" destOrd="0" presId="urn:microsoft.com/office/officeart/2008/layout/HorizontalMultiLevelHierarchy"/>
    <dgm:cxn modelId="{3E59EEB7-018E-4A45-A9FB-C7E0EDF47863}" type="presOf" srcId="{C0CC1357-7572-4A13-888A-5243F4A9A455}" destId="{6EA48783-42C5-4B43-8D57-98FB812511B8}" srcOrd="1" destOrd="0" presId="urn:microsoft.com/office/officeart/2008/layout/HorizontalMultiLevelHierarchy"/>
    <dgm:cxn modelId="{4A3298FA-A72E-40C9-8B45-5006A827CCB8}" type="presOf" srcId="{7A56A462-5761-4E1B-9AE6-A3105F4E6C33}" destId="{40248DA6-AA29-4642-A08B-89AD7B394B8C}" srcOrd="1" destOrd="0" presId="urn:microsoft.com/office/officeart/2008/layout/HorizontalMultiLevelHierarchy"/>
    <dgm:cxn modelId="{68C446B3-C2B2-4370-BBF1-E45702ADDAF6}" type="presOf" srcId="{0B3485DC-987B-4659-8BB2-1F434775E302}" destId="{97F89BC6-F293-4EBF-8A05-A9795D11FB4B}" srcOrd="0" destOrd="0" presId="urn:microsoft.com/office/officeart/2008/layout/HorizontalMultiLevelHierarchy"/>
    <dgm:cxn modelId="{01A2943E-5BB1-4EB3-940D-0E8173867C23}" srcId="{1A067D4D-EFD4-419B-9E71-8D504D2A331A}" destId="{2917A516-FD1A-46FC-AC4E-987AF74CCCD9}" srcOrd="4" destOrd="0" parTransId="{BCAA35F9-E99A-4A9A-86BC-B691849302AF}" sibTransId="{C7E47ABF-BCDA-4339-A6B1-92A2CFBB70EE}"/>
    <dgm:cxn modelId="{C4BFADE4-20D2-4386-9E6E-BF3692F3442E}" type="presOf" srcId="{8A031770-024C-45BD-85FE-4DAB82C1F848}" destId="{70F04087-1D6B-42F1-9628-16DF35FB9570}" srcOrd="0" destOrd="0" presId="urn:microsoft.com/office/officeart/2008/layout/HorizontalMultiLevelHierarchy"/>
    <dgm:cxn modelId="{076E20AD-C5F7-456A-B346-DEFEB548F15C}" type="presOf" srcId="{A3835D41-9FC2-49D0-B9F4-A46648A051C0}" destId="{43CFAA4E-FE6E-4BC1-AC60-0001375B4A6D}" srcOrd="0" destOrd="0" presId="urn:microsoft.com/office/officeart/2008/layout/HorizontalMultiLevelHierarchy"/>
    <dgm:cxn modelId="{E57DD53C-58E0-4223-98A2-5EF9B258C32D}" type="presOf" srcId="{C0CC1357-7572-4A13-888A-5243F4A9A455}" destId="{23213A05-2D66-4AA3-8ABE-C53DE375F64A}" srcOrd="0" destOrd="0" presId="urn:microsoft.com/office/officeart/2008/layout/HorizontalMultiLevelHierarchy"/>
    <dgm:cxn modelId="{A8847E94-549A-469F-897D-19DE0DD7C811}" srcId="{6DBE0100-9CE5-428C-8357-630A1FAFD320}" destId="{1A067D4D-EFD4-419B-9E71-8D504D2A331A}" srcOrd="0" destOrd="0" parTransId="{CF1680B0-2D70-4F72-889A-9DC723355240}" sibTransId="{5C3B69F8-B8BC-4C83-9107-7A0B8A43AEAE}"/>
    <dgm:cxn modelId="{59AB9ADA-C0FD-49B3-82B0-B3189DDAEEBA}" type="presOf" srcId="{6DBE0100-9CE5-428C-8357-630A1FAFD320}" destId="{1BCC3689-FFD8-4548-B251-0E2FB1888346}" srcOrd="0" destOrd="0" presId="urn:microsoft.com/office/officeart/2008/layout/HorizontalMultiLevelHierarchy"/>
    <dgm:cxn modelId="{4312FDBD-F15D-4AD3-8347-4BAE4E565D90}" type="presOf" srcId="{879B5B1C-34B4-45A5-B245-327B860D6293}" destId="{26B19BA3-DA92-4B72-9427-3C0137954C8E}" srcOrd="0" destOrd="0" presId="urn:microsoft.com/office/officeart/2008/layout/HorizontalMultiLevelHierarchy"/>
    <dgm:cxn modelId="{CB125986-C90A-4DFC-A937-0DCC656AAEEA}" type="presOf" srcId="{BCAA35F9-E99A-4A9A-86BC-B691849302AF}" destId="{AA7B8E62-4536-4A3A-A451-2EDEF31168A2}" srcOrd="1" destOrd="0" presId="urn:microsoft.com/office/officeart/2008/layout/HorizontalMultiLevelHierarchy"/>
    <dgm:cxn modelId="{DE65A849-8EFC-4066-B9E1-902900939B0F}" type="presOf" srcId="{2917A516-FD1A-46FC-AC4E-987AF74CCCD9}" destId="{B04D3AA4-D31D-49AE-8D99-9FA784F6A00E}" srcOrd="0" destOrd="0" presId="urn:microsoft.com/office/officeart/2008/layout/HorizontalMultiLevelHierarchy"/>
    <dgm:cxn modelId="{9EF48BCC-2E8E-4CB1-8D69-E4D112B34B72}" srcId="{1A067D4D-EFD4-419B-9E71-8D504D2A331A}" destId="{E7070108-7631-45A9-BB56-BCB7C23A6CFB}" srcOrd="5" destOrd="0" parTransId="{66F22FAA-6FD9-4C2E-AE4B-8834D2C9B715}" sibTransId="{DDD45EF8-8886-485B-95C8-AE204C577867}"/>
    <dgm:cxn modelId="{693AA01A-2AB5-4D36-A8FE-681E1F43905A}" type="presOf" srcId="{3F1A2663-F39B-4E33-87B1-7745B67580DD}" destId="{C6568140-BD1D-4A5A-919B-65DDB2CB5196}" srcOrd="0" destOrd="0" presId="urn:microsoft.com/office/officeart/2008/layout/HorizontalMultiLevelHierarchy"/>
    <dgm:cxn modelId="{6B533AF8-7AA0-4FA6-86A1-E6B81E5F4CDD}" type="presOf" srcId="{EA8C0E70-8A00-421D-A2FB-B6C6D86A72EA}" destId="{09B29808-0D70-4E0D-BDC4-1FB4497DEB72}" srcOrd="0" destOrd="0" presId="urn:microsoft.com/office/officeart/2008/layout/HorizontalMultiLevelHierarchy"/>
    <dgm:cxn modelId="{64A089DE-8E7B-4EF1-9C7C-250053559A3D}" srcId="{1A067D4D-EFD4-419B-9E71-8D504D2A331A}" destId="{26E47851-C35B-497D-B31A-FA0B1840C90A}" srcOrd="3" destOrd="0" parTransId="{EA8C0E70-8A00-421D-A2FB-B6C6D86A72EA}" sibTransId="{3583EDC4-D7E0-4C4D-862B-C72318D5B5A1}"/>
    <dgm:cxn modelId="{9BA92BC7-EB49-4C4F-B4E4-3755D4660902}" type="presOf" srcId="{879B5B1C-34B4-45A5-B245-327B860D6293}" destId="{54AC78EE-4947-4FD2-A478-BE9D77A7ECF1}" srcOrd="1" destOrd="0" presId="urn:microsoft.com/office/officeart/2008/layout/HorizontalMultiLevelHierarchy"/>
    <dgm:cxn modelId="{15AEAAE1-42C7-4B60-8A60-A081134B33E6}" type="presOf" srcId="{66F22FAA-6FD9-4C2E-AE4B-8834D2C9B715}" destId="{E14873D6-313F-4517-A149-E9BC580B4772}" srcOrd="0" destOrd="0" presId="urn:microsoft.com/office/officeart/2008/layout/HorizontalMultiLevelHierarchy"/>
    <dgm:cxn modelId="{34B334DE-D73A-4CBC-A620-349C0ACCB5BE}" srcId="{1A067D4D-EFD4-419B-9E71-8D504D2A331A}" destId="{0B3485DC-987B-4659-8BB2-1F434775E302}" srcOrd="6" destOrd="0" parTransId="{C0CC1357-7572-4A13-888A-5243F4A9A455}" sibTransId="{3C6D25BF-0CD1-4A1B-985A-BC8C01DCA4B3}"/>
    <dgm:cxn modelId="{E3F6BBC0-F014-47CF-9261-19DF56AC214F}" type="presOf" srcId="{A3835D41-9FC2-49D0-B9F4-A46648A051C0}" destId="{B2557CCE-7F1F-4C27-A390-9601CB1D200B}" srcOrd="1" destOrd="0" presId="urn:microsoft.com/office/officeart/2008/layout/HorizontalMultiLevelHierarchy"/>
    <dgm:cxn modelId="{E0A085B2-FFD6-493D-9996-A48BB1A447EB}" type="presOf" srcId="{BCAA35F9-E99A-4A9A-86BC-B691849302AF}" destId="{65B22906-7ED7-4FC8-A261-AF32E19D4CD8}" srcOrd="0" destOrd="0" presId="urn:microsoft.com/office/officeart/2008/layout/HorizontalMultiLevelHierarchy"/>
    <dgm:cxn modelId="{7F637E6F-FD36-4C88-8FFC-098C7FE59D9B}" type="presOf" srcId="{CF858A2C-9DFF-49BD-AD1D-437ADAF23CF3}" destId="{3671293C-A9D3-439A-A139-2258032C5CBB}" srcOrd="0" destOrd="0" presId="urn:microsoft.com/office/officeart/2008/layout/HorizontalMultiLevelHierarchy"/>
    <dgm:cxn modelId="{F8A8BED9-7767-4AC5-BD15-44117755A961}" type="presOf" srcId="{1A067D4D-EFD4-419B-9E71-8D504D2A331A}" destId="{BE485D2B-157E-433E-B953-EC1C5A81F9A8}" srcOrd="0" destOrd="0" presId="urn:microsoft.com/office/officeart/2008/layout/HorizontalMultiLevelHierarchy"/>
    <dgm:cxn modelId="{4A3C1F4C-C752-4586-A241-369559F58030}" type="presOf" srcId="{7A56A462-5761-4E1B-9AE6-A3105F4E6C33}" destId="{90C4074B-A53D-4282-B1E5-575F242B0A08}" srcOrd="0" destOrd="0" presId="urn:microsoft.com/office/officeart/2008/layout/HorizontalMultiLevelHierarchy"/>
    <dgm:cxn modelId="{E88725E7-F09A-4B66-AE21-A48DB14A85C9}" srcId="{1A067D4D-EFD4-419B-9E71-8D504D2A331A}" destId="{8A031770-024C-45BD-85FE-4DAB82C1F848}" srcOrd="2" destOrd="0" parTransId="{7A56A462-5761-4E1B-9AE6-A3105F4E6C33}" sibTransId="{D38809D4-2E57-47A8-A71E-4F330742DE92}"/>
    <dgm:cxn modelId="{9940C27B-DEA3-4AA4-9ED9-6C909C9CCE33}" type="presOf" srcId="{26E47851-C35B-497D-B31A-FA0B1840C90A}" destId="{FE9D74E6-E767-4110-B227-C4AEE816B8CC}" srcOrd="0" destOrd="0" presId="urn:microsoft.com/office/officeart/2008/layout/HorizontalMultiLevelHierarchy"/>
    <dgm:cxn modelId="{1F315B1E-7CE6-4194-8B3E-C6E0FD6E575F}" srcId="{1A067D4D-EFD4-419B-9E71-8D504D2A331A}" destId="{CF858A2C-9DFF-49BD-AD1D-437ADAF23CF3}" srcOrd="0" destOrd="0" parTransId="{A3835D41-9FC2-49D0-B9F4-A46648A051C0}" sibTransId="{D1903AB8-CDE3-4976-945E-9C4D555FA87E}"/>
    <dgm:cxn modelId="{B07307DC-0BD8-4ECD-A3A0-16B28008F4F6}" type="presOf" srcId="{66F22FAA-6FD9-4C2E-AE4B-8834D2C9B715}" destId="{2F881AAB-E3B8-4465-B0E3-2C145897AD98}" srcOrd="1" destOrd="0" presId="urn:microsoft.com/office/officeart/2008/layout/HorizontalMultiLevelHierarchy"/>
    <dgm:cxn modelId="{CF056B85-BB1A-43E9-9C27-B79F190CA540}" type="presOf" srcId="{E7070108-7631-45A9-BB56-BCB7C23A6CFB}" destId="{82BCE72C-E3FB-4F2C-8B66-1CD8A6CA46E1}" srcOrd="0" destOrd="0" presId="urn:microsoft.com/office/officeart/2008/layout/HorizontalMultiLevelHierarchy"/>
    <dgm:cxn modelId="{FA115A93-C13E-4F5E-B722-D441B694A1AF}" type="presParOf" srcId="{1BCC3689-FFD8-4548-B251-0E2FB1888346}" destId="{9104B50B-CD5C-42E8-9FE0-BBEE9A83D12A}" srcOrd="0" destOrd="0" presId="urn:microsoft.com/office/officeart/2008/layout/HorizontalMultiLevelHierarchy"/>
    <dgm:cxn modelId="{4DB910B0-FAE0-4E3E-A9D5-F56A3487C15E}" type="presParOf" srcId="{9104B50B-CD5C-42E8-9FE0-BBEE9A83D12A}" destId="{BE485D2B-157E-433E-B953-EC1C5A81F9A8}" srcOrd="0" destOrd="0" presId="urn:microsoft.com/office/officeart/2008/layout/HorizontalMultiLevelHierarchy"/>
    <dgm:cxn modelId="{3A390BF9-AB09-409C-90F3-E321E36E6846}" type="presParOf" srcId="{9104B50B-CD5C-42E8-9FE0-BBEE9A83D12A}" destId="{ED8D5A90-1481-40E9-8662-36FFA6FFEDFD}" srcOrd="1" destOrd="0" presId="urn:microsoft.com/office/officeart/2008/layout/HorizontalMultiLevelHierarchy"/>
    <dgm:cxn modelId="{7E4B74AB-C619-47AB-B4FD-DBD413701F06}" type="presParOf" srcId="{ED8D5A90-1481-40E9-8662-36FFA6FFEDFD}" destId="{43CFAA4E-FE6E-4BC1-AC60-0001375B4A6D}" srcOrd="0" destOrd="0" presId="urn:microsoft.com/office/officeart/2008/layout/HorizontalMultiLevelHierarchy"/>
    <dgm:cxn modelId="{253EE818-63B5-4801-A6EB-419300476C0B}" type="presParOf" srcId="{43CFAA4E-FE6E-4BC1-AC60-0001375B4A6D}" destId="{B2557CCE-7F1F-4C27-A390-9601CB1D200B}" srcOrd="0" destOrd="0" presId="urn:microsoft.com/office/officeart/2008/layout/HorizontalMultiLevelHierarchy"/>
    <dgm:cxn modelId="{19F821DC-810F-45F2-90BB-1ED08314B051}" type="presParOf" srcId="{ED8D5A90-1481-40E9-8662-36FFA6FFEDFD}" destId="{4B22AC14-D5FD-4940-A37C-529760A99B98}" srcOrd="1" destOrd="0" presId="urn:microsoft.com/office/officeart/2008/layout/HorizontalMultiLevelHierarchy"/>
    <dgm:cxn modelId="{02306112-4B6D-4681-A1E2-A7202A2C973A}" type="presParOf" srcId="{4B22AC14-D5FD-4940-A37C-529760A99B98}" destId="{3671293C-A9D3-439A-A139-2258032C5CBB}" srcOrd="0" destOrd="0" presId="urn:microsoft.com/office/officeart/2008/layout/HorizontalMultiLevelHierarchy"/>
    <dgm:cxn modelId="{011AD3E1-2E63-4F4D-BEB8-F16DAC955381}" type="presParOf" srcId="{4B22AC14-D5FD-4940-A37C-529760A99B98}" destId="{8A7675D7-F23F-4179-9F9E-29A21C8AAFDB}" srcOrd="1" destOrd="0" presId="urn:microsoft.com/office/officeart/2008/layout/HorizontalMultiLevelHierarchy"/>
    <dgm:cxn modelId="{B37F1C5C-682D-4DDC-BFA0-527E233F7BEE}" type="presParOf" srcId="{ED8D5A90-1481-40E9-8662-36FFA6FFEDFD}" destId="{26B19BA3-DA92-4B72-9427-3C0137954C8E}" srcOrd="2" destOrd="0" presId="urn:microsoft.com/office/officeart/2008/layout/HorizontalMultiLevelHierarchy"/>
    <dgm:cxn modelId="{8BB9CB36-5325-483C-82B6-E110A92213AB}" type="presParOf" srcId="{26B19BA3-DA92-4B72-9427-3C0137954C8E}" destId="{54AC78EE-4947-4FD2-A478-BE9D77A7ECF1}" srcOrd="0" destOrd="0" presId="urn:microsoft.com/office/officeart/2008/layout/HorizontalMultiLevelHierarchy"/>
    <dgm:cxn modelId="{58324D95-E6AD-46C5-B8E8-CF25CA20EAB8}" type="presParOf" srcId="{ED8D5A90-1481-40E9-8662-36FFA6FFEDFD}" destId="{EB7EF24D-C28E-4012-ACFC-8EB7D39317A3}" srcOrd="3" destOrd="0" presId="urn:microsoft.com/office/officeart/2008/layout/HorizontalMultiLevelHierarchy"/>
    <dgm:cxn modelId="{634E4B01-CF06-4503-B8D8-3AF9D464A85D}" type="presParOf" srcId="{EB7EF24D-C28E-4012-ACFC-8EB7D39317A3}" destId="{C6568140-BD1D-4A5A-919B-65DDB2CB5196}" srcOrd="0" destOrd="0" presId="urn:microsoft.com/office/officeart/2008/layout/HorizontalMultiLevelHierarchy"/>
    <dgm:cxn modelId="{0D924859-E1EB-4682-9F1A-C8854506CD05}" type="presParOf" srcId="{EB7EF24D-C28E-4012-ACFC-8EB7D39317A3}" destId="{21350711-33F7-4C9D-A08D-E763D30B671D}" srcOrd="1" destOrd="0" presId="urn:microsoft.com/office/officeart/2008/layout/HorizontalMultiLevelHierarchy"/>
    <dgm:cxn modelId="{E77C8784-2D5E-4F71-BDB5-67BF42D0790D}" type="presParOf" srcId="{ED8D5A90-1481-40E9-8662-36FFA6FFEDFD}" destId="{90C4074B-A53D-4282-B1E5-575F242B0A08}" srcOrd="4" destOrd="0" presId="urn:microsoft.com/office/officeart/2008/layout/HorizontalMultiLevelHierarchy"/>
    <dgm:cxn modelId="{7C36B0DB-929F-4215-9E78-8B59E30F2D4D}" type="presParOf" srcId="{90C4074B-A53D-4282-B1E5-575F242B0A08}" destId="{40248DA6-AA29-4642-A08B-89AD7B394B8C}" srcOrd="0" destOrd="0" presId="urn:microsoft.com/office/officeart/2008/layout/HorizontalMultiLevelHierarchy"/>
    <dgm:cxn modelId="{6278F0BC-17EE-4AE5-9144-3D8A58B2F147}" type="presParOf" srcId="{ED8D5A90-1481-40E9-8662-36FFA6FFEDFD}" destId="{354030C7-BAE0-4B08-A174-BC80CEBE74D0}" srcOrd="5" destOrd="0" presId="urn:microsoft.com/office/officeart/2008/layout/HorizontalMultiLevelHierarchy"/>
    <dgm:cxn modelId="{76894CE8-E50C-4C12-87FB-EE96B8BFA832}" type="presParOf" srcId="{354030C7-BAE0-4B08-A174-BC80CEBE74D0}" destId="{70F04087-1D6B-42F1-9628-16DF35FB9570}" srcOrd="0" destOrd="0" presId="urn:microsoft.com/office/officeart/2008/layout/HorizontalMultiLevelHierarchy"/>
    <dgm:cxn modelId="{3F38727C-CFA6-4E98-943C-796027B93A17}" type="presParOf" srcId="{354030C7-BAE0-4B08-A174-BC80CEBE74D0}" destId="{DA728397-F6DA-4F84-8978-8C682A15C20B}" srcOrd="1" destOrd="0" presId="urn:microsoft.com/office/officeart/2008/layout/HorizontalMultiLevelHierarchy"/>
    <dgm:cxn modelId="{F27B1CF8-44FB-48D2-919A-ED84A9467F87}" type="presParOf" srcId="{ED8D5A90-1481-40E9-8662-36FFA6FFEDFD}" destId="{09B29808-0D70-4E0D-BDC4-1FB4497DEB72}" srcOrd="6" destOrd="0" presId="urn:microsoft.com/office/officeart/2008/layout/HorizontalMultiLevelHierarchy"/>
    <dgm:cxn modelId="{D8F754CF-D879-404A-973D-06ABC27D5FCB}" type="presParOf" srcId="{09B29808-0D70-4E0D-BDC4-1FB4497DEB72}" destId="{945DC57A-521A-4155-9568-0BFA6AC40F6B}" srcOrd="0" destOrd="0" presId="urn:microsoft.com/office/officeart/2008/layout/HorizontalMultiLevelHierarchy"/>
    <dgm:cxn modelId="{1AD270E1-5157-4074-8D66-97CB062258A8}" type="presParOf" srcId="{ED8D5A90-1481-40E9-8662-36FFA6FFEDFD}" destId="{6F229DF1-8E23-4B2C-8C07-0DA6DE8A56C1}" srcOrd="7" destOrd="0" presId="urn:microsoft.com/office/officeart/2008/layout/HorizontalMultiLevelHierarchy"/>
    <dgm:cxn modelId="{C9B14841-B6EF-4BC1-91EA-CE88B4F73D6E}" type="presParOf" srcId="{6F229DF1-8E23-4B2C-8C07-0DA6DE8A56C1}" destId="{FE9D74E6-E767-4110-B227-C4AEE816B8CC}" srcOrd="0" destOrd="0" presId="urn:microsoft.com/office/officeart/2008/layout/HorizontalMultiLevelHierarchy"/>
    <dgm:cxn modelId="{D382E9DB-34CC-46D6-A6A3-0D4DF84384A2}" type="presParOf" srcId="{6F229DF1-8E23-4B2C-8C07-0DA6DE8A56C1}" destId="{22F5F6E3-6349-42DE-9BE2-10613E015B16}" srcOrd="1" destOrd="0" presId="urn:microsoft.com/office/officeart/2008/layout/HorizontalMultiLevelHierarchy"/>
    <dgm:cxn modelId="{C263B52F-BA51-4C31-A98E-4FC07EF7CF40}" type="presParOf" srcId="{ED8D5A90-1481-40E9-8662-36FFA6FFEDFD}" destId="{65B22906-7ED7-4FC8-A261-AF32E19D4CD8}" srcOrd="8" destOrd="0" presId="urn:microsoft.com/office/officeart/2008/layout/HorizontalMultiLevelHierarchy"/>
    <dgm:cxn modelId="{36DCC186-9D60-4153-8038-57232AFC3734}" type="presParOf" srcId="{65B22906-7ED7-4FC8-A261-AF32E19D4CD8}" destId="{AA7B8E62-4536-4A3A-A451-2EDEF31168A2}" srcOrd="0" destOrd="0" presId="urn:microsoft.com/office/officeart/2008/layout/HorizontalMultiLevelHierarchy"/>
    <dgm:cxn modelId="{35476CD4-5754-4CCD-ADAC-FF4A1A262FA5}" type="presParOf" srcId="{ED8D5A90-1481-40E9-8662-36FFA6FFEDFD}" destId="{F30DDEC3-2738-41D0-9084-1C49246D4C7C}" srcOrd="9" destOrd="0" presId="urn:microsoft.com/office/officeart/2008/layout/HorizontalMultiLevelHierarchy"/>
    <dgm:cxn modelId="{3D9537B6-8697-4182-A68F-DE02AAE18215}" type="presParOf" srcId="{F30DDEC3-2738-41D0-9084-1C49246D4C7C}" destId="{B04D3AA4-D31D-49AE-8D99-9FA784F6A00E}" srcOrd="0" destOrd="0" presId="urn:microsoft.com/office/officeart/2008/layout/HorizontalMultiLevelHierarchy"/>
    <dgm:cxn modelId="{83CDF865-EEE1-45F2-946A-4811D712F1EA}" type="presParOf" srcId="{F30DDEC3-2738-41D0-9084-1C49246D4C7C}" destId="{B98910DC-E9D3-496D-885B-C4910B49C6F5}" srcOrd="1" destOrd="0" presId="urn:microsoft.com/office/officeart/2008/layout/HorizontalMultiLevelHierarchy"/>
    <dgm:cxn modelId="{9A628D2E-5EFE-415E-A4DB-236BF16322B1}" type="presParOf" srcId="{ED8D5A90-1481-40E9-8662-36FFA6FFEDFD}" destId="{E14873D6-313F-4517-A149-E9BC580B4772}" srcOrd="10" destOrd="0" presId="urn:microsoft.com/office/officeart/2008/layout/HorizontalMultiLevelHierarchy"/>
    <dgm:cxn modelId="{F1E8750E-B057-4E23-A0BA-27E50CF38F8D}" type="presParOf" srcId="{E14873D6-313F-4517-A149-E9BC580B4772}" destId="{2F881AAB-E3B8-4465-B0E3-2C145897AD98}" srcOrd="0" destOrd="0" presId="urn:microsoft.com/office/officeart/2008/layout/HorizontalMultiLevelHierarchy"/>
    <dgm:cxn modelId="{86DBCB7A-728D-4D92-A58F-E6A6EA4364C4}" type="presParOf" srcId="{ED8D5A90-1481-40E9-8662-36FFA6FFEDFD}" destId="{A7958F08-9497-446B-9FF2-15062FFEE1CA}" srcOrd="11" destOrd="0" presId="urn:microsoft.com/office/officeart/2008/layout/HorizontalMultiLevelHierarchy"/>
    <dgm:cxn modelId="{18E1C553-3A05-4CC2-B30D-8193D7B1DDFE}" type="presParOf" srcId="{A7958F08-9497-446B-9FF2-15062FFEE1CA}" destId="{82BCE72C-E3FB-4F2C-8B66-1CD8A6CA46E1}" srcOrd="0" destOrd="0" presId="urn:microsoft.com/office/officeart/2008/layout/HorizontalMultiLevelHierarchy"/>
    <dgm:cxn modelId="{F4A052F5-2FD7-4497-AB0D-080A789CB989}" type="presParOf" srcId="{A7958F08-9497-446B-9FF2-15062FFEE1CA}" destId="{EA6FD795-836B-4782-8A07-6971C2FD7295}" srcOrd="1" destOrd="0" presId="urn:microsoft.com/office/officeart/2008/layout/HorizontalMultiLevelHierarchy"/>
    <dgm:cxn modelId="{E7AF6154-D21C-4C28-B118-92AC60876F44}" type="presParOf" srcId="{ED8D5A90-1481-40E9-8662-36FFA6FFEDFD}" destId="{23213A05-2D66-4AA3-8ABE-C53DE375F64A}" srcOrd="12" destOrd="0" presId="urn:microsoft.com/office/officeart/2008/layout/HorizontalMultiLevelHierarchy"/>
    <dgm:cxn modelId="{E9012E52-21E0-4713-B5C9-DAA5D804199E}" type="presParOf" srcId="{23213A05-2D66-4AA3-8ABE-C53DE375F64A}" destId="{6EA48783-42C5-4B43-8D57-98FB812511B8}" srcOrd="0" destOrd="0" presId="urn:microsoft.com/office/officeart/2008/layout/HorizontalMultiLevelHierarchy"/>
    <dgm:cxn modelId="{B5043E76-153A-4B3B-8A8E-42503AFE9E5C}" type="presParOf" srcId="{ED8D5A90-1481-40E9-8662-36FFA6FFEDFD}" destId="{73902F66-319C-4A97-9BEA-A12A9E4BFB86}" srcOrd="13" destOrd="0" presId="urn:microsoft.com/office/officeart/2008/layout/HorizontalMultiLevelHierarchy"/>
    <dgm:cxn modelId="{916CF451-5BD8-4641-B8D4-D70D68EA2FA6}" type="presParOf" srcId="{73902F66-319C-4A97-9BEA-A12A9E4BFB86}" destId="{97F89BC6-F293-4EBF-8A05-A9795D11FB4B}" srcOrd="0" destOrd="0" presId="urn:microsoft.com/office/officeart/2008/layout/HorizontalMultiLevelHierarchy"/>
    <dgm:cxn modelId="{99FACB72-F75E-43C6-88B7-AF827928A1FA}" type="presParOf" srcId="{73902F66-319C-4A97-9BEA-A12A9E4BFB86}" destId="{DD4734BD-571F-4CAB-B905-E74D6ACF3B9B}" srcOrd="1" destOrd="0" presId="urn:microsoft.com/office/officeart/2008/layout/HorizontalMultiLevelHierarchy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BB56B9-B325-44CD-B8DE-D00843E21D68}" type="doc">
      <dgm:prSet loTypeId="urn:microsoft.com/office/officeart/2008/layout/PictureAccent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B4C765-0DCD-44B6-9639-FF21C22024A2}">
      <dgm:prSet phldrT="[Текст]"/>
      <dgm:spPr/>
      <dgm:t>
        <a:bodyPr/>
        <a:lstStyle/>
        <a:p>
          <a:r>
            <a:rPr lang="ru-RU" dirty="0" smtClean="0"/>
            <a:t>Транспортный налог</a:t>
          </a:r>
          <a:endParaRPr lang="ru-RU" dirty="0"/>
        </a:p>
      </dgm:t>
    </dgm:pt>
    <dgm:pt modelId="{630A4054-DA49-4CA6-88D2-BE67D1E850EB}" type="parTrans" cxnId="{22A35FFB-AE3B-4A95-AABD-84AEEB591EEA}">
      <dgm:prSet/>
      <dgm:spPr/>
      <dgm:t>
        <a:bodyPr/>
        <a:lstStyle/>
        <a:p>
          <a:endParaRPr lang="ru-RU"/>
        </a:p>
      </dgm:t>
    </dgm:pt>
    <dgm:pt modelId="{92F0A9EC-9519-477D-9B82-FBF41313C713}" type="sibTrans" cxnId="{22A35FFB-AE3B-4A95-AABD-84AEEB591EEA}">
      <dgm:prSet/>
      <dgm:spPr/>
      <dgm:t>
        <a:bodyPr/>
        <a:lstStyle/>
        <a:p>
          <a:endParaRPr lang="ru-RU"/>
        </a:p>
      </dgm:t>
    </dgm:pt>
    <dgm:pt modelId="{695D84E0-B8C5-4BC5-AE23-DF312C7DD0DD}">
      <dgm:prSet phldrT="[Текст]" custT="1"/>
      <dgm:spPr/>
      <dgm:t>
        <a:bodyPr/>
        <a:lstStyle/>
        <a:p>
          <a:r>
            <a:rPr lang="ru-RU" sz="1200" dirty="0" smtClean="0"/>
            <a:t>Освобождаются от уплаты налога Герои Советского Союза, Герои Российской Федерации, Герои Социалистического Труда, граждане, награжденные орденом Славы трех степеней, орденом Трудовой Славы трех степеней, Почетные граждане Брянской области.</a:t>
          </a:r>
          <a:endParaRPr lang="ru-RU" sz="1200" dirty="0"/>
        </a:p>
      </dgm:t>
    </dgm:pt>
    <dgm:pt modelId="{14A6D0A3-4363-4FC3-835F-79BF33E02326}" type="parTrans" cxnId="{C1082261-A520-4DA6-8E1A-0BCC96505AD4}">
      <dgm:prSet/>
      <dgm:spPr/>
      <dgm:t>
        <a:bodyPr/>
        <a:lstStyle/>
        <a:p>
          <a:endParaRPr lang="ru-RU"/>
        </a:p>
      </dgm:t>
    </dgm:pt>
    <dgm:pt modelId="{426B4C16-C88E-4132-9193-90E7B96F5DB9}" type="sibTrans" cxnId="{C1082261-A520-4DA6-8E1A-0BCC96505AD4}">
      <dgm:prSet/>
      <dgm:spPr/>
      <dgm:t>
        <a:bodyPr/>
        <a:lstStyle/>
        <a:p>
          <a:endParaRPr lang="ru-RU"/>
        </a:p>
      </dgm:t>
    </dgm:pt>
    <dgm:pt modelId="{CDCA9A0C-C602-422A-B99E-F4FC1BC5F4C1}" type="pres">
      <dgm:prSet presAssocID="{BEBB56B9-B325-44CD-B8DE-D00843E21D68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57744B1-D39F-4D05-AD9C-61EAD134D99E}" type="pres">
      <dgm:prSet presAssocID="{3CB4C765-0DCD-44B6-9639-FF21C22024A2}" presName="root" presStyleCnt="0">
        <dgm:presLayoutVars>
          <dgm:chMax/>
          <dgm:chPref val="4"/>
        </dgm:presLayoutVars>
      </dgm:prSet>
      <dgm:spPr/>
    </dgm:pt>
    <dgm:pt modelId="{7D5C60EB-DCC5-489C-8232-31B71B5AB434}" type="pres">
      <dgm:prSet presAssocID="{3CB4C765-0DCD-44B6-9639-FF21C22024A2}" presName="rootComposite" presStyleCnt="0">
        <dgm:presLayoutVars/>
      </dgm:prSet>
      <dgm:spPr/>
    </dgm:pt>
    <dgm:pt modelId="{00F4393B-559F-4725-AE76-FA0596917022}" type="pres">
      <dgm:prSet presAssocID="{3CB4C765-0DCD-44B6-9639-FF21C22024A2}" presName="rootText" presStyleLbl="node0" presStyleIdx="0" presStyleCnt="1" custScaleX="96552" custScaleY="20930" custLinFactY="-55280" custLinFactNeighborX="-26" custLinFactNeighborY="-10000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00A79224-3FD1-432F-A8ED-A8A6CE703E1D}" type="pres">
      <dgm:prSet presAssocID="{3CB4C765-0DCD-44B6-9639-FF21C22024A2}" presName="childShape" presStyleCnt="0">
        <dgm:presLayoutVars>
          <dgm:chMax val="0"/>
          <dgm:chPref val="0"/>
        </dgm:presLayoutVars>
      </dgm:prSet>
      <dgm:spPr/>
    </dgm:pt>
    <dgm:pt modelId="{2A3F8854-347C-4C55-BA8C-0C4FD439954B}" type="pres">
      <dgm:prSet presAssocID="{695D84E0-B8C5-4BC5-AE23-DF312C7DD0DD}" presName="childComposite" presStyleCnt="0">
        <dgm:presLayoutVars>
          <dgm:chMax val="0"/>
          <dgm:chPref val="0"/>
        </dgm:presLayoutVars>
      </dgm:prSet>
      <dgm:spPr/>
    </dgm:pt>
    <dgm:pt modelId="{CBECEC73-F781-4121-867F-1029742665FD}" type="pres">
      <dgm:prSet presAssocID="{695D84E0-B8C5-4BC5-AE23-DF312C7DD0DD}" presName="Image" presStyleLbl="node1" presStyleIdx="0" presStyleCnt="1" custScaleX="25506" custScaleY="18132" custLinFactY="-69961" custLinFactNeighborX="2876" custLinFactNeighborY="-100000"/>
      <dgm:spPr>
        <a:prstGeom prst="rightArrow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</dgm:spPr>
      <dgm:t>
        <a:bodyPr/>
        <a:lstStyle/>
        <a:p>
          <a:endParaRPr lang="ru-RU"/>
        </a:p>
      </dgm:t>
    </dgm:pt>
    <dgm:pt modelId="{BB29510F-5F7C-4853-828E-8C7A5040357C}" type="pres">
      <dgm:prSet presAssocID="{695D84E0-B8C5-4BC5-AE23-DF312C7DD0DD}" presName="childText" presStyleLbl="lnNode1" presStyleIdx="0" presStyleCnt="1" custScaleX="102206" custScaleY="39843" custLinFactY="-71323" custLinFactNeighborX="-3419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A35FFB-AE3B-4A95-AABD-84AEEB591EEA}" srcId="{BEBB56B9-B325-44CD-B8DE-D00843E21D68}" destId="{3CB4C765-0DCD-44B6-9639-FF21C22024A2}" srcOrd="0" destOrd="0" parTransId="{630A4054-DA49-4CA6-88D2-BE67D1E850EB}" sibTransId="{92F0A9EC-9519-477D-9B82-FBF41313C713}"/>
    <dgm:cxn modelId="{C1082261-A520-4DA6-8E1A-0BCC96505AD4}" srcId="{3CB4C765-0DCD-44B6-9639-FF21C22024A2}" destId="{695D84E0-B8C5-4BC5-AE23-DF312C7DD0DD}" srcOrd="0" destOrd="0" parTransId="{14A6D0A3-4363-4FC3-835F-79BF33E02326}" sibTransId="{426B4C16-C88E-4132-9193-90E7B96F5DB9}"/>
    <dgm:cxn modelId="{E18A1017-884F-4D9A-A46F-E0D5091F1CF3}" type="presOf" srcId="{695D84E0-B8C5-4BC5-AE23-DF312C7DD0DD}" destId="{BB29510F-5F7C-4853-828E-8C7A5040357C}" srcOrd="0" destOrd="0" presId="urn:microsoft.com/office/officeart/2008/layout/PictureAccentList"/>
    <dgm:cxn modelId="{7A9B6C2E-D827-4E72-8B10-BDC80D87363E}" type="presOf" srcId="{3CB4C765-0DCD-44B6-9639-FF21C22024A2}" destId="{00F4393B-559F-4725-AE76-FA0596917022}" srcOrd="0" destOrd="0" presId="urn:microsoft.com/office/officeart/2008/layout/PictureAccentList"/>
    <dgm:cxn modelId="{5429E2E4-10C7-4855-A058-23E00112E00F}" type="presOf" srcId="{BEBB56B9-B325-44CD-B8DE-D00843E21D68}" destId="{CDCA9A0C-C602-422A-B99E-F4FC1BC5F4C1}" srcOrd="0" destOrd="0" presId="urn:microsoft.com/office/officeart/2008/layout/PictureAccentList"/>
    <dgm:cxn modelId="{FEF46A6E-46EE-457D-B5AE-9D71D8310F72}" type="presParOf" srcId="{CDCA9A0C-C602-422A-B99E-F4FC1BC5F4C1}" destId="{757744B1-D39F-4D05-AD9C-61EAD134D99E}" srcOrd="0" destOrd="0" presId="urn:microsoft.com/office/officeart/2008/layout/PictureAccentList"/>
    <dgm:cxn modelId="{8931C68E-9D76-4A3B-9DFA-ABAFEFB74D4B}" type="presParOf" srcId="{757744B1-D39F-4D05-AD9C-61EAD134D99E}" destId="{7D5C60EB-DCC5-489C-8232-31B71B5AB434}" srcOrd="0" destOrd="0" presId="urn:microsoft.com/office/officeart/2008/layout/PictureAccentList"/>
    <dgm:cxn modelId="{BB8C449D-D040-4FE6-A5BB-B366B7E6AC94}" type="presParOf" srcId="{7D5C60EB-DCC5-489C-8232-31B71B5AB434}" destId="{00F4393B-559F-4725-AE76-FA0596917022}" srcOrd="0" destOrd="0" presId="urn:microsoft.com/office/officeart/2008/layout/PictureAccentList"/>
    <dgm:cxn modelId="{FDA7936E-EEC9-48D2-8BD3-598895E1DE48}" type="presParOf" srcId="{757744B1-D39F-4D05-AD9C-61EAD134D99E}" destId="{00A79224-3FD1-432F-A8ED-A8A6CE703E1D}" srcOrd="1" destOrd="0" presId="urn:microsoft.com/office/officeart/2008/layout/PictureAccentList"/>
    <dgm:cxn modelId="{2AB79D9B-A389-4864-8D28-87133ACE7D10}" type="presParOf" srcId="{00A79224-3FD1-432F-A8ED-A8A6CE703E1D}" destId="{2A3F8854-347C-4C55-BA8C-0C4FD439954B}" srcOrd="0" destOrd="0" presId="urn:microsoft.com/office/officeart/2008/layout/PictureAccentList"/>
    <dgm:cxn modelId="{1E1F106F-323B-4A84-9053-761FFE3D2556}" type="presParOf" srcId="{2A3F8854-347C-4C55-BA8C-0C4FD439954B}" destId="{CBECEC73-F781-4121-867F-1029742665FD}" srcOrd="0" destOrd="0" presId="urn:microsoft.com/office/officeart/2008/layout/PictureAccentList"/>
    <dgm:cxn modelId="{2B2729DA-F0EA-4D03-A1A7-A760BCC1DFF5}" type="presParOf" srcId="{2A3F8854-347C-4C55-BA8C-0C4FD439954B}" destId="{BB29510F-5F7C-4853-828E-8C7A5040357C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188ADB-5C81-4106-9FB7-814D8BDEA48E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933917-4547-4DDA-91C1-7C5BBDEC8795}" type="pres">
      <dgm:prSet presAssocID="{C4188ADB-5C81-4106-9FB7-814D8BDEA4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3EBF5204-3DE3-4BB0-8306-8C2E0DA2ECF0}" type="presOf" srcId="{C4188ADB-5C81-4106-9FB7-814D8BDEA48E}" destId="{B2933917-4547-4DDA-91C1-7C5BBDEC8795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1F273B6-71A2-463F-B927-AAC954EE8190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F8C05D-82AB-4A31-B8DF-BA5D90CF55D7}">
      <dgm:prSet phldrT="[Текст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Упрощенная система налогообложения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29ED41-6287-426C-AF6C-D1670BD3036E}" type="parTrans" cxnId="{AA547E4F-DED8-424C-875C-4D9985C4E0EC}">
      <dgm:prSet/>
      <dgm:spPr/>
      <dgm:t>
        <a:bodyPr/>
        <a:lstStyle/>
        <a:p>
          <a:endParaRPr lang="ru-RU"/>
        </a:p>
      </dgm:t>
    </dgm:pt>
    <dgm:pt modelId="{B8EF41B6-A307-46EE-B50F-D429CA8F5D16}" type="sibTrans" cxnId="{AA547E4F-DED8-424C-875C-4D9985C4E0EC}">
      <dgm:prSet/>
      <dgm:spPr/>
      <dgm:t>
        <a:bodyPr/>
        <a:lstStyle/>
        <a:p>
          <a:endParaRPr lang="ru-RU"/>
        </a:p>
      </dgm:t>
    </dgm:pt>
    <dgm:pt modelId="{9BF1DACA-94A6-4774-8C00-0D75C0C4A03D}">
      <dgm:prSet phldrT="[Текст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mtClean="0"/>
            <a:t>Пониженная (12%) ставка налога для налогоплательщиков, осуществляющих  добычу прочих полезных ископаемых, обрабатывающих производств, обеспечивающих электрической энергией, газом и паром, кондиционирование воздуха, водоснабжение и водоотведение, строительство</a:t>
          </a:r>
          <a:endParaRPr lang="ru-RU" dirty="0"/>
        </a:p>
      </dgm:t>
    </dgm:pt>
    <dgm:pt modelId="{B18754CD-09B7-4C35-9CB0-3DF0EA08E18D}" type="parTrans" cxnId="{BDC7D516-B7E3-4A23-A767-248FB5B167EE}">
      <dgm:prSet/>
      <dgm:spPr/>
      <dgm:t>
        <a:bodyPr/>
        <a:lstStyle/>
        <a:p>
          <a:endParaRPr lang="ru-RU"/>
        </a:p>
      </dgm:t>
    </dgm:pt>
    <dgm:pt modelId="{32E5203C-BA14-4BAA-9766-C991C1FFA2AD}" type="sibTrans" cxnId="{BDC7D516-B7E3-4A23-A767-248FB5B167EE}">
      <dgm:prSet/>
      <dgm:spPr/>
      <dgm:t>
        <a:bodyPr/>
        <a:lstStyle/>
        <a:p>
          <a:endParaRPr lang="ru-RU"/>
        </a:p>
      </dgm:t>
    </dgm:pt>
    <dgm:pt modelId="{06314D7F-5AF2-4F97-A24B-91A21316EFDF}">
      <dgm:prSet phldrT="[Текст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/>
            <a:t>Пониженная (3%) ставка налога для налогоплательщиков, осуществляющих  добычу прочих полезных ископаемых, обрабатывающих производств, обеспечивающих электрической энергией, газом и паром, кондиционирование воздуха, водоснабжение и водоотведение, строительство</a:t>
          </a:r>
          <a:endParaRPr lang="ru-RU" dirty="0"/>
        </a:p>
      </dgm:t>
    </dgm:pt>
    <dgm:pt modelId="{504F25DD-40F7-4400-A078-51710809EBDA}" type="parTrans" cxnId="{3F17BC31-6513-4EE2-B586-9EB0C39015CB}">
      <dgm:prSet/>
      <dgm:spPr/>
      <dgm:t>
        <a:bodyPr/>
        <a:lstStyle/>
        <a:p>
          <a:endParaRPr lang="ru-RU"/>
        </a:p>
      </dgm:t>
    </dgm:pt>
    <dgm:pt modelId="{687EF145-5440-4FE3-8CA7-11AF2BEF016C}" type="sibTrans" cxnId="{3F17BC31-6513-4EE2-B586-9EB0C39015CB}">
      <dgm:prSet/>
      <dgm:spPr/>
      <dgm:t>
        <a:bodyPr/>
        <a:lstStyle/>
        <a:p>
          <a:endParaRPr lang="ru-RU"/>
        </a:p>
      </dgm:t>
    </dgm:pt>
    <dgm:pt modelId="{C3E307AB-63BC-4634-99BB-292244F53D0F}">
      <dgm:prSet phldrT="[Текст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mtClean="0"/>
            <a:t>Пониженная (0%) ставка налога для индивидуальных предпринимателей, впервые зарегистрированных, применяющих упрощенную систему налогообложения и осуществляющих предпринимательскую деятельность в производственной, социальной и (или) научной сферах</a:t>
          </a:r>
          <a:endParaRPr lang="ru-RU" dirty="0"/>
        </a:p>
      </dgm:t>
    </dgm:pt>
    <dgm:pt modelId="{856F884C-991C-4FE8-9B02-EA235D8F4CB4}" type="sibTrans" cxnId="{02992C70-0051-48ED-90FC-B0637912980E}">
      <dgm:prSet/>
      <dgm:spPr/>
      <dgm:t>
        <a:bodyPr/>
        <a:lstStyle/>
        <a:p>
          <a:endParaRPr lang="ru-RU"/>
        </a:p>
      </dgm:t>
    </dgm:pt>
    <dgm:pt modelId="{BEED3C33-8761-490D-8C55-6D2F3CDF77BF}" type="parTrans" cxnId="{02992C70-0051-48ED-90FC-B0637912980E}">
      <dgm:prSet/>
      <dgm:spPr/>
      <dgm:t>
        <a:bodyPr/>
        <a:lstStyle/>
        <a:p>
          <a:endParaRPr lang="ru-RU"/>
        </a:p>
      </dgm:t>
    </dgm:pt>
    <dgm:pt modelId="{ECBD38A9-3734-4B69-9419-89949D0E93D9}" type="pres">
      <dgm:prSet presAssocID="{21F273B6-71A2-463F-B927-AAC954EE819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4D667C-5F85-403B-B91F-DCF588B1895B}" type="pres">
      <dgm:prSet presAssocID="{1CF8C05D-82AB-4A31-B8DF-BA5D90CF55D7}" presName="hierRoot1" presStyleCnt="0">
        <dgm:presLayoutVars>
          <dgm:hierBranch val="init"/>
        </dgm:presLayoutVars>
      </dgm:prSet>
      <dgm:spPr/>
    </dgm:pt>
    <dgm:pt modelId="{04137755-4836-419F-8ACC-3432F851991A}" type="pres">
      <dgm:prSet presAssocID="{1CF8C05D-82AB-4A31-B8DF-BA5D90CF55D7}" presName="rootComposite1" presStyleCnt="0"/>
      <dgm:spPr/>
    </dgm:pt>
    <dgm:pt modelId="{E62AA735-1320-414E-88BF-9C47F604441D}" type="pres">
      <dgm:prSet presAssocID="{1CF8C05D-82AB-4A31-B8DF-BA5D90CF55D7}" presName="rootText1" presStyleLbl="node0" presStyleIdx="0" presStyleCnt="1" custScaleX="217172" custScaleY="259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C9F1F4-87F6-4FA4-80BA-C7A7D761AD7F}" type="pres">
      <dgm:prSet presAssocID="{1CF8C05D-82AB-4A31-B8DF-BA5D90CF55D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D469B38-F849-4EE5-AA62-6BB8965A05F0}" type="pres">
      <dgm:prSet presAssocID="{1CF8C05D-82AB-4A31-B8DF-BA5D90CF55D7}" presName="hierChild2" presStyleCnt="0"/>
      <dgm:spPr/>
    </dgm:pt>
    <dgm:pt modelId="{71BBED8A-098A-4B2B-8A5E-C28608EEE032}" type="pres">
      <dgm:prSet presAssocID="{B18754CD-09B7-4C35-9CB0-3DF0EA08E18D}" presName="Name37" presStyleLbl="parChTrans1D2" presStyleIdx="0" presStyleCnt="3"/>
      <dgm:spPr/>
      <dgm:t>
        <a:bodyPr/>
        <a:lstStyle/>
        <a:p>
          <a:endParaRPr lang="ru-RU"/>
        </a:p>
      </dgm:t>
    </dgm:pt>
    <dgm:pt modelId="{B4D07787-0F41-4C6D-82D3-BFCF1B8B5B6D}" type="pres">
      <dgm:prSet presAssocID="{9BF1DACA-94A6-4774-8C00-0D75C0C4A03D}" presName="hierRoot2" presStyleCnt="0">
        <dgm:presLayoutVars>
          <dgm:hierBranch val="init"/>
        </dgm:presLayoutVars>
      </dgm:prSet>
      <dgm:spPr/>
    </dgm:pt>
    <dgm:pt modelId="{96BD4D0A-0A97-4CDB-8692-21A6A80A8A56}" type="pres">
      <dgm:prSet presAssocID="{9BF1DACA-94A6-4774-8C00-0D75C0C4A03D}" presName="rootComposite" presStyleCnt="0"/>
      <dgm:spPr/>
    </dgm:pt>
    <dgm:pt modelId="{94D19994-1F15-4918-9835-80A5297237FF}" type="pres">
      <dgm:prSet presAssocID="{9BF1DACA-94A6-4774-8C00-0D75C0C4A03D}" presName="rootText" presStyleLbl="node2" presStyleIdx="0" presStyleCnt="3" custScaleY="2164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4D2D70-EB39-4381-9385-A5082181143B}" type="pres">
      <dgm:prSet presAssocID="{9BF1DACA-94A6-4774-8C00-0D75C0C4A03D}" presName="rootConnector" presStyleLbl="node2" presStyleIdx="0" presStyleCnt="3"/>
      <dgm:spPr/>
      <dgm:t>
        <a:bodyPr/>
        <a:lstStyle/>
        <a:p>
          <a:endParaRPr lang="ru-RU"/>
        </a:p>
      </dgm:t>
    </dgm:pt>
    <dgm:pt modelId="{20AD6E6B-797A-4607-BFA2-BB5EC782C222}" type="pres">
      <dgm:prSet presAssocID="{9BF1DACA-94A6-4774-8C00-0D75C0C4A03D}" presName="hierChild4" presStyleCnt="0"/>
      <dgm:spPr/>
    </dgm:pt>
    <dgm:pt modelId="{4E5ED1F2-373E-4F04-AF55-3F5799130A73}" type="pres">
      <dgm:prSet presAssocID="{9BF1DACA-94A6-4774-8C00-0D75C0C4A03D}" presName="hierChild5" presStyleCnt="0"/>
      <dgm:spPr/>
    </dgm:pt>
    <dgm:pt modelId="{B7356495-0229-4B2C-8BEA-7FD90ADCFE67}" type="pres">
      <dgm:prSet presAssocID="{504F25DD-40F7-4400-A078-51710809EBDA}" presName="Name37" presStyleLbl="parChTrans1D2" presStyleIdx="1" presStyleCnt="3"/>
      <dgm:spPr/>
      <dgm:t>
        <a:bodyPr/>
        <a:lstStyle/>
        <a:p>
          <a:endParaRPr lang="ru-RU"/>
        </a:p>
      </dgm:t>
    </dgm:pt>
    <dgm:pt modelId="{E5148419-3C4B-493D-92AA-2E3FB7740098}" type="pres">
      <dgm:prSet presAssocID="{06314D7F-5AF2-4F97-A24B-91A21316EFDF}" presName="hierRoot2" presStyleCnt="0">
        <dgm:presLayoutVars>
          <dgm:hierBranch val="init"/>
        </dgm:presLayoutVars>
      </dgm:prSet>
      <dgm:spPr/>
    </dgm:pt>
    <dgm:pt modelId="{43B68178-CB5E-4FD2-A52D-0B55EA89DFEC}" type="pres">
      <dgm:prSet presAssocID="{06314D7F-5AF2-4F97-A24B-91A21316EFDF}" presName="rootComposite" presStyleCnt="0"/>
      <dgm:spPr/>
    </dgm:pt>
    <dgm:pt modelId="{0B3B7FFE-C501-4617-BBE1-BFB20013659A}" type="pres">
      <dgm:prSet presAssocID="{06314D7F-5AF2-4F97-A24B-91A21316EFDF}" presName="rootText" presStyleLbl="node2" presStyleIdx="1" presStyleCnt="3" custScaleY="2144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C88954-59A6-48C9-88CF-A323D6ABC12A}" type="pres">
      <dgm:prSet presAssocID="{06314D7F-5AF2-4F97-A24B-91A21316EFDF}" presName="rootConnector" presStyleLbl="node2" presStyleIdx="1" presStyleCnt="3"/>
      <dgm:spPr/>
      <dgm:t>
        <a:bodyPr/>
        <a:lstStyle/>
        <a:p>
          <a:endParaRPr lang="ru-RU"/>
        </a:p>
      </dgm:t>
    </dgm:pt>
    <dgm:pt modelId="{A3DBA2E0-DB35-4B06-BD80-ED57CEBDBDD8}" type="pres">
      <dgm:prSet presAssocID="{06314D7F-5AF2-4F97-A24B-91A21316EFDF}" presName="hierChild4" presStyleCnt="0"/>
      <dgm:spPr/>
    </dgm:pt>
    <dgm:pt modelId="{78E8AED9-D317-4D12-A64F-60D695BC2598}" type="pres">
      <dgm:prSet presAssocID="{06314D7F-5AF2-4F97-A24B-91A21316EFDF}" presName="hierChild5" presStyleCnt="0"/>
      <dgm:spPr/>
    </dgm:pt>
    <dgm:pt modelId="{DD4CA337-640A-44C0-B75F-0B4AE3E8E656}" type="pres">
      <dgm:prSet presAssocID="{BEED3C33-8761-490D-8C55-6D2F3CDF77BF}" presName="Name37" presStyleLbl="parChTrans1D2" presStyleIdx="2" presStyleCnt="3"/>
      <dgm:spPr/>
      <dgm:t>
        <a:bodyPr/>
        <a:lstStyle/>
        <a:p>
          <a:endParaRPr lang="ru-RU"/>
        </a:p>
      </dgm:t>
    </dgm:pt>
    <dgm:pt modelId="{46B82536-A94E-42D3-B411-3A1CD0D9A3D8}" type="pres">
      <dgm:prSet presAssocID="{C3E307AB-63BC-4634-99BB-292244F53D0F}" presName="hierRoot2" presStyleCnt="0">
        <dgm:presLayoutVars>
          <dgm:hierBranch val="init"/>
        </dgm:presLayoutVars>
      </dgm:prSet>
      <dgm:spPr/>
    </dgm:pt>
    <dgm:pt modelId="{48CB31FA-232A-469D-83EC-A1DF97C53E11}" type="pres">
      <dgm:prSet presAssocID="{C3E307AB-63BC-4634-99BB-292244F53D0F}" presName="rootComposite" presStyleCnt="0"/>
      <dgm:spPr/>
    </dgm:pt>
    <dgm:pt modelId="{32B06FEF-E172-493B-B982-24D11709B83E}" type="pres">
      <dgm:prSet presAssocID="{C3E307AB-63BC-4634-99BB-292244F53D0F}" presName="rootText" presStyleLbl="node2" presStyleIdx="2" presStyleCnt="3" custScaleY="2144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B42E88-8A41-4F63-A049-8AD88E79F668}" type="pres">
      <dgm:prSet presAssocID="{C3E307AB-63BC-4634-99BB-292244F53D0F}" presName="rootConnector" presStyleLbl="node2" presStyleIdx="2" presStyleCnt="3"/>
      <dgm:spPr/>
      <dgm:t>
        <a:bodyPr/>
        <a:lstStyle/>
        <a:p>
          <a:endParaRPr lang="ru-RU"/>
        </a:p>
      </dgm:t>
    </dgm:pt>
    <dgm:pt modelId="{E1A7CCC5-765B-4769-80C8-0FD3F4A2E0EB}" type="pres">
      <dgm:prSet presAssocID="{C3E307AB-63BC-4634-99BB-292244F53D0F}" presName="hierChild4" presStyleCnt="0"/>
      <dgm:spPr/>
    </dgm:pt>
    <dgm:pt modelId="{39282A91-C8DE-4117-9F55-C960A5E3B423}" type="pres">
      <dgm:prSet presAssocID="{C3E307AB-63BC-4634-99BB-292244F53D0F}" presName="hierChild5" presStyleCnt="0"/>
      <dgm:spPr/>
    </dgm:pt>
    <dgm:pt modelId="{1100F957-C70D-4019-A6ED-7522B674BBC6}" type="pres">
      <dgm:prSet presAssocID="{1CF8C05D-82AB-4A31-B8DF-BA5D90CF55D7}" presName="hierChild3" presStyleCnt="0"/>
      <dgm:spPr/>
    </dgm:pt>
  </dgm:ptLst>
  <dgm:cxnLst>
    <dgm:cxn modelId="{EFDA224B-3A2C-4D38-8BD8-511131E71DC6}" type="presOf" srcId="{9BF1DACA-94A6-4774-8C00-0D75C0C4A03D}" destId="{B24D2D70-EB39-4381-9385-A5082181143B}" srcOrd="1" destOrd="0" presId="urn:microsoft.com/office/officeart/2005/8/layout/orgChart1"/>
    <dgm:cxn modelId="{BDC7D516-B7E3-4A23-A767-248FB5B167EE}" srcId="{1CF8C05D-82AB-4A31-B8DF-BA5D90CF55D7}" destId="{9BF1DACA-94A6-4774-8C00-0D75C0C4A03D}" srcOrd="0" destOrd="0" parTransId="{B18754CD-09B7-4C35-9CB0-3DF0EA08E18D}" sibTransId="{32E5203C-BA14-4BAA-9766-C991C1FFA2AD}"/>
    <dgm:cxn modelId="{593167D3-1C8B-460D-90BE-CFB47A911823}" type="presOf" srcId="{1CF8C05D-82AB-4A31-B8DF-BA5D90CF55D7}" destId="{E62AA735-1320-414E-88BF-9C47F604441D}" srcOrd="0" destOrd="0" presId="urn:microsoft.com/office/officeart/2005/8/layout/orgChart1"/>
    <dgm:cxn modelId="{7013DBA0-C868-4323-ADB6-AB2FC3747D41}" type="presOf" srcId="{06314D7F-5AF2-4F97-A24B-91A21316EFDF}" destId="{CAC88954-59A6-48C9-88CF-A323D6ABC12A}" srcOrd="1" destOrd="0" presId="urn:microsoft.com/office/officeart/2005/8/layout/orgChart1"/>
    <dgm:cxn modelId="{D29A3D9C-1910-4A90-9C9E-DB74642FF819}" type="presOf" srcId="{9BF1DACA-94A6-4774-8C00-0D75C0C4A03D}" destId="{94D19994-1F15-4918-9835-80A5297237FF}" srcOrd="0" destOrd="0" presId="urn:microsoft.com/office/officeart/2005/8/layout/orgChart1"/>
    <dgm:cxn modelId="{02992C70-0051-48ED-90FC-B0637912980E}" srcId="{1CF8C05D-82AB-4A31-B8DF-BA5D90CF55D7}" destId="{C3E307AB-63BC-4634-99BB-292244F53D0F}" srcOrd="2" destOrd="0" parTransId="{BEED3C33-8761-490D-8C55-6D2F3CDF77BF}" sibTransId="{856F884C-991C-4FE8-9B02-EA235D8F4CB4}"/>
    <dgm:cxn modelId="{086A227E-89DF-41B4-BE7D-1A065C9CC074}" type="presOf" srcId="{C3E307AB-63BC-4634-99BB-292244F53D0F}" destId="{DAB42E88-8A41-4F63-A049-8AD88E79F668}" srcOrd="1" destOrd="0" presId="urn:microsoft.com/office/officeart/2005/8/layout/orgChart1"/>
    <dgm:cxn modelId="{4A5C83CE-6427-4EE2-A057-4995139919E5}" type="presOf" srcId="{504F25DD-40F7-4400-A078-51710809EBDA}" destId="{B7356495-0229-4B2C-8BEA-7FD90ADCFE67}" srcOrd="0" destOrd="0" presId="urn:microsoft.com/office/officeart/2005/8/layout/orgChart1"/>
    <dgm:cxn modelId="{09BD67D6-C82A-459F-ADB2-5C2B62560739}" type="presOf" srcId="{B18754CD-09B7-4C35-9CB0-3DF0EA08E18D}" destId="{71BBED8A-098A-4B2B-8A5E-C28608EEE032}" srcOrd="0" destOrd="0" presId="urn:microsoft.com/office/officeart/2005/8/layout/orgChart1"/>
    <dgm:cxn modelId="{6DA749B3-ABF6-4BBC-B90D-5ACAABE60D93}" type="presOf" srcId="{C3E307AB-63BC-4634-99BB-292244F53D0F}" destId="{32B06FEF-E172-493B-B982-24D11709B83E}" srcOrd="0" destOrd="0" presId="urn:microsoft.com/office/officeart/2005/8/layout/orgChart1"/>
    <dgm:cxn modelId="{3ED6D8A5-BCA2-44AE-A9D2-4969B5CC246B}" type="presOf" srcId="{21F273B6-71A2-463F-B927-AAC954EE8190}" destId="{ECBD38A9-3734-4B69-9419-89949D0E93D9}" srcOrd="0" destOrd="0" presId="urn:microsoft.com/office/officeart/2005/8/layout/orgChart1"/>
    <dgm:cxn modelId="{AA547E4F-DED8-424C-875C-4D9985C4E0EC}" srcId="{21F273B6-71A2-463F-B927-AAC954EE8190}" destId="{1CF8C05D-82AB-4A31-B8DF-BA5D90CF55D7}" srcOrd="0" destOrd="0" parTransId="{1729ED41-6287-426C-AF6C-D1670BD3036E}" sibTransId="{B8EF41B6-A307-46EE-B50F-D429CA8F5D16}"/>
    <dgm:cxn modelId="{21643FFF-DE4A-4F7E-AB53-14823ED83FFD}" type="presOf" srcId="{06314D7F-5AF2-4F97-A24B-91A21316EFDF}" destId="{0B3B7FFE-C501-4617-BBE1-BFB20013659A}" srcOrd="0" destOrd="0" presId="urn:microsoft.com/office/officeart/2005/8/layout/orgChart1"/>
    <dgm:cxn modelId="{19C41408-7643-4A4A-AE1E-4173ADE1B22C}" type="presOf" srcId="{BEED3C33-8761-490D-8C55-6D2F3CDF77BF}" destId="{DD4CA337-640A-44C0-B75F-0B4AE3E8E656}" srcOrd="0" destOrd="0" presId="urn:microsoft.com/office/officeart/2005/8/layout/orgChart1"/>
    <dgm:cxn modelId="{22D5786D-1C23-41CE-9580-D04CAE039A69}" type="presOf" srcId="{1CF8C05D-82AB-4A31-B8DF-BA5D90CF55D7}" destId="{9EC9F1F4-87F6-4FA4-80BA-C7A7D761AD7F}" srcOrd="1" destOrd="0" presId="urn:microsoft.com/office/officeart/2005/8/layout/orgChart1"/>
    <dgm:cxn modelId="{3F17BC31-6513-4EE2-B586-9EB0C39015CB}" srcId="{1CF8C05D-82AB-4A31-B8DF-BA5D90CF55D7}" destId="{06314D7F-5AF2-4F97-A24B-91A21316EFDF}" srcOrd="1" destOrd="0" parTransId="{504F25DD-40F7-4400-A078-51710809EBDA}" sibTransId="{687EF145-5440-4FE3-8CA7-11AF2BEF016C}"/>
    <dgm:cxn modelId="{05BA0272-0824-4896-8A03-B3EFE84A2238}" type="presParOf" srcId="{ECBD38A9-3734-4B69-9419-89949D0E93D9}" destId="{924D667C-5F85-403B-B91F-DCF588B1895B}" srcOrd="0" destOrd="0" presId="urn:microsoft.com/office/officeart/2005/8/layout/orgChart1"/>
    <dgm:cxn modelId="{7FD0C684-D7FA-468C-ADEE-CFDD2428B253}" type="presParOf" srcId="{924D667C-5F85-403B-B91F-DCF588B1895B}" destId="{04137755-4836-419F-8ACC-3432F851991A}" srcOrd="0" destOrd="0" presId="urn:microsoft.com/office/officeart/2005/8/layout/orgChart1"/>
    <dgm:cxn modelId="{0CDB6B04-7479-43B3-90DE-43CC32B52B8F}" type="presParOf" srcId="{04137755-4836-419F-8ACC-3432F851991A}" destId="{E62AA735-1320-414E-88BF-9C47F604441D}" srcOrd="0" destOrd="0" presId="urn:microsoft.com/office/officeart/2005/8/layout/orgChart1"/>
    <dgm:cxn modelId="{AB0F5C0C-D2A3-4FFE-BB1E-426614E568F9}" type="presParOf" srcId="{04137755-4836-419F-8ACC-3432F851991A}" destId="{9EC9F1F4-87F6-4FA4-80BA-C7A7D761AD7F}" srcOrd="1" destOrd="0" presId="urn:microsoft.com/office/officeart/2005/8/layout/orgChart1"/>
    <dgm:cxn modelId="{00604FB3-B402-4FF2-9DB2-A0A75E255820}" type="presParOf" srcId="{924D667C-5F85-403B-B91F-DCF588B1895B}" destId="{0D469B38-F849-4EE5-AA62-6BB8965A05F0}" srcOrd="1" destOrd="0" presId="urn:microsoft.com/office/officeart/2005/8/layout/orgChart1"/>
    <dgm:cxn modelId="{DA0A061D-FB8F-4BA7-B818-55A2D658CFF3}" type="presParOf" srcId="{0D469B38-F849-4EE5-AA62-6BB8965A05F0}" destId="{71BBED8A-098A-4B2B-8A5E-C28608EEE032}" srcOrd="0" destOrd="0" presId="urn:microsoft.com/office/officeart/2005/8/layout/orgChart1"/>
    <dgm:cxn modelId="{DB4E607D-DAFD-4D63-B873-922FBE3420FB}" type="presParOf" srcId="{0D469B38-F849-4EE5-AA62-6BB8965A05F0}" destId="{B4D07787-0F41-4C6D-82D3-BFCF1B8B5B6D}" srcOrd="1" destOrd="0" presId="urn:microsoft.com/office/officeart/2005/8/layout/orgChart1"/>
    <dgm:cxn modelId="{2B962665-8534-462F-B725-40A92FB77C10}" type="presParOf" srcId="{B4D07787-0F41-4C6D-82D3-BFCF1B8B5B6D}" destId="{96BD4D0A-0A97-4CDB-8692-21A6A80A8A56}" srcOrd="0" destOrd="0" presId="urn:microsoft.com/office/officeart/2005/8/layout/orgChart1"/>
    <dgm:cxn modelId="{F07A73F9-F296-4226-9649-1DAB7034CCD6}" type="presParOf" srcId="{96BD4D0A-0A97-4CDB-8692-21A6A80A8A56}" destId="{94D19994-1F15-4918-9835-80A5297237FF}" srcOrd="0" destOrd="0" presId="urn:microsoft.com/office/officeart/2005/8/layout/orgChart1"/>
    <dgm:cxn modelId="{1956005A-1117-4E08-9F83-3698167A7B91}" type="presParOf" srcId="{96BD4D0A-0A97-4CDB-8692-21A6A80A8A56}" destId="{B24D2D70-EB39-4381-9385-A5082181143B}" srcOrd="1" destOrd="0" presId="urn:microsoft.com/office/officeart/2005/8/layout/orgChart1"/>
    <dgm:cxn modelId="{A98AFEBC-6BE1-421B-922F-8C2AE163D282}" type="presParOf" srcId="{B4D07787-0F41-4C6D-82D3-BFCF1B8B5B6D}" destId="{20AD6E6B-797A-4607-BFA2-BB5EC782C222}" srcOrd="1" destOrd="0" presId="urn:microsoft.com/office/officeart/2005/8/layout/orgChart1"/>
    <dgm:cxn modelId="{AFE72CF6-5425-4FB8-9E03-004E3D110233}" type="presParOf" srcId="{B4D07787-0F41-4C6D-82D3-BFCF1B8B5B6D}" destId="{4E5ED1F2-373E-4F04-AF55-3F5799130A73}" srcOrd="2" destOrd="0" presId="urn:microsoft.com/office/officeart/2005/8/layout/orgChart1"/>
    <dgm:cxn modelId="{EA541AF0-B121-434C-B461-B9998314DB65}" type="presParOf" srcId="{0D469B38-F849-4EE5-AA62-6BB8965A05F0}" destId="{B7356495-0229-4B2C-8BEA-7FD90ADCFE67}" srcOrd="2" destOrd="0" presId="urn:microsoft.com/office/officeart/2005/8/layout/orgChart1"/>
    <dgm:cxn modelId="{B1227180-9D4F-4A73-B665-A57FCA3C8A5F}" type="presParOf" srcId="{0D469B38-F849-4EE5-AA62-6BB8965A05F0}" destId="{E5148419-3C4B-493D-92AA-2E3FB7740098}" srcOrd="3" destOrd="0" presId="urn:microsoft.com/office/officeart/2005/8/layout/orgChart1"/>
    <dgm:cxn modelId="{577E17F5-CBE4-4DE4-944E-2BDB6B2E7327}" type="presParOf" srcId="{E5148419-3C4B-493D-92AA-2E3FB7740098}" destId="{43B68178-CB5E-4FD2-A52D-0B55EA89DFEC}" srcOrd="0" destOrd="0" presId="urn:microsoft.com/office/officeart/2005/8/layout/orgChart1"/>
    <dgm:cxn modelId="{2F450C70-01F8-4D60-B711-B6F792859F88}" type="presParOf" srcId="{43B68178-CB5E-4FD2-A52D-0B55EA89DFEC}" destId="{0B3B7FFE-C501-4617-BBE1-BFB20013659A}" srcOrd="0" destOrd="0" presId="urn:microsoft.com/office/officeart/2005/8/layout/orgChart1"/>
    <dgm:cxn modelId="{B1CBBCC4-7889-4805-9688-9F999B636ECB}" type="presParOf" srcId="{43B68178-CB5E-4FD2-A52D-0B55EA89DFEC}" destId="{CAC88954-59A6-48C9-88CF-A323D6ABC12A}" srcOrd="1" destOrd="0" presId="urn:microsoft.com/office/officeart/2005/8/layout/orgChart1"/>
    <dgm:cxn modelId="{414A9784-6959-4BDB-9527-0DA4F673D649}" type="presParOf" srcId="{E5148419-3C4B-493D-92AA-2E3FB7740098}" destId="{A3DBA2E0-DB35-4B06-BD80-ED57CEBDBDD8}" srcOrd="1" destOrd="0" presId="urn:microsoft.com/office/officeart/2005/8/layout/orgChart1"/>
    <dgm:cxn modelId="{0943108A-6D51-485E-B40B-06AB3CFDA256}" type="presParOf" srcId="{E5148419-3C4B-493D-92AA-2E3FB7740098}" destId="{78E8AED9-D317-4D12-A64F-60D695BC2598}" srcOrd="2" destOrd="0" presId="urn:microsoft.com/office/officeart/2005/8/layout/orgChart1"/>
    <dgm:cxn modelId="{BC47D081-101F-4E59-92A4-95F0370A1449}" type="presParOf" srcId="{0D469B38-F849-4EE5-AA62-6BB8965A05F0}" destId="{DD4CA337-640A-44C0-B75F-0B4AE3E8E656}" srcOrd="4" destOrd="0" presId="urn:microsoft.com/office/officeart/2005/8/layout/orgChart1"/>
    <dgm:cxn modelId="{34E51233-6DC0-490B-8B44-F1214025D7CF}" type="presParOf" srcId="{0D469B38-F849-4EE5-AA62-6BB8965A05F0}" destId="{46B82536-A94E-42D3-B411-3A1CD0D9A3D8}" srcOrd="5" destOrd="0" presId="urn:microsoft.com/office/officeart/2005/8/layout/orgChart1"/>
    <dgm:cxn modelId="{54BBA43D-919E-400F-A3CB-9BF6B6E32DCD}" type="presParOf" srcId="{46B82536-A94E-42D3-B411-3A1CD0D9A3D8}" destId="{48CB31FA-232A-469D-83EC-A1DF97C53E11}" srcOrd="0" destOrd="0" presId="urn:microsoft.com/office/officeart/2005/8/layout/orgChart1"/>
    <dgm:cxn modelId="{E03C2A04-6528-422B-A4D1-BB5856E9A066}" type="presParOf" srcId="{48CB31FA-232A-469D-83EC-A1DF97C53E11}" destId="{32B06FEF-E172-493B-B982-24D11709B83E}" srcOrd="0" destOrd="0" presId="urn:microsoft.com/office/officeart/2005/8/layout/orgChart1"/>
    <dgm:cxn modelId="{FE107B04-DA02-44B5-97C0-6C327A8AAE13}" type="presParOf" srcId="{48CB31FA-232A-469D-83EC-A1DF97C53E11}" destId="{DAB42E88-8A41-4F63-A049-8AD88E79F668}" srcOrd="1" destOrd="0" presId="urn:microsoft.com/office/officeart/2005/8/layout/orgChart1"/>
    <dgm:cxn modelId="{FC9FF1BF-C875-45E4-95F0-C67508E710AF}" type="presParOf" srcId="{46B82536-A94E-42D3-B411-3A1CD0D9A3D8}" destId="{E1A7CCC5-765B-4769-80C8-0FD3F4A2E0EB}" srcOrd="1" destOrd="0" presId="urn:microsoft.com/office/officeart/2005/8/layout/orgChart1"/>
    <dgm:cxn modelId="{89A9C335-5423-419B-AFC8-A73DA6207297}" type="presParOf" srcId="{46B82536-A94E-42D3-B411-3A1CD0D9A3D8}" destId="{39282A91-C8DE-4117-9F55-C960A5E3B423}" srcOrd="2" destOrd="0" presId="urn:microsoft.com/office/officeart/2005/8/layout/orgChart1"/>
    <dgm:cxn modelId="{7A282E6B-7152-45B3-96D5-2AE60548A20A}" type="presParOf" srcId="{924D667C-5F85-403B-B91F-DCF588B1895B}" destId="{1100F957-C70D-4019-A6ED-7522B674BB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DEE4A0-F29D-4654-8B80-FA8558C6FCBF}">
      <dsp:nvSpPr>
        <dsp:cNvPr id="0" name=""/>
        <dsp:cNvSpPr/>
      </dsp:nvSpPr>
      <dsp:spPr>
        <a:xfrm>
          <a:off x="2978612" y="1545514"/>
          <a:ext cx="91440" cy="2841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69387" y="0"/>
              </a:lnTo>
              <a:lnTo>
                <a:pt x="69387" y="284111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  <a:headEnd type="none"/>
          <a:tailEnd type="triangle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C7BF37-84D7-49FA-8DA9-64BC189B3791}">
      <dsp:nvSpPr>
        <dsp:cNvPr id="0" name=""/>
        <dsp:cNvSpPr/>
      </dsp:nvSpPr>
      <dsp:spPr>
        <a:xfrm>
          <a:off x="936101" y="1181566"/>
          <a:ext cx="4176462" cy="363948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u="none" kern="1200" dirty="0" smtClean="0">
              <a:solidFill>
                <a:schemeClr val="tx1"/>
              </a:solidFill>
            </a:rPr>
            <a:t>Налог на прибыль организаций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936101" y="1181566"/>
        <a:ext cx="4176462" cy="363948"/>
      </dsp:txXfrm>
    </dsp:sp>
    <dsp:sp modelId="{C0C5223C-F3EC-4BA2-B25B-9EE47C62FB2C}">
      <dsp:nvSpPr>
        <dsp:cNvPr id="0" name=""/>
        <dsp:cNvSpPr/>
      </dsp:nvSpPr>
      <dsp:spPr>
        <a:xfrm>
          <a:off x="6" y="1829626"/>
          <a:ext cx="6095986" cy="975601"/>
        </a:xfrm>
        <a:prstGeom prst="rect">
          <a:avLst/>
        </a:prstGeom>
        <a:gradFill rotWithShape="0">
          <a:gsLst>
            <a:gs pos="0">
              <a:schemeClr val="accent3">
                <a:tint val="99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tint val="99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Пониженная (13,5%) ставка налога на срок окупаемости приоритетных проектов, но не более чем на 7 лет - для приоритетных инвестиционных проектов с объемом финансирования от 50 млн. руб. до 2000 млн. руб., на 9 лет - для приоритетных инвестиционных проектов с объемом финансирования свыше 2000 млн. руб.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" y="1829626"/>
        <a:ext cx="6095986" cy="9756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A22EA-63A9-4EFD-8C1F-168092974F6D}">
      <dsp:nvSpPr>
        <dsp:cNvPr id="0" name=""/>
        <dsp:cNvSpPr/>
      </dsp:nvSpPr>
      <dsp:spPr>
        <a:xfrm>
          <a:off x="459241" y="216021"/>
          <a:ext cx="3380851" cy="303812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</a:rPr>
            <a:t>Объёмы налоговых льгот (тыс. руб.)</a:t>
          </a:r>
          <a:endParaRPr lang="ru-RU" sz="1300" b="1" kern="1200" dirty="0">
            <a:solidFill>
              <a:schemeClr val="tx1"/>
            </a:solidFill>
          </a:endParaRPr>
        </a:p>
      </dsp:txBody>
      <dsp:txXfrm>
        <a:off x="468139" y="224919"/>
        <a:ext cx="3363055" cy="2860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13A05-2D66-4AA3-8ABE-C53DE375F64A}">
      <dsp:nvSpPr>
        <dsp:cNvPr id="0" name=""/>
        <dsp:cNvSpPr/>
      </dsp:nvSpPr>
      <dsp:spPr>
        <a:xfrm>
          <a:off x="273334" y="3394447"/>
          <a:ext cx="91440" cy="26768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66212" y="0"/>
              </a:lnTo>
              <a:lnTo>
                <a:pt x="66212" y="2676843"/>
              </a:lnTo>
              <a:lnTo>
                <a:pt x="86705" y="2676843"/>
              </a:lnTo>
            </a:path>
          </a:pathLst>
        </a:cu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252125" y="4665940"/>
        <a:ext cx="133857" cy="133857"/>
      </dsp:txXfrm>
    </dsp:sp>
    <dsp:sp modelId="{E14873D6-313F-4517-A149-E9BC580B4772}">
      <dsp:nvSpPr>
        <dsp:cNvPr id="0" name=""/>
        <dsp:cNvSpPr/>
      </dsp:nvSpPr>
      <dsp:spPr>
        <a:xfrm>
          <a:off x="273334" y="3394447"/>
          <a:ext cx="91440" cy="18512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66212" y="0"/>
              </a:lnTo>
              <a:lnTo>
                <a:pt x="66212" y="1851254"/>
              </a:lnTo>
              <a:lnTo>
                <a:pt x="86705" y="1851254"/>
              </a:lnTo>
            </a:path>
          </a:pathLst>
        </a:custGeom>
        <a:noFill/>
        <a:ln w="15875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72761" y="4273782"/>
        <a:ext cx="92585" cy="92585"/>
      </dsp:txXfrm>
    </dsp:sp>
    <dsp:sp modelId="{65B22906-7ED7-4FC8-A261-AF32E19D4CD8}">
      <dsp:nvSpPr>
        <dsp:cNvPr id="0" name=""/>
        <dsp:cNvSpPr/>
      </dsp:nvSpPr>
      <dsp:spPr>
        <a:xfrm>
          <a:off x="273334" y="3394447"/>
          <a:ext cx="91440" cy="9911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66212" y="0"/>
              </a:lnTo>
              <a:lnTo>
                <a:pt x="66212" y="991133"/>
              </a:lnTo>
              <a:lnTo>
                <a:pt x="86705" y="991133"/>
              </a:lnTo>
            </a:path>
          </a:pathLst>
        </a:custGeom>
        <a:noFill/>
        <a:ln w="15875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94254" y="3865215"/>
        <a:ext cx="49599" cy="49599"/>
      </dsp:txXfrm>
    </dsp:sp>
    <dsp:sp modelId="{09B29808-0D70-4E0D-BDC4-1FB4497DEB72}">
      <dsp:nvSpPr>
        <dsp:cNvPr id="0" name=""/>
        <dsp:cNvSpPr/>
      </dsp:nvSpPr>
      <dsp:spPr>
        <a:xfrm>
          <a:off x="273334" y="3348727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66212" y="45720"/>
              </a:lnTo>
              <a:lnTo>
                <a:pt x="66212" y="98313"/>
              </a:lnTo>
              <a:lnTo>
                <a:pt x="86705" y="98313"/>
              </a:lnTo>
            </a:path>
          </a:pathLst>
        </a:custGeom>
        <a:noFill/>
        <a:ln w="15875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17387" y="3392780"/>
        <a:ext cx="3333" cy="3333"/>
      </dsp:txXfrm>
    </dsp:sp>
    <dsp:sp modelId="{90C4074B-A53D-4282-B1E5-575F242B0A08}">
      <dsp:nvSpPr>
        <dsp:cNvPr id="0" name=""/>
        <dsp:cNvSpPr/>
      </dsp:nvSpPr>
      <dsp:spPr>
        <a:xfrm>
          <a:off x="273334" y="2517210"/>
          <a:ext cx="91440" cy="877236"/>
        </a:xfrm>
        <a:custGeom>
          <a:avLst/>
          <a:gdLst/>
          <a:ahLst/>
          <a:cxnLst/>
          <a:rect l="0" t="0" r="0" b="0"/>
          <a:pathLst>
            <a:path>
              <a:moveTo>
                <a:pt x="45720" y="877236"/>
              </a:moveTo>
              <a:lnTo>
                <a:pt x="66212" y="877236"/>
              </a:lnTo>
              <a:lnTo>
                <a:pt x="66212" y="0"/>
              </a:lnTo>
              <a:lnTo>
                <a:pt x="86705" y="0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97099" y="2933874"/>
        <a:ext cx="43909" cy="43909"/>
      </dsp:txXfrm>
    </dsp:sp>
    <dsp:sp modelId="{26B19BA3-DA92-4B72-9427-3C0137954C8E}">
      <dsp:nvSpPr>
        <dsp:cNvPr id="0" name=""/>
        <dsp:cNvSpPr/>
      </dsp:nvSpPr>
      <dsp:spPr>
        <a:xfrm>
          <a:off x="273334" y="1653113"/>
          <a:ext cx="91440" cy="1741334"/>
        </a:xfrm>
        <a:custGeom>
          <a:avLst/>
          <a:gdLst/>
          <a:ahLst/>
          <a:cxnLst/>
          <a:rect l="0" t="0" r="0" b="0"/>
          <a:pathLst>
            <a:path>
              <a:moveTo>
                <a:pt x="45720" y="1741334"/>
              </a:moveTo>
              <a:lnTo>
                <a:pt x="66212" y="1741334"/>
              </a:lnTo>
              <a:lnTo>
                <a:pt x="66212" y="0"/>
              </a:lnTo>
              <a:lnTo>
                <a:pt x="86705" y="0"/>
              </a:lnTo>
            </a:path>
          </a:pathLst>
        </a:custGeom>
        <a:noFill/>
        <a:ln w="15875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>
            <a:solidFill>
              <a:schemeClr val="tx1"/>
            </a:solidFill>
          </a:endParaRPr>
        </a:p>
      </dsp:txBody>
      <dsp:txXfrm>
        <a:off x="275508" y="2480235"/>
        <a:ext cx="87090" cy="87090"/>
      </dsp:txXfrm>
    </dsp:sp>
    <dsp:sp modelId="{43CFAA4E-FE6E-4BC1-AC60-0001375B4A6D}">
      <dsp:nvSpPr>
        <dsp:cNvPr id="0" name=""/>
        <dsp:cNvSpPr/>
      </dsp:nvSpPr>
      <dsp:spPr>
        <a:xfrm>
          <a:off x="273334" y="774482"/>
          <a:ext cx="91440" cy="2619965"/>
        </a:xfrm>
        <a:custGeom>
          <a:avLst/>
          <a:gdLst/>
          <a:ahLst/>
          <a:cxnLst/>
          <a:rect l="0" t="0" r="0" b="0"/>
          <a:pathLst>
            <a:path>
              <a:moveTo>
                <a:pt x="45720" y="2619965"/>
              </a:moveTo>
              <a:lnTo>
                <a:pt x="66212" y="2619965"/>
              </a:lnTo>
              <a:lnTo>
                <a:pt x="66212" y="0"/>
              </a:lnTo>
              <a:lnTo>
                <a:pt x="86705" y="0"/>
              </a:lnTo>
            </a:path>
          </a:pathLst>
        </a:cu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solidFill>
              <a:schemeClr val="tx1"/>
            </a:solidFill>
          </a:endParaRPr>
        </a:p>
      </dsp:txBody>
      <dsp:txXfrm>
        <a:off x="253547" y="2018957"/>
        <a:ext cx="131014" cy="131014"/>
      </dsp:txXfrm>
    </dsp:sp>
    <dsp:sp modelId="{BE485D2B-157E-433E-B953-EC1C5A81F9A8}">
      <dsp:nvSpPr>
        <dsp:cNvPr id="0" name=""/>
        <dsp:cNvSpPr/>
      </dsp:nvSpPr>
      <dsp:spPr>
        <a:xfrm rot="16200000">
          <a:off x="-2838029" y="3234920"/>
          <a:ext cx="5995113" cy="319054"/>
        </a:xfrm>
        <a:prstGeom prst="rect">
          <a:avLst/>
        </a:prstGeom>
        <a:solidFill>
          <a:schemeClr val="accent2"/>
        </a:solidFill>
        <a:ln>
          <a:solidFill>
            <a:schemeClr val="tx1"/>
          </a:solidFill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alpha val="8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u="none" kern="1200" dirty="0" smtClean="0">
              <a:solidFill>
                <a:schemeClr val="tx1"/>
              </a:solidFill>
            </a:rPr>
            <a:t>Налог на имущество организаций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-2838029" y="3234920"/>
        <a:ext cx="5995113" cy="319054"/>
      </dsp:txXfrm>
    </dsp:sp>
    <dsp:sp modelId="{3671293C-A9D3-439A-A139-2258032C5CBB}">
      <dsp:nvSpPr>
        <dsp:cNvPr id="0" name=""/>
        <dsp:cNvSpPr/>
      </dsp:nvSpPr>
      <dsp:spPr>
        <a:xfrm>
          <a:off x="360040" y="396889"/>
          <a:ext cx="6963896" cy="755186"/>
        </a:xfrm>
        <a:prstGeom prst="rect">
          <a:avLst/>
        </a:prstGeom>
        <a:solidFill>
          <a:schemeClr val="accent2"/>
        </a:soli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alpha val="7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Освобождаются от налогообложения  организации оборонно-промышленного комплекса, реализующие федеральные и (или) региональные программы, Соглашения Правительства Брянской области с Министерством промышленности и торговли Российской Федерации и ГК "</a:t>
          </a:r>
          <a:r>
            <a:rPr lang="ru-RU" sz="1000" u="none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Ростехнологии</a:t>
          </a:r>
          <a:r>
            <a:rPr lang="ru-RU" sz="1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" (ГК "Ростех") в отношении объектов, участвующих в реализации указанных программ и соглашений по утвержденному Правительством Брянской области перечню.</a:t>
          </a:r>
          <a:endParaRPr lang="ru-RU" sz="1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040" y="396889"/>
        <a:ext cx="6963896" cy="755186"/>
      </dsp:txXfrm>
    </dsp:sp>
    <dsp:sp modelId="{C6568140-BD1D-4A5A-919B-65DDB2CB5196}">
      <dsp:nvSpPr>
        <dsp:cNvPr id="0" name=""/>
        <dsp:cNvSpPr/>
      </dsp:nvSpPr>
      <dsp:spPr>
        <a:xfrm>
          <a:off x="360040" y="1296143"/>
          <a:ext cx="6955358" cy="713939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 h="82550"/>
          <a:contourClr>
            <a:schemeClr val="accent3">
              <a:alpha val="7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Освобождаются от налогообложения организации, реализующие приоритетные инвестиционные проекты, на срок окупаемости 7 лет - с объемом финансирования от 50 млн. руб. до 2000 млн. руб.; 9 лет - с объемом финансирования свыше 2000 млн. руб.;  осуществляющие  реконструкцию (модернизацию) имущества, созданного до начала реализации проекта на срок окупаемости, но не более чем на 5 лет  с объемом финансирования от 50 млн. руб.</a:t>
          </a:r>
          <a:endParaRPr lang="ru-RU" sz="1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040" y="1296143"/>
        <a:ext cx="6955358" cy="713939"/>
      </dsp:txXfrm>
    </dsp:sp>
    <dsp:sp modelId="{70F04087-1D6B-42F1-9628-16DF35FB9570}">
      <dsp:nvSpPr>
        <dsp:cNvPr id="0" name=""/>
        <dsp:cNvSpPr/>
      </dsp:nvSpPr>
      <dsp:spPr>
        <a:xfrm>
          <a:off x="360040" y="2160241"/>
          <a:ext cx="6959319" cy="713939"/>
        </a:xfrm>
        <a:prstGeom prst="rect">
          <a:avLst/>
        </a:prstGeom>
        <a:solidFill>
          <a:schemeClr val="accent2"/>
        </a:soli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alpha val="7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Освобождается от налогообложения имущество общественных объединений профессиональных творческих работников изобразительного искусства, входящих в состав Всероссийской творческой общественной организации "Союз художников России" и его структурных подразделений.</a:t>
          </a:r>
          <a:endParaRPr lang="ru-RU" sz="1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040" y="2160241"/>
        <a:ext cx="6959319" cy="713939"/>
      </dsp:txXfrm>
    </dsp:sp>
    <dsp:sp modelId="{FE9D74E6-E767-4110-B227-C4AEE816B8CC}">
      <dsp:nvSpPr>
        <dsp:cNvPr id="0" name=""/>
        <dsp:cNvSpPr/>
      </dsp:nvSpPr>
      <dsp:spPr>
        <a:xfrm>
          <a:off x="360040" y="3096344"/>
          <a:ext cx="6958936" cy="70139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alpha val="7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Освобождается от налогообложения имущество организаций народных художественных промыслов.</a:t>
          </a:r>
          <a:endParaRPr lang="ru-RU" sz="1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040" y="3096344"/>
        <a:ext cx="6958936" cy="701392"/>
      </dsp:txXfrm>
    </dsp:sp>
    <dsp:sp modelId="{B04D3AA4-D31D-49AE-8D99-9FA784F6A00E}">
      <dsp:nvSpPr>
        <dsp:cNvPr id="0" name=""/>
        <dsp:cNvSpPr/>
      </dsp:nvSpPr>
      <dsp:spPr>
        <a:xfrm>
          <a:off x="360040" y="4032448"/>
          <a:ext cx="6948684" cy="706266"/>
        </a:xfrm>
        <a:prstGeom prst="rect">
          <a:avLst/>
        </a:prstGeom>
        <a:solidFill>
          <a:schemeClr val="accent2"/>
        </a:soli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alpha val="7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Освобождаются от налогообложения предприятия,  занимающиеся производством хлеба,  осуществившие создание новых, реконструкцию, модернизацию существующих производств, мощностью производства не менее 50 тонн в сутки.</a:t>
          </a:r>
          <a:endParaRPr lang="ru-RU" sz="1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040" y="4032448"/>
        <a:ext cx="6948684" cy="706266"/>
      </dsp:txXfrm>
    </dsp:sp>
    <dsp:sp modelId="{82BCE72C-E3FB-4F2C-8B66-1CD8A6CA46E1}">
      <dsp:nvSpPr>
        <dsp:cNvPr id="0" name=""/>
        <dsp:cNvSpPr/>
      </dsp:nvSpPr>
      <dsp:spPr>
        <a:xfrm>
          <a:off x="360040" y="4896543"/>
          <a:ext cx="6950041" cy="698317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alpha val="7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Пониженная (0,3%) ставка налога в отношении  жилых домов и жилых помещений, не учитываемые на балансе в качестве объектов основных средств.</a:t>
          </a:r>
          <a:endParaRPr lang="ru-RU" sz="1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040" y="4896543"/>
        <a:ext cx="6950041" cy="698317"/>
      </dsp:txXfrm>
    </dsp:sp>
    <dsp:sp modelId="{97F89BC6-F293-4EBF-8A05-A9795D11FB4B}">
      <dsp:nvSpPr>
        <dsp:cNvPr id="0" name=""/>
        <dsp:cNvSpPr/>
      </dsp:nvSpPr>
      <dsp:spPr>
        <a:xfrm>
          <a:off x="360040" y="5760639"/>
          <a:ext cx="6945014" cy="621303"/>
        </a:xfrm>
        <a:prstGeom prst="rect">
          <a:avLst/>
        </a:prstGeom>
        <a:solidFill>
          <a:schemeClr val="accent2"/>
        </a:soli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alpha val="7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000" kern="120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Пониженная (0%) ставка налога в отношении сетей газоснабжения (в том числе сооружений, являющихся их неотъемлемой технологической частью).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040" y="5760639"/>
        <a:ext cx="6945014" cy="6213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4393B-559F-4725-AE76-FA0596917022}">
      <dsp:nvSpPr>
        <dsp:cNvPr id="0" name=""/>
        <dsp:cNvSpPr/>
      </dsp:nvSpPr>
      <dsp:spPr>
        <a:xfrm>
          <a:off x="0" y="0"/>
          <a:ext cx="9139099" cy="370062"/>
        </a:xfrm>
        <a:prstGeom prst="roundRect">
          <a:avLst>
            <a:gd name="adj" fmla="val 10000"/>
          </a:avLst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Транспортный налог</a:t>
          </a:r>
          <a:endParaRPr lang="ru-RU" sz="2200" kern="1200" dirty="0"/>
        </a:p>
      </dsp:txBody>
      <dsp:txXfrm>
        <a:off x="10839" y="10839"/>
        <a:ext cx="9117421" cy="348384"/>
      </dsp:txXfrm>
    </dsp:sp>
    <dsp:sp modelId="{CBECEC73-F781-4121-867F-1029742665FD}">
      <dsp:nvSpPr>
        <dsp:cNvPr id="0" name=""/>
        <dsp:cNvSpPr/>
      </dsp:nvSpPr>
      <dsp:spPr>
        <a:xfrm>
          <a:off x="177531" y="594886"/>
          <a:ext cx="450971" cy="320591"/>
        </a:xfrm>
        <a:prstGeom prst="rightArrow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B29510F-5F7C-4853-828E-8C7A5040357C}">
      <dsp:nvSpPr>
        <dsp:cNvPr id="0" name=""/>
        <dsp:cNvSpPr/>
      </dsp:nvSpPr>
      <dsp:spPr>
        <a:xfrm>
          <a:off x="999024" y="378868"/>
          <a:ext cx="7758748" cy="704463"/>
        </a:xfrm>
        <a:prstGeom prst="roundRect">
          <a:avLst>
            <a:gd name="adj" fmla="val 16670"/>
          </a:avLst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Освобождаются от уплаты налога Герои Советского Союза, Герои Российской Федерации, Герои Социалистического Труда, граждане, награжденные орденом Славы трех степеней, орденом Трудовой Славы трех степеней, Почетные граждане Брянской области.</a:t>
          </a:r>
          <a:endParaRPr lang="ru-RU" sz="1200" kern="1200" dirty="0"/>
        </a:p>
      </dsp:txBody>
      <dsp:txXfrm>
        <a:off x="1033419" y="413263"/>
        <a:ext cx="7689958" cy="6356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CA337-640A-44C0-B75F-0B4AE3E8E656}">
      <dsp:nvSpPr>
        <dsp:cNvPr id="0" name=""/>
        <dsp:cNvSpPr/>
      </dsp:nvSpPr>
      <dsp:spPr>
        <a:xfrm>
          <a:off x="4536504" y="762124"/>
          <a:ext cx="3209609" cy="557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519"/>
              </a:lnTo>
              <a:lnTo>
                <a:pt x="3209609" y="278519"/>
              </a:lnTo>
              <a:lnTo>
                <a:pt x="3209609" y="55703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56495-0229-4B2C-8BEA-7FD90ADCFE67}">
      <dsp:nvSpPr>
        <dsp:cNvPr id="0" name=""/>
        <dsp:cNvSpPr/>
      </dsp:nvSpPr>
      <dsp:spPr>
        <a:xfrm>
          <a:off x="4490783" y="762124"/>
          <a:ext cx="91440" cy="5570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703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BBED8A-098A-4B2B-8A5E-C28608EEE032}">
      <dsp:nvSpPr>
        <dsp:cNvPr id="0" name=""/>
        <dsp:cNvSpPr/>
      </dsp:nvSpPr>
      <dsp:spPr>
        <a:xfrm>
          <a:off x="1326894" y="762124"/>
          <a:ext cx="3209609" cy="557039"/>
        </a:xfrm>
        <a:custGeom>
          <a:avLst/>
          <a:gdLst/>
          <a:ahLst/>
          <a:cxnLst/>
          <a:rect l="0" t="0" r="0" b="0"/>
          <a:pathLst>
            <a:path>
              <a:moveTo>
                <a:pt x="3209609" y="0"/>
              </a:moveTo>
              <a:lnTo>
                <a:pt x="3209609" y="278519"/>
              </a:lnTo>
              <a:lnTo>
                <a:pt x="0" y="278519"/>
              </a:lnTo>
              <a:lnTo>
                <a:pt x="0" y="55703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2AA735-1320-414E-88BF-9C47F604441D}">
      <dsp:nvSpPr>
        <dsp:cNvPr id="0" name=""/>
        <dsp:cNvSpPr/>
      </dsp:nvSpPr>
      <dsp:spPr>
        <a:xfrm>
          <a:off x="1656184" y="418351"/>
          <a:ext cx="5760639" cy="343773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Упрощенная система налогообложения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56184" y="418351"/>
        <a:ext cx="5760639" cy="343773"/>
      </dsp:txXfrm>
    </dsp:sp>
    <dsp:sp modelId="{94D19994-1F15-4918-9835-80A5297237FF}">
      <dsp:nvSpPr>
        <dsp:cNvPr id="0" name=""/>
        <dsp:cNvSpPr/>
      </dsp:nvSpPr>
      <dsp:spPr>
        <a:xfrm>
          <a:off x="609" y="1319164"/>
          <a:ext cx="2652570" cy="287099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Пониженная (12%) ставка налога для налогоплательщиков, осуществляющих  добычу прочих полезных ископаемых, обрабатывающих производств, обеспечивающих электрической энергией, газом и паром, кондиционирование воздуха, водоснабжение и водоотведение, строительство</a:t>
          </a:r>
          <a:endParaRPr lang="ru-RU" sz="1400" kern="1200" dirty="0"/>
        </a:p>
      </dsp:txBody>
      <dsp:txXfrm>
        <a:off x="609" y="1319164"/>
        <a:ext cx="2652570" cy="2870995"/>
      </dsp:txXfrm>
    </dsp:sp>
    <dsp:sp modelId="{0B3B7FFE-C501-4617-BBE1-BFB20013659A}">
      <dsp:nvSpPr>
        <dsp:cNvPr id="0" name=""/>
        <dsp:cNvSpPr/>
      </dsp:nvSpPr>
      <dsp:spPr>
        <a:xfrm>
          <a:off x="3210218" y="1319164"/>
          <a:ext cx="2652570" cy="2843608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Пониженная (3%) ставка налога для налогоплательщиков, осуществляющих  добычу прочих полезных ископаемых, обрабатывающих производств, обеспечивающих электрической энергией, газом и паром, кондиционирование воздуха, водоснабжение и водоотведение, строительство</a:t>
          </a:r>
          <a:endParaRPr lang="ru-RU" sz="1400" kern="1200" dirty="0"/>
        </a:p>
      </dsp:txBody>
      <dsp:txXfrm>
        <a:off x="3210218" y="1319164"/>
        <a:ext cx="2652570" cy="2843608"/>
      </dsp:txXfrm>
    </dsp:sp>
    <dsp:sp modelId="{32B06FEF-E172-493B-B982-24D11709B83E}">
      <dsp:nvSpPr>
        <dsp:cNvPr id="0" name=""/>
        <dsp:cNvSpPr/>
      </dsp:nvSpPr>
      <dsp:spPr>
        <a:xfrm>
          <a:off x="6419828" y="1319164"/>
          <a:ext cx="2652570" cy="2843608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Пониженная (0%) ставка налога для индивидуальных предпринимателей, впервые зарегистрированных, применяющих упрощенную систему налогообложения и осуществляющих предпринимательскую деятельность в производственной, социальной и (или) научной сферах</a:t>
          </a:r>
          <a:endParaRPr lang="ru-RU" sz="1400" kern="1200" dirty="0"/>
        </a:p>
      </dsp:txBody>
      <dsp:txXfrm>
        <a:off x="6419828" y="1319164"/>
        <a:ext cx="2652570" cy="28436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0.16618</cdr:x>
      <cdr:y>0</cdr:y>
    </cdr:from>
    <cdr:to>
      <cdr:x>0.85182</cdr:x>
      <cdr:y>0.33333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5224" y="0"/>
          <a:ext cx="1011768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0.01979</cdr:x>
      <cdr:y>0</cdr:y>
    </cdr:from>
    <cdr:to>
      <cdr:x>0.99573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200" y="0"/>
          <a:ext cx="1440160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C0322-F6D8-470E-82EF-4B56DD74074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4B8BF-B54B-4314-B0A2-B593B57FFC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89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31EC2-2C69-4A4F-816F-3B609C398074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F6D01-F721-4463-8660-EF82D58561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8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F6D01-F721-4463-8660-EF82D585611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687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F6D01-F721-4463-8660-EF82D585611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332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30FCFD4-ADDF-414D-AD09-6149394ECEE6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84E874-BC9E-43B3-9374-56F5F72DFBF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13" Type="http://schemas.openxmlformats.org/officeDocument/2006/relationships/chart" Target="../charts/chart8.xml"/><Relationship Id="rId3" Type="http://schemas.openxmlformats.org/officeDocument/2006/relationships/diagramLayout" Target="../diagrams/layout3.xml"/><Relationship Id="rId7" Type="http://schemas.openxmlformats.org/officeDocument/2006/relationships/chart" Target="../charts/chart2.xml"/><Relationship Id="rId12" Type="http://schemas.openxmlformats.org/officeDocument/2006/relationships/chart" Target="../charts/chart7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openxmlformats.org/officeDocument/2006/relationships/chart" Target="../charts/chart6.xml"/><Relationship Id="rId5" Type="http://schemas.openxmlformats.org/officeDocument/2006/relationships/diagramColors" Target="../diagrams/colors3.xml"/><Relationship Id="rId10" Type="http://schemas.openxmlformats.org/officeDocument/2006/relationships/chart" Target="../charts/chart5.xml"/><Relationship Id="rId4" Type="http://schemas.openxmlformats.org/officeDocument/2006/relationships/diagramQuickStyle" Target="../diagrams/quickStyle3.xml"/><Relationship Id="rId9" Type="http://schemas.openxmlformats.org/officeDocument/2006/relationships/chart" Target="../charts/chart4.xml"/><Relationship Id="rId14" Type="http://schemas.openxmlformats.org/officeDocument/2006/relationships/chart" Target="../charts/chart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3" Type="http://schemas.openxmlformats.org/officeDocument/2006/relationships/diagramLayout" Target="../diagrams/layout4.xml"/><Relationship Id="rId7" Type="http://schemas.openxmlformats.org/officeDocument/2006/relationships/chart" Target="../charts/chart10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chart" Target="../charts/char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chart" Target="../charts/chart23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chart" Target="../charts/chart22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chart" Target="../charts/char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04240282"/>
              </p:ext>
            </p:extLst>
          </p:nvPr>
        </p:nvGraphicFramePr>
        <p:xfrm>
          <a:off x="2483768" y="3717032"/>
          <a:ext cx="432048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17629817"/>
              </p:ext>
            </p:extLst>
          </p:nvPr>
        </p:nvGraphicFramePr>
        <p:xfrm>
          <a:off x="1619672" y="15191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56907203"/>
              </p:ext>
            </p:extLst>
          </p:nvPr>
        </p:nvGraphicFramePr>
        <p:xfrm>
          <a:off x="2555776" y="2996952"/>
          <a:ext cx="4200128" cy="735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-46635" y="332656"/>
            <a:ext cx="923727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результатах оценки налоговых расходов Брянской области</a:t>
            </a:r>
            <a:endParaRPr lang="ru-RU" sz="2000" b="1" cap="none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6165304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оценки эффективности налоговых расходов (льгот) за 2018 год все налоговые расходы являются эффективными.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37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94498706"/>
              </p:ext>
            </p:extLst>
          </p:nvPr>
        </p:nvGraphicFramePr>
        <p:xfrm>
          <a:off x="179512" y="44624"/>
          <a:ext cx="7416824" cy="6696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582732084"/>
              </p:ext>
            </p:extLst>
          </p:nvPr>
        </p:nvGraphicFramePr>
        <p:xfrm>
          <a:off x="7292248" y="383178"/>
          <a:ext cx="2124000" cy="8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55576" y="44624"/>
            <a:ext cx="6408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налоговой льготы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48264" y="75401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Объемы налоговых льгот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36835075"/>
              </p:ext>
            </p:extLst>
          </p:nvPr>
        </p:nvGraphicFramePr>
        <p:xfrm>
          <a:off x="6590052" y="1268180"/>
          <a:ext cx="3528392" cy="864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95936966"/>
              </p:ext>
            </p:extLst>
          </p:nvPr>
        </p:nvGraphicFramePr>
        <p:xfrm>
          <a:off x="7382248" y="2132324"/>
          <a:ext cx="1944000" cy="8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2740235339"/>
              </p:ext>
            </p:extLst>
          </p:nvPr>
        </p:nvGraphicFramePr>
        <p:xfrm>
          <a:off x="7238248" y="3068960"/>
          <a:ext cx="2232000" cy="8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1517804301"/>
              </p:ext>
            </p:extLst>
          </p:nvPr>
        </p:nvGraphicFramePr>
        <p:xfrm>
          <a:off x="7380312" y="4005064"/>
          <a:ext cx="1980000" cy="8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1686734804"/>
              </p:ext>
            </p:extLst>
          </p:nvPr>
        </p:nvGraphicFramePr>
        <p:xfrm>
          <a:off x="7364248" y="4869160"/>
          <a:ext cx="1980000" cy="8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1827198302"/>
              </p:ext>
            </p:extLst>
          </p:nvPr>
        </p:nvGraphicFramePr>
        <p:xfrm>
          <a:off x="7238248" y="5661248"/>
          <a:ext cx="2232000" cy="8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2710123980"/>
              </p:ext>
            </p:extLst>
          </p:nvPr>
        </p:nvGraphicFramePr>
        <p:xfrm>
          <a:off x="7616420" y="6224919"/>
          <a:ext cx="1475656" cy="648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8030212" y="333790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12360" y="2348880"/>
            <a:ext cx="1083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2018 год равен 0</a:t>
            </a:r>
            <a:endParaRPr 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5556" y="638132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оценки эффективности налоговых расходов (льгот) за 2018 год все налоговые расходы являются эффективными.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9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55241921"/>
              </p:ext>
            </p:extLst>
          </p:nvPr>
        </p:nvGraphicFramePr>
        <p:xfrm>
          <a:off x="0" y="25802"/>
          <a:ext cx="9144000" cy="6832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82512036"/>
              </p:ext>
            </p:extLst>
          </p:nvPr>
        </p:nvGraphicFramePr>
        <p:xfrm>
          <a:off x="2915816" y="980728"/>
          <a:ext cx="36004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965671" y="2529599"/>
            <a:ext cx="7794088" cy="647209"/>
            <a:chOff x="507071" y="576062"/>
            <a:chExt cx="7639945" cy="647209"/>
          </a:xfrm>
          <a:scene3d>
            <a:camera prst="orthographicFront"/>
            <a:lightRig rig="flat" dir="t"/>
          </a:scene3d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0707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Пониженная (50%) ставка налога одному из родителей (законных представителей) многодетной семьи, </a:t>
              </a:r>
              <a:r>
                <a:rPr lang="ru-RU" sz="1200" dirty="0" smtClean="0"/>
                <a:t>признанной </a:t>
              </a:r>
              <a:r>
                <a:rPr lang="ru-RU" sz="1200" dirty="0"/>
                <a:t>малоимущей, в отношении одного транспортного средства.</a:t>
              </a:r>
              <a:endParaRPr lang="ru-RU" sz="1200" kern="1200" dirty="0"/>
            </a:p>
          </p:txBody>
        </p:sp>
      </p:grp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417000157"/>
              </p:ext>
            </p:extLst>
          </p:nvPr>
        </p:nvGraphicFramePr>
        <p:xfrm>
          <a:off x="2915816" y="3089520"/>
          <a:ext cx="36000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Стрелка вправо 9"/>
          <p:cNvSpPr/>
          <p:nvPr/>
        </p:nvSpPr>
        <p:spPr>
          <a:xfrm>
            <a:off x="179512" y="2692908"/>
            <a:ext cx="450971" cy="320591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grpSp>
        <p:nvGrpSpPr>
          <p:cNvPr id="11" name="Группа 10"/>
          <p:cNvGrpSpPr/>
          <p:nvPr/>
        </p:nvGrpSpPr>
        <p:grpSpPr>
          <a:xfrm>
            <a:off x="946588" y="4637397"/>
            <a:ext cx="7794088" cy="647209"/>
            <a:chOff x="507071" y="576062"/>
            <a:chExt cx="7639945" cy="647209"/>
          </a:xfrm>
          <a:scene3d>
            <a:camera prst="orthographicFront"/>
            <a:lightRig rig="flat" dir="t"/>
          </a:scene3d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50707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3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Пониженная (50%) ставка налога родителям (законным представителям) </a:t>
              </a:r>
              <a:r>
                <a:rPr lang="ru-RU" sz="1200" dirty="0" smtClean="0"/>
                <a:t>ребенка-инвалида в </a:t>
              </a:r>
              <a:r>
                <a:rPr lang="ru-RU" sz="1200" dirty="0"/>
                <a:t>отношении одного легкового автомобиля с мощностью двигателя до 150 л</a:t>
              </a:r>
              <a:r>
                <a:rPr lang="ru-RU" sz="1200" dirty="0" smtClean="0"/>
                <a:t>. с</a:t>
              </a:r>
              <a:r>
                <a:rPr lang="ru-RU" sz="1200" dirty="0"/>
                <a:t>. (до 110,33 кВт) </a:t>
              </a:r>
              <a:r>
                <a:rPr lang="ru-RU" sz="1200" dirty="0" smtClean="0"/>
                <a:t>вкл.</a:t>
              </a:r>
              <a:endParaRPr lang="ru-RU" sz="1200" kern="1200" dirty="0"/>
            </a:p>
          </p:txBody>
        </p:sp>
      </p:grp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67339595"/>
              </p:ext>
            </p:extLst>
          </p:nvPr>
        </p:nvGraphicFramePr>
        <p:xfrm>
          <a:off x="2915816" y="5276965"/>
          <a:ext cx="36000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8" name="Стрелка вправо 17"/>
          <p:cNvSpPr/>
          <p:nvPr/>
        </p:nvSpPr>
        <p:spPr>
          <a:xfrm>
            <a:off x="179511" y="4800705"/>
            <a:ext cx="450971" cy="320591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</p:spTree>
    <p:extLst>
      <p:ext uri="{BB962C8B-B14F-4D97-AF65-F5344CB8AC3E}">
        <p14:creationId xmlns:p14="http://schemas.microsoft.com/office/powerpoint/2010/main" val="111438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035942" y="4675477"/>
            <a:ext cx="7700059" cy="647209"/>
            <a:chOff x="576081" y="576062"/>
            <a:chExt cx="7602535" cy="647209"/>
          </a:xfrm>
          <a:scene3d>
            <a:camera prst="orthographicFront"/>
            <a:lightRig rig="flat" dir="t"/>
          </a:scene3d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7608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Освобождаются от уплаты налога граждане, подвергшиеся воздействию радиации, в отношении  автомобилей легковых с мощностью двигателя до 100 л</a:t>
              </a:r>
              <a:r>
                <a:rPr lang="ru-RU" sz="1200" dirty="0" smtClean="0"/>
                <a:t>. с</a:t>
              </a:r>
              <a:r>
                <a:rPr lang="ru-RU" sz="1200" dirty="0"/>
                <a:t>. (73,55 кВт) вкл., мотоциклов и мотороллеров с мощностью двигателя до 40 л</a:t>
              </a:r>
              <a:r>
                <a:rPr lang="ru-RU" sz="1200" dirty="0" smtClean="0"/>
                <a:t>. с</a:t>
              </a:r>
              <a:r>
                <a:rPr lang="ru-RU" sz="1200" dirty="0"/>
                <a:t>. (29,42 кВт) вкл.</a:t>
              </a:r>
              <a:endParaRPr lang="ru-RU" sz="1200" kern="1200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003838" y="2492896"/>
            <a:ext cx="7723685" cy="647209"/>
            <a:chOff x="576081" y="576062"/>
            <a:chExt cx="7602535" cy="647209"/>
          </a:xfrm>
          <a:scene3d>
            <a:camera prst="orthographicFront"/>
            <a:lightRig rig="flat" dir="t"/>
          </a:scene3d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57608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Освобождаются от уплаты налога участники, инвалиды Великой Отечественной войны и ветераны боевых </a:t>
              </a:r>
              <a:r>
                <a:rPr lang="ru-RU" sz="1200" dirty="0" smtClean="0"/>
                <a:t>действий в </a:t>
              </a:r>
              <a:r>
                <a:rPr lang="ru-RU" sz="1200" dirty="0"/>
                <a:t>отношении  легковых автомобилей с мощностью двигателя до 100 л</a:t>
              </a:r>
              <a:r>
                <a:rPr lang="ru-RU" sz="1200" dirty="0" smtClean="0"/>
                <a:t>. с</a:t>
              </a:r>
              <a:r>
                <a:rPr lang="ru-RU" sz="1200" dirty="0"/>
                <a:t>.  (73,55 кВт) вкл., мотоциклов и мотороллеров с мощностью двигателя до 40 л</a:t>
              </a:r>
              <a:r>
                <a:rPr lang="ru-RU" sz="1200" dirty="0" smtClean="0"/>
                <a:t>. с</a:t>
              </a:r>
              <a:r>
                <a:rPr lang="ru-RU" sz="1200" dirty="0"/>
                <a:t>. (29,42 кВт) </a:t>
              </a:r>
              <a:r>
                <a:rPr lang="ru-RU" sz="1200" dirty="0" smtClean="0"/>
                <a:t>вкл.</a:t>
              </a:r>
              <a:endParaRPr lang="ru-RU" sz="1200" kern="1200" dirty="0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1031895" y="434693"/>
            <a:ext cx="7755923" cy="647209"/>
            <a:chOff x="576081" y="576062"/>
            <a:chExt cx="7602535" cy="647209"/>
          </a:xfrm>
          <a:scene3d>
            <a:camera prst="orthographicFront"/>
            <a:lightRig rig="flat" dir="t"/>
          </a:scene3d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57608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Освобождаются от уплаты налога общественные организации в части летательных аппаратов, осуществляющих подготовку парашютистов, </a:t>
              </a:r>
              <a:r>
                <a:rPr lang="ru-RU" sz="1200" dirty="0" smtClean="0"/>
                <a:t>пилотов-любителей.</a:t>
              </a:r>
              <a:endParaRPr lang="ru-RU" sz="1200" kern="1200" dirty="0"/>
            </a:p>
          </p:txBody>
        </p:sp>
      </p:grpSp>
      <p:sp>
        <p:nvSpPr>
          <p:cNvPr id="13" name="Стрелка вправо 12"/>
          <p:cNvSpPr/>
          <p:nvPr/>
        </p:nvSpPr>
        <p:spPr>
          <a:xfrm>
            <a:off x="227401" y="620688"/>
            <a:ext cx="414319" cy="294536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14" name="Стрелка вправо 13"/>
          <p:cNvSpPr/>
          <p:nvPr/>
        </p:nvSpPr>
        <p:spPr>
          <a:xfrm>
            <a:off x="227400" y="4851813"/>
            <a:ext cx="414319" cy="294536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15" name="Стрелка вправо 14"/>
          <p:cNvSpPr/>
          <p:nvPr/>
        </p:nvSpPr>
        <p:spPr>
          <a:xfrm>
            <a:off x="227401" y="2669232"/>
            <a:ext cx="414319" cy="294536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275479297"/>
              </p:ext>
            </p:extLst>
          </p:nvPr>
        </p:nvGraphicFramePr>
        <p:xfrm>
          <a:off x="2267744" y="980728"/>
          <a:ext cx="5976664" cy="1581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27902344"/>
              </p:ext>
            </p:extLst>
          </p:nvPr>
        </p:nvGraphicFramePr>
        <p:xfrm>
          <a:off x="2915816" y="3121048"/>
          <a:ext cx="36000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3187306061"/>
              </p:ext>
            </p:extLst>
          </p:nvPr>
        </p:nvGraphicFramePr>
        <p:xfrm>
          <a:off x="2915816" y="5238000"/>
          <a:ext cx="36000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9" name="Группа 18"/>
          <p:cNvGrpSpPr/>
          <p:nvPr/>
        </p:nvGrpSpPr>
        <p:grpSpPr>
          <a:xfrm>
            <a:off x="-8536" y="34602"/>
            <a:ext cx="9139099" cy="370062"/>
            <a:chOff x="0" y="0"/>
            <a:chExt cx="9139099" cy="370062"/>
          </a:xfrm>
          <a:scene3d>
            <a:camera prst="orthographicFront"/>
            <a:lightRig rig="flat" dir="t"/>
          </a:scene3d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0" y="0"/>
              <a:ext cx="9139099" cy="370062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1" name="Скругленный прямоугольник 4"/>
            <p:cNvSpPr/>
            <p:nvPr/>
          </p:nvSpPr>
          <p:spPr>
            <a:xfrm>
              <a:off x="10839" y="10839"/>
              <a:ext cx="9117421" cy="3483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kern="1200" dirty="0" smtClean="0"/>
                <a:t>Транспортный налог</a:t>
              </a:r>
              <a:endParaRPr lang="ru-RU" sz="2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9146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251520" y="601514"/>
            <a:ext cx="414319" cy="294536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5" name="Стрелка вправо 4"/>
          <p:cNvSpPr/>
          <p:nvPr/>
        </p:nvSpPr>
        <p:spPr>
          <a:xfrm>
            <a:off x="252486" y="4844966"/>
            <a:ext cx="414319" cy="294536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6" name="Стрелка вправо 5"/>
          <p:cNvSpPr/>
          <p:nvPr/>
        </p:nvSpPr>
        <p:spPr>
          <a:xfrm>
            <a:off x="252486" y="2696044"/>
            <a:ext cx="414319" cy="294536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grpSp>
        <p:nvGrpSpPr>
          <p:cNvPr id="11" name="Группа 10"/>
          <p:cNvGrpSpPr/>
          <p:nvPr/>
        </p:nvGrpSpPr>
        <p:grpSpPr>
          <a:xfrm>
            <a:off x="971599" y="425178"/>
            <a:ext cx="7755923" cy="647209"/>
            <a:chOff x="576081" y="576062"/>
            <a:chExt cx="7602535" cy="647209"/>
          </a:xfrm>
          <a:scene3d>
            <a:camera prst="orthographicFront"/>
            <a:lightRig rig="flat" dir="t"/>
          </a:scene3d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57608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3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Освобождаются от уплаты налога инвалиды 1 и 2 группы, инвалиды детства в отношении автомобилей легковых с мощностью двигателя до 100 л</a:t>
              </a:r>
              <a:r>
                <a:rPr lang="ru-RU" sz="1200" dirty="0" smtClean="0"/>
                <a:t>. с</a:t>
              </a:r>
              <a:r>
                <a:rPr lang="ru-RU" sz="1200" dirty="0"/>
                <a:t>. (73,55 кВт) вкл., мотоциклов и мотороллеров с мощностью двигателя до 40 л</a:t>
              </a:r>
              <a:r>
                <a:rPr lang="ru-RU" sz="1200" dirty="0" smtClean="0"/>
                <a:t>. с</a:t>
              </a:r>
              <a:r>
                <a:rPr lang="ru-RU" sz="1200" dirty="0"/>
                <a:t>. (29,42 к Вт) </a:t>
              </a:r>
              <a:r>
                <a:rPr lang="ru-RU" sz="1200" dirty="0" smtClean="0"/>
                <a:t>вкл.</a:t>
              </a:r>
              <a:endParaRPr lang="ru-RU" sz="1200" kern="1200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971598" y="4668630"/>
            <a:ext cx="7755923" cy="647209"/>
            <a:chOff x="576081" y="576062"/>
            <a:chExt cx="7602535" cy="647209"/>
          </a:xfrm>
          <a:scene3d>
            <a:camera prst="orthographicFront"/>
            <a:lightRig rig="flat" dir="t"/>
          </a:scene3d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57608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Освобождаются от уплаты налога предприятия, единственным учредителем которых является общественные организации инвалидов.</a:t>
              </a:r>
              <a:endParaRPr lang="ru-RU" sz="1200" kern="12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1003837" y="2519708"/>
            <a:ext cx="7755923" cy="647209"/>
            <a:chOff x="576081" y="576062"/>
            <a:chExt cx="7602535" cy="647209"/>
          </a:xfrm>
          <a:scene3d>
            <a:camera prst="orthographicFront"/>
            <a:lightRig rig="flat" dir="t"/>
          </a:scene3d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57608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Освобождаются от уплаты налога общественные организации инвалидов.</a:t>
              </a:r>
              <a:endParaRPr lang="ru-RU" sz="1200" kern="1200" dirty="0"/>
            </a:p>
          </p:txBody>
        </p:sp>
      </p:grp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864126582"/>
              </p:ext>
            </p:extLst>
          </p:nvPr>
        </p:nvGraphicFramePr>
        <p:xfrm>
          <a:off x="2915816" y="990033"/>
          <a:ext cx="36000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23128770"/>
              </p:ext>
            </p:extLst>
          </p:nvPr>
        </p:nvGraphicFramePr>
        <p:xfrm>
          <a:off x="2411760" y="3129104"/>
          <a:ext cx="5544616" cy="164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732986273"/>
              </p:ext>
            </p:extLst>
          </p:nvPr>
        </p:nvGraphicFramePr>
        <p:xfrm>
          <a:off x="2843808" y="5284239"/>
          <a:ext cx="36000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20" name="Группа 19"/>
          <p:cNvGrpSpPr/>
          <p:nvPr/>
        </p:nvGrpSpPr>
        <p:grpSpPr>
          <a:xfrm>
            <a:off x="0" y="26932"/>
            <a:ext cx="9139099" cy="370062"/>
            <a:chOff x="0" y="0"/>
            <a:chExt cx="9139099" cy="370062"/>
          </a:xfrm>
          <a:scene3d>
            <a:camera prst="orthographicFront"/>
            <a:lightRig rig="flat" dir="t"/>
          </a:scene3d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0" y="0"/>
              <a:ext cx="9139099" cy="370062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2" name="Скругленный прямоугольник 4"/>
            <p:cNvSpPr/>
            <p:nvPr/>
          </p:nvSpPr>
          <p:spPr>
            <a:xfrm>
              <a:off x="10839" y="10839"/>
              <a:ext cx="9117421" cy="3483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kern="1200" dirty="0" smtClean="0"/>
                <a:t>Транспортный налог</a:t>
              </a:r>
              <a:endParaRPr lang="ru-RU" sz="2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921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право 5"/>
          <p:cNvSpPr/>
          <p:nvPr/>
        </p:nvSpPr>
        <p:spPr>
          <a:xfrm>
            <a:off x="179511" y="612600"/>
            <a:ext cx="414319" cy="294536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grpSp>
        <p:nvGrpSpPr>
          <p:cNvPr id="15" name="Группа 14"/>
          <p:cNvGrpSpPr/>
          <p:nvPr/>
        </p:nvGrpSpPr>
        <p:grpSpPr>
          <a:xfrm>
            <a:off x="931254" y="447614"/>
            <a:ext cx="7755923" cy="647209"/>
            <a:chOff x="576081" y="576062"/>
            <a:chExt cx="7602535" cy="647209"/>
          </a:xfrm>
          <a:scene3d>
            <a:camera prst="orthographicFront"/>
            <a:lightRig rig="flat" dir="t"/>
          </a:scene3d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57608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Пониженная (50%) ставка налога для пенсионеров, а также лиц, достигших возраста 60 лет для мужчин и 55 лет женщин в отношении легковых автомобилей с мощностью двигателя </a:t>
              </a:r>
              <a:r>
                <a:rPr lang="ru-RU" sz="1200" dirty="0" smtClean="0"/>
                <a:t>                                       до </a:t>
              </a:r>
              <a:r>
                <a:rPr lang="ru-RU" sz="1200" dirty="0"/>
                <a:t>100 л</a:t>
              </a:r>
              <a:r>
                <a:rPr lang="ru-RU" sz="1200" dirty="0" smtClean="0"/>
                <a:t>. с</a:t>
              </a:r>
              <a:r>
                <a:rPr lang="ru-RU" sz="1200" dirty="0"/>
                <a:t>. (73,55 кВт) </a:t>
              </a:r>
              <a:r>
                <a:rPr lang="ru-RU" sz="1200" dirty="0" smtClean="0"/>
                <a:t>вкл.</a:t>
              </a:r>
              <a:endParaRPr lang="ru-RU" sz="1200" kern="1200" dirty="0"/>
            </a:p>
          </p:txBody>
        </p:sp>
      </p:grpSp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1078198250"/>
              </p:ext>
            </p:extLst>
          </p:nvPr>
        </p:nvGraphicFramePr>
        <p:xfrm>
          <a:off x="2843808" y="1063223"/>
          <a:ext cx="36000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8" name="Группа 17"/>
          <p:cNvGrpSpPr/>
          <p:nvPr/>
        </p:nvGrpSpPr>
        <p:grpSpPr>
          <a:xfrm>
            <a:off x="899017" y="2563298"/>
            <a:ext cx="7755923" cy="647209"/>
            <a:chOff x="576081" y="576062"/>
            <a:chExt cx="7602535" cy="647209"/>
          </a:xfrm>
          <a:scene3d>
            <a:camera prst="orthographicFront"/>
            <a:lightRig rig="flat" dir="t"/>
          </a:scene3d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57608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Пониженная (50%) ставка налога для пенсионеров, а также лиц, достигших возраста 60 лет для мужчин и 55 лет женщин в отношении мотоциклов и мотороллеров с мощностью  двигателя </a:t>
              </a:r>
              <a:r>
                <a:rPr lang="ru-RU" sz="1200" dirty="0" smtClean="0"/>
                <a:t>                              до </a:t>
              </a:r>
              <a:r>
                <a:rPr lang="ru-RU" sz="1200" dirty="0"/>
                <a:t>40 л</a:t>
              </a:r>
              <a:r>
                <a:rPr lang="ru-RU" sz="1200" dirty="0" smtClean="0"/>
                <a:t>. с. (</a:t>
              </a:r>
              <a:r>
                <a:rPr lang="ru-RU" sz="1200" dirty="0"/>
                <a:t>29,42 кВт) </a:t>
              </a:r>
              <a:r>
                <a:rPr lang="ru-RU" sz="1200" dirty="0" smtClean="0"/>
                <a:t>вкл.</a:t>
              </a:r>
              <a:endParaRPr lang="ru-RU" sz="1200" kern="1200" dirty="0"/>
            </a:p>
          </p:txBody>
        </p:sp>
      </p:grp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3965606599"/>
              </p:ext>
            </p:extLst>
          </p:nvPr>
        </p:nvGraphicFramePr>
        <p:xfrm>
          <a:off x="2915816" y="3197964"/>
          <a:ext cx="3600000" cy="1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4" name="Группа 23"/>
          <p:cNvGrpSpPr/>
          <p:nvPr/>
        </p:nvGrpSpPr>
        <p:grpSpPr>
          <a:xfrm>
            <a:off x="866779" y="4696198"/>
            <a:ext cx="7755923" cy="647209"/>
            <a:chOff x="576081" y="576062"/>
            <a:chExt cx="7602535" cy="647209"/>
          </a:xfrm>
          <a:scene3d>
            <a:camera prst="orthographicFront"/>
            <a:lightRig rig="flat" dir="t"/>
          </a:scene3d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576081" y="576062"/>
              <a:ext cx="7602535" cy="647209"/>
            </a:xfrm>
            <a:prstGeom prst="roundRect">
              <a:avLst>
                <a:gd name="adj" fmla="val 16670"/>
              </a:avLst>
            </a:prstGeom>
            <a:sp3d prstMaterial="dkEdge">
              <a:bevelT w="8200" h="381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607681" y="607662"/>
              <a:ext cx="7539335" cy="5840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/>
                <a:t>Пониженная (50%) ставка налога владельцам объектов налогообложения в отношении легковых автомобилей с мощностью двигателя до 100 л</a:t>
              </a:r>
              <a:r>
                <a:rPr lang="ru-RU" sz="1200" dirty="0" smtClean="0"/>
                <a:t>. с</a:t>
              </a:r>
              <a:r>
                <a:rPr lang="ru-RU" sz="1200" dirty="0"/>
                <a:t>. (73,55 кВт) вкл. количество лет с года выпуска автомобиля более 20 .</a:t>
              </a:r>
              <a:endParaRPr lang="ru-RU" sz="1200" kern="1200" dirty="0"/>
            </a:p>
          </p:txBody>
        </p:sp>
      </p:grpSp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val="4230064645"/>
              </p:ext>
            </p:extLst>
          </p:nvPr>
        </p:nvGraphicFramePr>
        <p:xfrm>
          <a:off x="2555776" y="5343407"/>
          <a:ext cx="4212000" cy="16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Стрелка вправо 27"/>
          <p:cNvSpPr/>
          <p:nvPr/>
        </p:nvSpPr>
        <p:spPr>
          <a:xfrm>
            <a:off x="179511" y="4872534"/>
            <a:ext cx="414319" cy="294536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9" name="Стрелка вправо 28"/>
          <p:cNvSpPr/>
          <p:nvPr/>
        </p:nvSpPr>
        <p:spPr>
          <a:xfrm>
            <a:off x="179349" y="2751813"/>
            <a:ext cx="414319" cy="294536"/>
          </a:xfrm>
          <a:prstGeom prst="rightArrow">
            <a:avLst/>
          </a:prstGeom>
          <a:gradFill rotWithShape="0">
            <a:gsLst>
              <a:gs pos="28000">
                <a:schemeClr val="accent1">
                  <a:hueOff val="0"/>
                  <a:satOff val="0"/>
                  <a:lumOff val="0"/>
                  <a:alphaOff val="0"/>
                  <a:tint val="18000"/>
                  <a:satMod val="120000"/>
                  <a:lumMod val="88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grpSp>
        <p:nvGrpSpPr>
          <p:cNvPr id="30" name="Группа 29"/>
          <p:cNvGrpSpPr/>
          <p:nvPr/>
        </p:nvGrpSpPr>
        <p:grpSpPr>
          <a:xfrm>
            <a:off x="0" y="35991"/>
            <a:ext cx="9139099" cy="370062"/>
            <a:chOff x="0" y="0"/>
            <a:chExt cx="9139099" cy="370062"/>
          </a:xfrm>
          <a:scene3d>
            <a:camera prst="orthographicFront"/>
            <a:lightRig rig="flat" dir="t"/>
          </a:scene3d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0" y="0"/>
              <a:ext cx="9139099" cy="370062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2" name="Скругленный прямоугольник 4"/>
            <p:cNvSpPr/>
            <p:nvPr/>
          </p:nvSpPr>
          <p:spPr>
            <a:xfrm>
              <a:off x="10839" y="10839"/>
              <a:ext cx="9117421" cy="3483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kern="1200" dirty="0" smtClean="0"/>
                <a:t>Транспортный налог</a:t>
              </a:r>
              <a:endParaRPr lang="ru-RU" sz="2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0465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440416701"/>
              </p:ext>
            </p:extLst>
          </p:nvPr>
        </p:nvGraphicFramePr>
        <p:xfrm>
          <a:off x="35496" y="44624"/>
          <a:ext cx="9073008" cy="6768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232905726"/>
              </p:ext>
            </p:extLst>
          </p:nvPr>
        </p:nvGraphicFramePr>
        <p:xfrm>
          <a:off x="35496" y="44624"/>
          <a:ext cx="907300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103400332"/>
              </p:ext>
            </p:extLst>
          </p:nvPr>
        </p:nvGraphicFramePr>
        <p:xfrm>
          <a:off x="-108520" y="4149080"/>
          <a:ext cx="3384376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049690509"/>
              </p:ext>
            </p:extLst>
          </p:nvPr>
        </p:nvGraphicFramePr>
        <p:xfrm>
          <a:off x="2843808" y="4221088"/>
          <a:ext cx="3528392" cy="2492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851522810"/>
              </p:ext>
            </p:extLst>
          </p:nvPr>
        </p:nvGraphicFramePr>
        <p:xfrm>
          <a:off x="6012160" y="4149080"/>
          <a:ext cx="3384376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87624" y="6318489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оценки эффективности налоговых расходов (льгот) за 2018 год все налоговые расходы являются эффективными.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920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01613286"/>
              </p:ext>
            </p:extLst>
          </p:nvPr>
        </p:nvGraphicFramePr>
        <p:xfrm>
          <a:off x="1763699" y="3861048"/>
          <a:ext cx="5616624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82105" y="188640"/>
            <a:ext cx="797981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Патентная система налогообложения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052736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Пониженная (0%) ставка налога для индивидуальных предпринимателей, впервые зарегистрированных, применяющих патентную систему налогообложения и осуществляющих предпринимательскую деятельность в производственной, социальной и (или) научной сферах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7624" y="6165304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оценки эффективности налоговых расходов (льгот) за 2018 год все налоговые расходы являются эффективными.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29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1652</TotalTime>
  <Words>1097</Words>
  <Application>Microsoft Office PowerPoint</Application>
  <PresentationFormat>Экран (4:3)</PresentationFormat>
  <Paragraphs>68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113</cp:revision>
  <dcterms:created xsi:type="dcterms:W3CDTF">2020-10-21T05:49:12Z</dcterms:created>
  <dcterms:modified xsi:type="dcterms:W3CDTF">2020-10-30T05:25:09Z</dcterms:modified>
</cp:coreProperties>
</file>