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Анализ исполнения плана собственных доходов консолидированного бюджета Брянской области по состоянию на </a:t>
            </a:r>
            <a:r>
              <a:rPr lang="ru-RU"/>
              <a:t>01.03.2020 </a:t>
            </a:r>
            <a:r>
              <a:rPr lang="ru-RU" smtClean="0"/>
              <a:t>(тыс. </a:t>
            </a:r>
            <a:r>
              <a:rPr lang="ru-RU" dirty="0"/>
              <a:t>рублей)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7350218722659669"/>
          <c:y val="0.10518518518518519"/>
          <c:w val="0.66816447944006996"/>
          <c:h val="0.814478273549139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Лист1!$B$2:$B$34</c:f>
              <c:numCache>
                <c:formatCode>#,##0</c:formatCode>
                <c:ptCount val="33"/>
                <c:pt idx="0">
                  <c:v>422115</c:v>
                </c:pt>
                <c:pt idx="1">
                  <c:v>72467</c:v>
                </c:pt>
                <c:pt idx="2">
                  <c:v>39496</c:v>
                </c:pt>
                <c:pt idx="3">
                  <c:v>15530</c:v>
                </c:pt>
                <c:pt idx="4">
                  <c:v>13515</c:v>
                </c:pt>
                <c:pt idx="5">
                  <c:v>18487</c:v>
                </c:pt>
                <c:pt idx="6">
                  <c:v>48938</c:v>
                </c:pt>
                <c:pt idx="7">
                  <c:v>15785</c:v>
                </c:pt>
                <c:pt idx="8">
                  <c:v>66597</c:v>
                </c:pt>
                <c:pt idx="9">
                  <c:v>25884</c:v>
                </c:pt>
                <c:pt idx="10">
                  <c:v>6715</c:v>
                </c:pt>
                <c:pt idx="11">
                  <c:v>18493</c:v>
                </c:pt>
                <c:pt idx="12">
                  <c:v>8725</c:v>
                </c:pt>
                <c:pt idx="13">
                  <c:v>33188</c:v>
                </c:pt>
                <c:pt idx="14">
                  <c:v>8525</c:v>
                </c:pt>
                <c:pt idx="15">
                  <c:v>34885</c:v>
                </c:pt>
                <c:pt idx="16">
                  <c:v>13125</c:v>
                </c:pt>
                <c:pt idx="17">
                  <c:v>30360</c:v>
                </c:pt>
                <c:pt idx="18">
                  <c:v>13947</c:v>
                </c:pt>
                <c:pt idx="19">
                  <c:v>16224</c:v>
                </c:pt>
                <c:pt idx="20">
                  <c:v>8459</c:v>
                </c:pt>
                <c:pt idx="21">
                  <c:v>15562</c:v>
                </c:pt>
                <c:pt idx="22">
                  <c:v>19490</c:v>
                </c:pt>
                <c:pt idx="23">
                  <c:v>30898</c:v>
                </c:pt>
                <c:pt idx="24">
                  <c:v>29314</c:v>
                </c:pt>
                <c:pt idx="25">
                  <c:v>8174</c:v>
                </c:pt>
                <c:pt idx="26">
                  <c:v>13541</c:v>
                </c:pt>
                <c:pt idx="27">
                  <c:v>13858</c:v>
                </c:pt>
                <c:pt idx="28">
                  <c:v>13586</c:v>
                </c:pt>
                <c:pt idx="29">
                  <c:v>26227</c:v>
                </c:pt>
                <c:pt idx="30">
                  <c:v>26156</c:v>
                </c:pt>
                <c:pt idx="31">
                  <c:v>40613</c:v>
                </c:pt>
                <c:pt idx="32">
                  <c:v>3286943.3558800002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Лист1!$C$2:$C$34</c:f>
              <c:numCache>
                <c:formatCode>#,##0</c:formatCode>
                <c:ptCount val="33"/>
                <c:pt idx="0">
                  <c:v>440637</c:v>
                </c:pt>
                <c:pt idx="1">
                  <c:v>65275</c:v>
                </c:pt>
                <c:pt idx="2">
                  <c:v>42441</c:v>
                </c:pt>
                <c:pt idx="3">
                  <c:v>13550</c:v>
                </c:pt>
                <c:pt idx="4">
                  <c:v>13718</c:v>
                </c:pt>
                <c:pt idx="5">
                  <c:v>17054</c:v>
                </c:pt>
                <c:pt idx="6">
                  <c:v>48672</c:v>
                </c:pt>
                <c:pt idx="7">
                  <c:v>19491</c:v>
                </c:pt>
                <c:pt idx="8">
                  <c:v>61747</c:v>
                </c:pt>
                <c:pt idx="9">
                  <c:v>28812</c:v>
                </c:pt>
                <c:pt idx="10">
                  <c:v>5735</c:v>
                </c:pt>
                <c:pt idx="11">
                  <c:v>16237</c:v>
                </c:pt>
                <c:pt idx="12">
                  <c:v>8342</c:v>
                </c:pt>
                <c:pt idx="13">
                  <c:v>32848</c:v>
                </c:pt>
                <c:pt idx="14">
                  <c:v>12670</c:v>
                </c:pt>
                <c:pt idx="15">
                  <c:v>34455</c:v>
                </c:pt>
                <c:pt idx="16">
                  <c:v>15619</c:v>
                </c:pt>
                <c:pt idx="17">
                  <c:v>27918</c:v>
                </c:pt>
                <c:pt idx="18">
                  <c:v>15115</c:v>
                </c:pt>
                <c:pt idx="19">
                  <c:v>22537</c:v>
                </c:pt>
                <c:pt idx="20">
                  <c:v>9515</c:v>
                </c:pt>
                <c:pt idx="21">
                  <c:v>16091</c:v>
                </c:pt>
                <c:pt idx="22">
                  <c:v>20255</c:v>
                </c:pt>
                <c:pt idx="23">
                  <c:v>34390</c:v>
                </c:pt>
                <c:pt idx="24">
                  <c:v>32029</c:v>
                </c:pt>
                <c:pt idx="25">
                  <c:v>8134</c:v>
                </c:pt>
                <c:pt idx="26">
                  <c:v>16901</c:v>
                </c:pt>
                <c:pt idx="27">
                  <c:v>18129</c:v>
                </c:pt>
                <c:pt idx="28">
                  <c:v>15786</c:v>
                </c:pt>
                <c:pt idx="29">
                  <c:v>25845</c:v>
                </c:pt>
                <c:pt idx="30">
                  <c:v>28129</c:v>
                </c:pt>
                <c:pt idx="31">
                  <c:v>40900</c:v>
                </c:pt>
                <c:pt idx="32">
                  <c:v>3533742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"/>
        <c:axId val="91201536"/>
        <c:axId val="84337216"/>
      </c:barChart>
      <c:catAx>
        <c:axId val="912015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84337216"/>
        <c:crosses val="autoZero"/>
        <c:auto val="1"/>
        <c:lblAlgn val="ctr"/>
        <c:lblOffset val="100"/>
        <c:noMultiLvlLbl val="0"/>
      </c:catAx>
      <c:valAx>
        <c:axId val="84337216"/>
        <c:scaling>
          <c:logBase val="10"/>
          <c:orientation val="minMax"/>
          <c:max val="4000000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912015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01.03.2020 (млн.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390102799650043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6510</c:v>
                </c:pt>
                <c:pt idx="1">
                  <c:v>2054</c:v>
                </c:pt>
                <c:pt idx="2">
                  <c:v>4456</c:v>
                </c:pt>
                <c:pt idx="3">
                  <c:v>3287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6816</c:v>
                </c:pt>
                <c:pt idx="1">
                  <c:v>2074</c:v>
                </c:pt>
                <c:pt idx="2">
                  <c:v>4743</c:v>
                </c:pt>
                <c:pt idx="3">
                  <c:v>3534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2459392"/>
        <c:axId val="84342400"/>
      </c:barChart>
      <c:catAx>
        <c:axId val="1024593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/>
            </a:pPr>
            <a:endParaRPr lang="ru-RU"/>
          </a:p>
        </c:txPr>
        <c:crossAx val="84342400"/>
        <c:crosses val="autoZero"/>
        <c:auto val="1"/>
        <c:lblAlgn val="ctr"/>
        <c:lblOffset val="100"/>
        <c:tickMarkSkip val="15"/>
        <c:noMultiLvlLbl val="0"/>
      </c:catAx>
      <c:valAx>
        <c:axId val="8434240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24593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9ED3E39-F245-457F-84DB-82B72969DB28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D97ADBB-AE9F-4342-A113-28762CF5E43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9205923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572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6416637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28</TotalTime>
  <Words>35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Исполнительная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7</cp:revision>
  <dcterms:created xsi:type="dcterms:W3CDTF">2020-05-26T13:16:35Z</dcterms:created>
  <dcterms:modified xsi:type="dcterms:W3CDTF">2020-05-27T12:34:10Z</dcterms:modified>
</cp:coreProperties>
</file>