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1" r:id="rId2"/>
    <p:sldId id="260" r:id="rId3"/>
    <p:sldId id="276" r:id="rId4"/>
    <p:sldId id="270" r:id="rId5"/>
    <p:sldId id="275" r:id="rId6"/>
    <p:sldId id="272" r:id="rId7"/>
    <p:sldId id="262" r:id="rId8"/>
    <p:sldId id="263" r:id="rId9"/>
    <p:sldId id="274" r:id="rId10"/>
    <p:sldId id="273" r:id="rId11"/>
    <p:sldId id="269" r:id="rId12"/>
  </p:sldIdLst>
  <p:sldSz cx="9144000" cy="6858000" type="screen4x3"/>
  <p:notesSz cx="6743700" cy="98552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54169094488188974"/>
          <c:y val="1.1665731224669122E-2"/>
          <c:w val="0.45814348206474192"/>
          <c:h val="0.90248801746495522"/>
        </c:manualLayout>
      </c:layout>
      <c:bar3DChart>
        <c:barDir val="bar"/>
        <c:grouping val="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172783936"/>
        <c:axId val="172784496"/>
        <c:axId val="0"/>
      </c:bar3DChart>
      <c:catAx>
        <c:axId val="1727839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84496"/>
        <c:crosses val="autoZero"/>
        <c:auto val="1"/>
        <c:lblAlgn val="ctr"/>
        <c:lblOffset val="100"/>
        <c:noMultiLvlLbl val="0"/>
      </c:catAx>
      <c:valAx>
        <c:axId val="172784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78393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9591819772528433"/>
          <c:y val="0.92655980321435338"/>
          <c:w val="0.3831634951881015"/>
          <c:h val="4.68728582827016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825277777777778"/>
          <c:y val="0"/>
          <c:w val="0.6841574803149606"/>
          <c:h val="0.89045206564636603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Лист1!$C$4</c:f>
              <c:strCache>
                <c:ptCount val="1"/>
                <c:pt idx="0">
                  <c:v>контроль пройден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B0F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>
                <a:contourClr>
                  <a:srgbClr val="00B0F0"/>
                </a:contourClr>
              </a:sp3d>
            </c:spPr>
          </c:dPt>
          <c:dLbls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Лист1!$B$5:$B$10</c:f>
              <c:strCache>
                <c:ptCount val="6"/>
                <c:pt idx="0">
                  <c:v>Планов закупок</c:v>
                </c:pt>
                <c:pt idx="1">
                  <c:v>Планов-графиков закупок</c:v>
                </c:pt>
                <c:pt idx="2">
                  <c:v>Извещений и документаций о закупке</c:v>
                </c:pt>
                <c:pt idx="3">
                  <c:v>Протоколов определения поставщика и подрядчика</c:v>
                </c:pt>
                <c:pt idx="4">
                  <c:v>Информаций о контракте</c:v>
                </c:pt>
                <c:pt idx="5">
                  <c:v>Проектов контрактов</c:v>
                </c:pt>
              </c:strCache>
            </c:strRef>
          </c:cat>
          <c:val>
            <c:numRef>
              <c:f>Лист1!$C$5:$C$10</c:f>
              <c:numCache>
                <c:formatCode>General</c:formatCode>
                <c:ptCount val="6"/>
                <c:pt idx="0">
                  <c:v>8053</c:v>
                </c:pt>
                <c:pt idx="1">
                  <c:v>9492</c:v>
                </c:pt>
                <c:pt idx="2">
                  <c:v>5697</c:v>
                </c:pt>
                <c:pt idx="3">
                  <c:v>982</c:v>
                </c:pt>
                <c:pt idx="4">
                  <c:v>10149</c:v>
                </c:pt>
                <c:pt idx="5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Лист1!$D$4</c:f>
              <c:strCache>
                <c:ptCount val="1"/>
                <c:pt idx="0">
                  <c:v>контроль не пройден</c:v>
                </c:pt>
              </c:strCache>
            </c:strRef>
          </c:tx>
          <c:spPr>
            <a:solidFill>
              <a:srgbClr val="C0504D"/>
            </a:solidFill>
            <a:ln>
              <a:solidFill>
                <a:srgbClr val="C0504D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rgbClr val="C0504D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Лист1!$B$5:$B$10</c:f>
              <c:strCache>
                <c:ptCount val="6"/>
                <c:pt idx="0">
                  <c:v>Планов закупок</c:v>
                </c:pt>
                <c:pt idx="1">
                  <c:v>Планов-графиков закупок</c:v>
                </c:pt>
                <c:pt idx="2">
                  <c:v>Извещений и документаций о закупке</c:v>
                </c:pt>
                <c:pt idx="3">
                  <c:v>Протоколов определения поставщика и подрядчика</c:v>
                </c:pt>
                <c:pt idx="4">
                  <c:v>Информаций о контракте</c:v>
                </c:pt>
                <c:pt idx="5">
                  <c:v>Проектов контрактов</c:v>
                </c:pt>
              </c:strCache>
            </c:strRef>
          </c:cat>
          <c:val>
            <c:numRef>
              <c:f>Лист1!$D$5:$D$10</c:f>
              <c:numCache>
                <c:formatCode>General</c:formatCode>
                <c:ptCount val="6"/>
                <c:pt idx="0">
                  <c:v>3214</c:v>
                </c:pt>
                <c:pt idx="1">
                  <c:v>425</c:v>
                </c:pt>
                <c:pt idx="2">
                  <c:v>185</c:v>
                </c:pt>
                <c:pt idx="3">
                  <c:v>13</c:v>
                </c:pt>
                <c:pt idx="4">
                  <c:v>6357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6055984"/>
        <c:axId val="176056544"/>
        <c:axId val="0"/>
      </c:bar3DChart>
      <c:catAx>
        <c:axId val="176055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6056544"/>
        <c:crosses val="autoZero"/>
        <c:auto val="1"/>
        <c:lblAlgn val="ctr"/>
        <c:lblOffset val="100"/>
        <c:noMultiLvlLbl val="0"/>
      </c:catAx>
      <c:valAx>
        <c:axId val="176056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055984"/>
        <c:crosses val="autoZero"/>
        <c:crossBetween val="between"/>
      </c:valAx>
      <c:spPr>
        <a:solidFill>
          <a:srgbClr val="4F81BD">
            <a:lumMod val="40000"/>
            <a:lumOff val="60000"/>
          </a:srgbClr>
        </a:soli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  <c:spPr>
        <a:solidFill>
          <a:sysClr val="window" lastClr="FFFFFF">
            <a:lumMod val="65000"/>
          </a:sysClr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Лист1!$A$12</c:f>
              <c:strCache>
                <c:ptCount val="1"/>
                <c:pt idx="0">
                  <c:v>Сумма бюджетного кредита, поступившая в бюджет Брянской области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4007038931250998E-3"/>
                  <c:y val="-6.2622309197651674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/>
                      <a:t>700 млн. руб.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036031590312885E-2"/>
                  <c:y val="-5.4794520547945202E-2"/>
                </c:manualLayout>
              </c:layout>
              <c:tx>
                <c:rich>
                  <a:bodyPr/>
                  <a:lstStyle/>
                  <a:p>
                    <a:r>
                      <a:rPr lang="ru-RU" sz="1600"/>
                      <a:t>710 млн.</a:t>
                    </a:r>
                    <a:r>
                      <a:rPr lang="ru-RU" sz="1600" baseline="0"/>
                      <a:t> руб.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Лист1!$A$6:$A$8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Лист1!$A$1:$A$3</c:f>
              <c:numCache>
                <c:formatCode>General</c:formatCode>
                <c:ptCount val="3"/>
                <c:pt idx="0">
                  <c:v>700</c:v>
                </c:pt>
                <c:pt idx="1">
                  <c:v>710</c:v>
                </c:pt>
              </c:numCache>
            </c:numRef>
          </c:val>
        </c:ser>
        <c:ser>
          <c:idx val="1"/>
          <c:order val="1"/>
          <c:tx>
            <c:strRef>
              <c:f>Лист1!$A$13</c:f>
              <c:strCache>
                <c:ptCount val="1"/>
                <c:pt idx="0">
                  <c:v>Сумма бюджетного кредита, поступившая в бюджет города Брянска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4411810033525312E-2"/>
                  <c:y val="-4.4959845748631155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/>
                      <a:t>254,4 млн. руб.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5566981146862635E-2"/>
                  <c:y val="-2.760693577626171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/>
                      <a:t>265,6 млн. руб.</a:t>
                    </a:r>
                    <a:endParaRPr lang="ru-RU" sz="14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7777777777777776E-2"/>
                  <c:y val="-3.7037037037037035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562,4 млн.руб.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Лист1!$A$6:$A$8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Лист1!$B$1:$B$3</c:f>
              <c:numCache>
                <c:formatCode>General</c:formatCode>
                <c:ptCount val="3"/>
                <c:pt idx="0">
                  <c:v>254.4</c:v>
                </c:pt>
                <c:pt idx="1">
                  <c:v>265.60000000000002</c:v>
                </c:pt>
                <c:pt idx="2">
                  <c:v>562.4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6059904"/>
        <c:axId val="176060464"/>
        <c:axId val="0"/>
      </c:bar3DChart>
      <c:catAx>
        <c:axId val="176059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76060464"/>
        <c:crosses val="autoZero"/>
        <c:auto val="1"/>
        <c:lblAlgn val="ctr"/>
        <c:lblOffset val="100"/>
        <c:noMultiLvlLbl val="0"/>
      </c:catAx>
      <c:valAx>
        <c:axId val="1760604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6059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199690914076903"/>
          <c:y val="0.30286744233805674"/>
          <c:w val="0.3293730889403092"/>
          <c:h val="0.36486981244508188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064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FED1-8C41-49B2-9F40-5B261E4A0427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1231900"/>
            <a:ext cx="4435475" cy="3325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8" y="4743450"/>
            <a:ext cx="5394325" cy="3879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6148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E9040-42A6-47DC-82FB-D96EF16C2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54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51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98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5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23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34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342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95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78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94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98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11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2E7E-C3E1-484E-8026-16F6488EEA8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B20B5-11EC-43BC-B897-E3E08E49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45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8.png"/><Relationship Id="rId4" Type="http://schemas.openxmlformats.org/officeDocument/2006/relationships/oleObject" Target="../embeddings/_____Microsoft_Excel_97-2003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223-ф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4213" y="404813"/>
            <a:ext cx="8064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003366"/>
                </a:solidFill>
              </a:rPr>
              <a:t> </a:t>
            </a:r>
            <a:endParaRPr lang="ru-RU" altLang="ru-RU" sz="2000"/>
          </a:p>
        </p:txBody>
      </p:sp>
      <p:sp>
        <p:nvSpPr>
          <p:cNvPr id="37892" name="Rectangle 13"/>
          <p:cNvSpPr>
            <a:spLocks noChangeArrowheads="1"/>
          </p:cNvSpPr>
          <p:nvPr/>
        </p:nvSpPr>
        <p:spPr bwMode="auto">
          <a:xfrm>
            <a:off x="251519" y="1557338"/>
            <a:ext cx="849719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400" dirty="0" smtClean="0">
                <a:solidFill>
                  <a:srgbClr val="660033"/>
                </a:solidFill>
              </a:rPr>
              <a:t>ВЗАИМОДЕЙСТВИЕ ОРГАНОВ </a:t>
            </a:r>
          </a:p>
          <a:p>
            <a:pPr algn="ctr"/>
            <a:r>
              <a:rPr lang="ru-RU" altLang="ru-RU" sz="2400" dirty="0" smtClean="0">
                <a:solidFill>
                  <a:srgbClr val="660033"/>
                </a:solidFill>
              </a:rPr>
              <a:t>ФЕДЕРАЛЬНОГО КАЗНАЧЕЙСТВА И ФИНАНСОВЫХ ОРГАНОВ В РАМКАХ ПОЛНОМОЧИЙ ПО ИСПОЛНЕНИЮ БЮДЖЕТОВ</a:t>
            </a:r>
            <a:endParaRPr lang="ru-RU" altLang="ru-RU" sz="2400" dirty="0">
              <a:solidFill>
                <a:srgbClr val="660033"/>
              </a:solidFill>
            </a:endParaRPr>
          </a:p>
        </p:txBody>
      </p:sp>
      <p:sp>
        <p:nvSpPr>
          <p:cNvPr id="37893" name="Rectangle 14"/>
          <p:cNvSpPr>
            <a:spLocks noChangeArrowheads="1"/>
          </p:cNvSpPr>
          <p:nvPr/>
        </p:nvSpPr>
        <p:spPr bwMode="auto">
          <a:xfrm>
            <a:off x="2627313" y="3860800"/>
            <a:ext cx="59055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ru-RU" altLang="ru-RU" dirty="0">
                <a:solidFill>
                  <a:srgbClr val="003366"/>
                </a:solidFill>
              </a:rPr>
              <a:t>РУКОВОДИТЕЛЬ </a:t>
            </a:r>
          </a:p>
          <a:p>
            <a:pPr algn="r"/>
            <a:r>
              <a:rPr lang="ru-RU" altLang="ru-RU" dirty="0">
                <a:solidFill>
                  <a:srgbClr val="003366"/>
                </a:solidFill>
              </a:rPr>
              <a:t>УПРАВЛЕНИЯ ФЕДЕРАЛЬНОГО КАЗНАЧЕЙСТВА</a:t>
            </a:r>
          </a:p>
          <a:p>
            <a:pPr algn="r"/>
            <a:r>
              <a:rPr lang="ru-RU" altLang="ru-RU" dirty="0">
                <a:solidFill>
                  <a:srgbClr val="003366"/>
                </a:solidFill>
              </a:rPr>
              <a:t>ПО БРЯНСКОЙ ОБЛАСТИ</a:t>
            </a:r>
          </a:p>
          <a:p>
            <a:pPr algn="r"/>
            <a:endParaRPr lang="ru-RU" altLang="ru-RU" dirty="0">
              <a:solidFill>
                <a:srgbClr val="003366"/>
              </a:solidFill>
            </a:endParaRPr>
          </a:p>
          <a:p>
            <a:pPr algn="r"/>
            <a:r>
              <a:rPr lang="ru-RU" altLang="ru-RU" dirty="0">
                <a:solidFill>
                  <a:srgbClr val="003366"/>
                </a:solidFill>
              </a:rPr>
              <a:t>О. К. Астахова</a:t>
            </a:r>
          </a:p>
          <a:p>
            <a:pPr algn="r"/>
            <a:endParaRPr lang="ru-RU" altLang="ru-RU" dirty="0">
              <a:solidFill>
                <a:srgbClr val="003366"/>
              </a:solidFill>
            </a:endParaRPr>
          </a:p>
          <a:p>
            <a:pPr algn="r"/>
            <a:r>
              <a:rPr lang="ru-RU" altLang="ru-RU" dirty="0" smtClean="0">
                <a:solidFill>
                  <a:srgbClr val="003366"/>
                </a:solidFill>
              </a:rPr>
              <a:t>29 марта 2019 г.</a:t>
            </a:r>
            <a:endParaRPr lang="ru-RU" altLang="ru-RU" dirty="0">
              <a:solidFill>
                <a:srgbClr val="003366"/>
              </a:solidFill>
            </a:endParaRPr>
          </a:p>
        </p:txBody>
      </p:sp>
      <p:pic>
        <p:nvPicPr>
          <p:cNvPr id="6" name="Picture 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5030788"/>
            <a:ext cx="1800225" cy="1350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78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6387" name="Picture 3" descr="223-ф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088"/>
            <a:ext cx="9144000" cy="515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478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4800" b="1" dirty="0" smtClean="0">
                <a:solidFill>
                  <a:srgbClr val="003366"/>
                </a:solidFill>
                <a:latin typeface="Monotype Corsiva" panose="03010101010201010101" pitchFamily="66" charset="0"/>
              </a:rPr>
              <a:t>СПАСИБО ЗА ВНИМАНИЕ!</a:t>
            </a:r>
          </a:p>
          <a:p>
            <a:pPr algn="ctr" eaLnBrk="1" hangingPunct="1">
              <a:buFontTx/>
              <a:buNone/>
            </a:pPr>
            <a:endParaRPr lang="ru-RU" altLang="ru-RU" sz="4800" b="1" dirty="0" smtClean="0">
              <a:solidFill>
                <a:srgbClr val="003366"/>
              </a:solidFill>
              <a:latin typeface="Monotype Corsiva" panose="03010101010201010101" pitchFamily="66" charset="0"/>
            </a:endParaRPr>
          </a:p>
          <a:p>
            <a:pPr eaLnBrk="1" hangingPunct="1"/>
            <a:endParaRPr lang="ru-RU" altLang="ru-RU" dirty="0" smtClean="0"/>
          </a:p>
        </p:txBody>
      </p:sp>
      <p:pic>
        <p:nvPicPr>
          <p:cNvPr id="7171" name="Picture 4" descr="C:\Users\Maluchenkov\Documents\Презентации\ЭБ\Рисунки\0_45ea6_3576cd94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284538"/>
            <a:ext cx="1455738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824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63153"/>
            <a:ext cx="6400800" cy="6976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1403648" y="292100"/>
            <a:ext cx="65520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3619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 indent="0" algn="ctr" eaLnBrk="1" hangingPunct="1"/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взаимодействии УФК по Брянской области с Департаментом финансов Брянской области</a:t>
            </a:r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07504" y="989732"/>
            <a:ext cx="4248472" cy="575163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indent="-36000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УФК по Брянской области</a:t>
            </a:r>
            <a:endParaRPr lang="ru-RU" sz="2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Выписка из счета бюджета (МФ)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Приложение к выписке из счета бюджета (МФ)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счету бюджета (МФ) КФД 0531793 GL_M29_02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Справка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свободном остатке средств бюджета (нерегламентированный отчет)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Справка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Ведомости по движению свободного остатка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Справка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свободном остатке средств бюджета (0531859)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Сводная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ведомость по кассовым поступлениям (ежедневная)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Ведомость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кассовых поступлений в бюджет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Сводная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ведомость по кассовым поступлениям (месячная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Сводная ведомость по кассовым выплатам из бюджета (ежедневная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Сводная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ведомость по кассовым выплатам из бюджета (месячная)</a:t>
            </a:r>
          </a:p>
          <a:p>
            <a:pPr lvl="0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indent="447675" algn="just" eaLnBrk="1" hangingPunct="1">
              <a:buFont typeface="Arial" panose="020B0604020202020204" pitchFamily="34" charset="0"/>
              <a:buChar char="•"/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indent="361950" algn="just" eaLnBrk="1" hangingPunct="1">
              <a:defRPr/>
            </a:pPr>
            <a:r>
              <a:rPr lang="ru-RU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20072" y="938431"/>
            <a:ext cx="37444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60000" algn="ctr">
              <a:buFont typeface="Arial" panose="020B0604020202020204" pitchFamily="34" charset="0"/>
              <a:buChar char="•"/>
              <a:defRPr/>
            </a:pP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финансов Брянской </a:t>
            </a:r>
            <a:r>
              <a:rPr lang="ru-RU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sz="24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Пакеты платежных поручений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Платежные поручения с подтверждающими документами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Уведомления об уточнении вида и принадлежности платежа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Коды бюджетной классификации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Расходное расписание (РР) на 01272%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Перечень Финансового органа</a:t>
            </a:r>
          </a:p>
          <a:p>
            <a:pPr marL="0" lvl="1" indent="447675" algn="just">
              <a:buFont typeface="Arial" panose="020B0604020202020204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1" indent="361950" algn="just">
              <a:defRPr/>
            </a:pPr>
            <a:r>
              <a:rPr lang="ru-RU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139952" y="2204864"/>
            <a:ext cx="1080120" cy="0"/>
          </a:xfrm>
          <a:prstGeom prst="straightConnector1">
            <a:avLst/>
          </a:prstGeom>
          <a:ln w="38100" cmpd="sng">
            <a:solidFill>
              <a:schemeClr val="accent5">
                <a:lumMod val="50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211960" y="3573016"/>
            <a:ext cx="1080120" cy="0"/>
          </a:xfrm>
          <a:prstGeom prst="straightConnector1">
            <a:avLst/>
          </a:prstGeom>
          <a:ln w="38100" cmpd="sng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860032" y="5970577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заимодействие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осуществляется в электронном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71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63153"/>
            <a:ext cx="6400800" cy="6976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1403648" y="292100"/>
            <a:ext cx="65520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3619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 indent="0" algn="ctr" eaLnBrk="1" hangingPunct="1"/>
            <a:r>
              <a:rPr lang="ru-RU" altLang="ru-RU" sz="2000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лицевых счетов по переданным полномочиям областного уровня</a:t>
            </a:r>
            <a:endParaRPr lang="ru-RU" altLang="ru-RU" sz="2000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1023938"/>
            <a:ext cx="9137650" cy="583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855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223-фз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353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dirty="0">
                <a:solidFill>
                  <a:srgbClr val="8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проведения контроля по ч.5 ст.99 Закона №</a:t>
            </a:r>
            <a:r>
              <a:rPr lang="ru-RU" altLang="ru-RU" dirty="0" smtClean="0">
                <a:solidFill>
                  <a:srgbClr val="8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44-ФЗ </a:t>
            </a:r>
          </a:p>
          <a:p>
            <a:pPr algn="ctr"/>
            <a:r>
              <a:rPr lang="ru-RU" altLang="ru-RU" dirty="0" smtClean="0">
                <a:solidFill>
                  <a:srgbClr val="8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(муниципальный уровень бюджета)</a:t>
            </a:r>
            <a:endParaRPr lang="ru-RU" altLang="ru-RU" dirty="0">
              <a:solidFill>
                <a:srgbClr val="8E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71438" y="3084513"/>
            <a:ext cx="89646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>
              <a:buFontTx/>
              <a:buAutoNum type="arabicPeriod"/>
              <a:tabLst>
                <a:tab pos="914400" algn="l"/>
              </a:tabLst>
            </a:pPr>
            <a:endParaRPr lang="ru-RU" altLang="ru-RU" sz="2800">
              <a:solidFill>
                <a:srgbClr val="003366"/>
              </a:solidFill>
              <a:latin typeface="Calibri" pitchFamily="34" charset="0"/>
            </a:endParaRPr>
          </a:p>
          <a:p>
            <a:pPr marL="457200" indent="-457200" algn="ctr">
              <a:buFontTx/>
              <a:buAutoNum type="arabicPeriod"/>
              <a:tabLst>
                <a:tab pos="914400" algn="l"/>
              </a:tabLst>
            </a:pPr>
            <a:endParaRPr lang="ru-RU" altLang="ru-RU" sz="2800">
              <a:solidFill>
                <a:srgbClr val="003366"/>
              </a:solidFill>
              <a:latin typeface="Calibri" pitchFamily="34" charset="0"/>
            </a:endParaRPr>
          </a:p>
          <a:p>
            <a:pPr marL="457200" indent="-457200" algn="ctr">
              <a:buFontTx/>
              <a:buAutoNum type="arabicPeriod"/>
              <a:tabLst>
                <a:tab pos="914400" algn="l"/>
              </a:tabLst>
            </a:pPr>
            <a:endParaRPr lang="ru-RU" altLang="ru-RU" sz="2000">
              <a:solidFill>
                <a:prstClr val="black"/>
              </a:solidFill>
              <a:latin typeface="Calibri" pitchFamily="34" charset="0"/>
            </a:endParaRPr>
          </a:p>
          <a:p>
            <a:pPr marL="457200" indent="-457200" algn="ctr">
              <a:tabLst>
                <a:tab pos="914400" algn="l"/>
              </a:tabLst>
            </a:pPr>
            <a:r>
              <a:rPr lang="en-US" altLang="ru-RU" sz="2000">
                <a:solidFill>
                  <a:srgbClr val="003366"/>
                </a:solidFill>
                <a:latin typeface="Calibri" pitchFamily="34" charset="0"/>
              </a:rPr>
              <a:t>   </a:t>
            </a:r>
            <a:endParaRPr lang="ru-RU" altLang="ru-RU" sz="200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7254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4341" name="Rectangle 10"/>
          <p:cNvSpPr>
            <a:spLocks noChangeArrowheads="1"/>
          </p:cNvSpPr>
          <p:nvPr/>
        </p:nvSpPr>
        <p:spPr bwMode="auto">
          <a:xfrm>
            <a:off x="0" y="148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4342" name="Rectangle 11"/>
          <p:cNvSpPr>
            <a:spLocks noChangeArrowheads="1"/>
          </p:cNvSpPr>
          <p:nvPr/>
        </p:nvSpPr>
        <p:spPr bwMode="auto">
          <a:xfrm>
            <a:off x="0" y="5367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solidFill>
                <a:prstClr val="black"/>
              </a:solidFill>
              <a:latin typeface="Calibri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/>
          </p:nvPr>
        </p:nvGraphicFramePr>
        <p:xfrm>
          <a:off x="8316416" y="1052736"/>
          <a:ext cx="7200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/>
          </p:nvPr>
        </p:nvGraphicFramePr>
        <p:xfrm>
          <a:off x="0" y="1024157"/>
          <a:ext cx="9144000" cy="5573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9070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23-ф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Прямоугольник 3"/>
          <p:cNvSpPr>
            <a:spLocks noChangeArrowheads="1"/>
          </p:cNvSpPr>
          <p:nvPr/>
        </p:nvSpPr>
        <p:spPr bwMode="auto">
          <a:xfrm>
            <a:off x="395536" y="332656"/>
            <a:ext cx="79208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dirty="0">
                <a:solidFill>
                  <a:srgbClr val="660033"/>
                </a:solidFill>
                <a:cs typeface="Arial" panose="020B0604020202020204" pitchFamily="34" charset="0"/>
              </a:rPr>
              <a:t>Динамика </a:t>
            </a:r>
            <a:r>
              <a:rPr lang="ru-RU" altLang="ru-RU" sz="2400" dirty="0" smtClean="0">
                <a:solidFill>
                  <a:srgbClr val="660033"/>
                </a:solidFill>
                <a:cs typeface="Arial" panose="020B0604020202020204" pitchFamily="34" charset="0"/>
              </a:rPr>
              <a:t>предоставления</a:t>
            </a:r>
          </a:p>
          <a:p>
            <a:pPr algn="ctr" eaLnBrk="1" hangingPunct="1"/>
            <a:r>
              <a:rPr lang="ru-RU" altLang="ru-RU" sz="2400" dirty="0" smtClean="0">
                <a:solidFill>
                  <a:srgbClr val="660033"/>
                </a:solidFill>
                <a:cs typeface="Arial" panose="020B0604020202020204" pitchFamily="34" charset="0"/>
              </a:rPr>
              <a:t> </a:t>
            </a:r>
            <a:r>
              <a:rPr lang="ru-RU" altLang="ru-RU" sz="2400" dirty="0">
                <a:solidFill>
                  <a:srgbClr val="660033"/>
                </a:solidFill>
                <a:cs typeface="Arial" panose="020B0604020202020204" pitchFamily="34" charset="0"/>
              </a:rPr>
              <a:t>бюджетных кредитов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/>
          </p:nvPr>
        </p:nvGraphicFramePr>
        <p:xfrm>
          <a:off x="292002" y="1412776"/>
          <a:ext cx="874449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9746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23-ф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063" y="-144463"/>
            <a:ext cx="9336088" cy="700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8738" y="163513"/>
            <a:ext cx="835342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800">
              <a:solidFill>
                <a:srgbClr val="660033"/>
              </a:solidFill>
            </a:endParaRPr>
          </a:p>
          <a:p>
            <a:pPr algn="ctr" eaLnBrk="1" hangingPunct="1"/>
            <a:endParaRPr lang="ru-RU" altLang="ru-RU" sz="2800">
              <a:solidFill>
                <a:srgbClr val="660033"/>
              </a:solidFill>
            </a:endParaRPr>
          </a:p>
          <a:p>
            <a:pPr algn="ctr" eaLnBrk="1" hangingPunct="1"/>
            <a:endParaRPr lang="ru-RU" altLang="ru-RU" sz="2800">
              <a:solidFill>
                <a:srgbClr val="660033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2550" y="3084513"/>
            <a:ext cx="8964613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AutoNum type="arabicPeriod"/>
            </a:pPr>
            <a:endParaRPr lang="ru-RU" altLang="ru-RU" sz="2800">
              <a:solidFill>
                <a:srgbClr val="003366"/>
              </a:solidFill>
            </a:endParaRPr>
          </a:p>
          <a:p>
            <a:pPr algn="ctr" eaLnBrk="1" hangingPunct="1">
              <a:buFontTx/>
              <a:buAutoNum type="arabicPeriod"/>
            </a:pPr>
            <a:endParaRPr lang="ru-RU" altLang="ru-RU" sz="2800">
              <a:solidFill>
                <a:srgbClr val="003366"/>
              </a:solidFill>
            </a:endParaRPr>
          </a:p>
          <a:p>
            <a:pPr algn="ctr" eaLnBrk="1" hangingPunct="1">
              <a:buFontTx/>
              <a:buAutoNum type="arabicPeriod"/>
            </a:pPr>
            <a:endParaRPr lang="ru-RU" altLang="ru-RU" sz="2000"/>
          </a:p>
          <a:p>
            <a:pPr algn="ctr" eaLnBrk="1" hangingPunct="1"/>
            <a:r>
              <a:rPr lang="en-US" altLang="ru-RU" sz="2000">
                <a:solidFill>
                  <a:srgbClr val="003366"/>
                </a:solidFill>
              </a:rPr>
              <a:t>   </a:t>
            </a:r>
            <a:endParaRPr lang="ru-RU" altLang="ru-RU" sz="2000" b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1113" y="909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8" name="Заголовок 1"/>
          <p:cNvSpPr txBox="1">
            <a:spLocks/>
          </p:cNvSpPr>
          <p:nvPr/>
        </p:nvSpPr>
        <p:spPr bwMode="auto">
          <a:xfrm>
            <a:off x="468313" y="93663"/>
            <a:ext cx="76327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dirty="0">
                <a:solidFill>
                  <a:srgbClr val="8E0000"/>
                </a:solidFill>
              </a:rPr>
              <a:t>Кассовое обслуживание и учет операций с целевыми средствами на лицевых счетах НУБП, открытых крестьянским (фермерским) хозяйствам</a:t>
            </a:r>
          </a:p>
        </p:txBody>
      </p:sp>
      <p:graphicFrame>
        <p:nvGraphicFramePr>
          <p:cNvPr id="18" name="Group 7"/>
          <p:cNvGraphicFramePr>
            <a:graphicFrameLocks noGrp="1"/>
          </p:cNvGraphicFramePr>
          <p:nvPr/>
        </p:nvGraphicFramePr>
        <p:xfrm>
          <a:off x="-108519" y="882426"/>
          <a:ext cx="9325545" cy="5570911"/>
        </p:xfrm>
        <a:graphic>
          <a:graphicData uri="http://schemas.openxmlformats.org/drawingml/2006/table">
            <a:tbl>
              <a:tblPr/>
              <a:tblGrid>
                <a:gridCol w="6621142"/>
                <a:gridCol w="450200"/>
                <a:gridCol w="1185786"/>
                <a:gridCol w="1068417"/>
              </a:tblGrid>
              <a:tr h="71001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Поступления на счета крестьянских (фермерских) хозяйств в 2018 году: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91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91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млн. руб.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91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91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</a:tr>
              <a:tr h="81490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Поддержка начинающих фермеров</a:t>
                      </a: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млн. руб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80986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Развитие семейных животноводческих ферм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17854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Кассовые выплаты со счетов, открытых крестьянским (фермерским) хозяйствам в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 году: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76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76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млн. руб.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76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87EFFD"/>
                        </a:gs>
                        <a:gs pos="76000">
                          <a:srgbClr val="04A0DE">
                            <a:lumMod val="74000"/>
                            <a:lumOff val="26000"/>
                            <a:alpha val="0"/>
                          </a:srgb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</a:gradFill>
                  </a:tcPr>
                </a:tc>
              </a:tr>
              <a:tr h="84613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Поддержка начинающих фермеров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89712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Остатки средств на счетах всего: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млн. руб.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pic>
        <p:nvPicPr>
          <p:cNvPr id="3080" name="Picture 2" descr="E:\111111111\1232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2886075"/>
            <a:ext cx="1571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Рисунок 19" descr="2000px-Seal_of_Baphomet_bold.svg_-840x84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63" y="2057400"/>
            <a:ext cx="2349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Рисунок 19" descr="2000px-Seal_of_Baphomet_bold.svg_-840x84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488" y="4987925"/>
            <a:ext cx="2349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" descr="E:\111111111\1232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573463"/>
            <a:ext cx="1571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" descr="E:\111111111\1232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4846638"/>
            <a:ext cx="1571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" descr="E:\111111111\1232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715000"/>
            <a:ext cx="1571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2" descr="E:\111111111\1232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1892300"/>
            <a:ext cx="1571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Стрелка вправо 42"/>
          <p:cNvSpPr>
            <a:spLocks noChangeArrowheads="1"/>
          </p:cNvSpPr>
          <p:nvPr/>
        </p:nvSpPr>
        <p:spPr bwMode="auto">
          <a:xfrm>
            <a:off x="6416675" y="1103313"/>
            <a:ext cx="500063" cy="244475"/>
          </a:xfrm>
          <a:prstGeom prst="rightArrow">
            <a:avLst>
              <a:gd name="adj1" fmla="val 50000"/>
              <a:gd name="adj2" fmla="val 50313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rgbClr val="0000FF"/>
              </a:solidFill>
            </a:endParaRPr>
          </a:p>
        </p:txBody>
      </p:sp>
      <p:sp>
        <p:nvSpPr>
          <p:cNvPr id="3088" name="Стрелка вправо 43"/>
          <p:cNvSpPr>
            <a:spLocks noChangeArrowheads="1"/>
          </p:cNvSpPr>
          <p:nvPr/>
        </p:nvSpPr>
        <p:spPr bwMode="auto">
          <a:xfrm>
            <a:off x="6440488" y="3862388"/>
            <a:ext cx="500062" cy="246062"/>
          </a:xfrm>
          <a:prstGeom prst="rightArrow">
            <a:avLst>
              <a:gd name="adj1" fmla="val 50000"/>
              <a:gd name="adj2" fmla="val 49988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89" name="Стрелка вправо 43"/>
          <p:cNvSpPr>
            <a:spLocks noChangeArrowheads="1"/>
          </p:cNvSpPr>
          <p:nvPr/>
        </p:nvSpPr>
        <p:spPr bwMode="auto">
          <a:xfrm>
            <a:off x="6416675" y="5718175"/>
            <a:ext cx="500063" cy="246063"/>
          </a:xfrm>
          <a:prstGeom prst="rightArrow">
            <a:avLst>
              <a:gd name="adj1" fmla="val 50000"/>
              <a:gd name="adj2" fmla="val 49988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rgbClr val="0000FF"/>
              </a:solidFill>
            </a:endParaRPr>
          </a:p>
        </p:txBody>
      </p:sp>
      <p:pic>
        <p:nvPicPr>
          <p:cNvPr id="3090" name="Рисунок 19" descr="2000px-Seal_of_Baphomet_bold.svg_-840x84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488" y="2994025"/>
            <a:ext cx="2349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13153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4339" name="Picture 3" descr="223-ф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Прямоугольник 1"/>
          <p:cNvSpPr>
            <a:spLocks noChangeArrowheads="1"/>
          </p:cNvSpPr>
          <p:nvPr/>
        </p:nvSpPr>
        <p:spPr bwMode="auto">
          <a:xfrm>
            <a:off x="827088" y="115888"/>
            <a:ext cx="7561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096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096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096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000" b="1" dirty="0">
                <a:solidFill>
                  <a:srgbClr val="8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организаций, включенных в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8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Сводный реестр ГИИС Электронный бюджет по областному бюджету и по бюджетам муниципальных образований</a:t>
            </a:r>
            <a:endParaRPr lang="ru-RU" altLang="ru-RU" sz="1200" dirty="0">
              <a:solidFill>
                <a:srgbClr val="8E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ru-RU" altLang="ru-RU" sz="20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4925" y="1052513"/>
          <a:ext cx="9077325" cy="5400676"/>
        </p:xfrm>
        <a:graphic>
          <a:graphicData uri="http://schemas.openxmlformats.org/drawingml/2006/table">
            <a:tbl>
              <a:tblPr firstRow="1" firstCol="1" bandRow="1"/>
              <a:tblGrid>
                <a:gridCol w="1080691"/>
                <a:gridCol w="952581"/>
                <a:gridCol w="799433"/>
                <a:gridCol w="580486"/>
                <a:gridCol w="653047"/>
                <a:gridCol w="633451"/>
                <a:gridCol w="589224"/>
                <a:gridCol w="507926"/>
                <a:gridCol w="653047"/>
                <a:gridCol w="598203"/>
                <a:gridCol w="925574"/>
                <a:gridCol w="1103662"/>
              </a:tblGrid>
              <a:tr h="28943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 них: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5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Органы  власти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Казенные учреждения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Бюджетные учреждения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Автономные учреждения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Унитарные  предприятия и иные юридические лица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99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Всего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Всего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Всего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Всего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Всего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10394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Количество организаций, включенных в Сводный реестр </a:t>
                      </a:r>
                      <a:r>
                        <a:rPr lang="ru-RU" sz="1200" b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 состоянию </a:t>
                      </a:r>
                      <a:r>
                        <a:rPr lang="ru-RU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01.01.2019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485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1270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250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 том числе: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3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областной бюджет: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8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446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118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205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46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815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 муниципальных образований: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20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1757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451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58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1065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61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129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08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5363" name="Picture 3" descr="223-ф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-26988"/>
            <a:ext cx="91440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62115"/>
              </p:ext>
            </p:extLst>
          </p:nvPr>
        </p:nvGraphicFramePr>
        <p:xfrm>
          <a:off x="1289050" y="1484313"/>
          <a:ext cx="2825750" cy="2089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232"/>
                <a:gridCol w="1909539"/>
                <a:gridCol w="659979"/>
              </a:tblGrid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Ивановская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99,11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Еврейская АО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98,45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Брянская область</a:t>
                      </a:r>
                      <a:endParaRPr lang="ru-RU" sz="10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98,00</a:t>
                      </a:r>
                      <a:endParaRPr lang="ru-RU" sz="10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Алтайский край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97,82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Республика Мордовия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97,79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Республика Чувашия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97,77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Липецкая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97,70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Тамбовская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Орловская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97,33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  <a:tr h="208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Владимирская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6" marR="7146" marT="7148" marB="0" anchor="ctr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287463" y="3716338"/>
          <a:ext cx="2803525" cy="2514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629"/>
                <a:gridCol w="1904115"/>
                <a:gridCol w="631781"/>
              </a:tblGrid>
              <a:tr h="2293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Республика Дагестан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48,92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3119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Республика Северная Осетия - Алания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49,29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Республика Чечня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69,42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Республика Ингушетия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70,61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Хабаровский край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78,41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г. Москва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79,03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Магаданская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80,76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Белгородская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81,57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Камчатский край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82,12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  <a:tr h="246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г. Севастополь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82,46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9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943475" y="1484313"/>
          <a:ext cx="3060700" cy="4681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58"/>
                <a:gridCol w="1957887"/>
                <a:gridCol w="848655"/>
              </a:tblGrid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Ивановская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99,10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Брянская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98,00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Липецкая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97,70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Тамбовская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Орловская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97,33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Владимирская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97,01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Калужская область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96,54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Смоленская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96,46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Курская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96,15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Тверская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95,50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Рязанская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95,34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Тульская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94,83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Ярославская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93,19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Костромская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90,08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Московская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90,04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Воронежская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87,90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Белгородская область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81,57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  <a:tr h="260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г. Москва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79,03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7" marB="0" anchor="ctr"/>
                </a:tc>
              </a:tr>
            </a:tbl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888851" y="1556793"/>
            <a:ext cx="258183" cy="20162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лидеры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88851" y="3717032"/>
            <a:ext cx="258183" cy="24482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улучшить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199516" y="3717032"/>
            <a:ext cx="258183" cy="24482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результат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191948" y="1556792"/>
            <a:ext cx="258183" cy="46085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ЦФО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19672" y="145285"/>
            <a:ext cx="631249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rgbClr val="8E0000"/>
                </a:solidFill>
                <a:cs typeface="Arial" charset="0"/>
              </a:rPr>
              <a:t>Рейтинг ПОЛНОТЫ размещенной информации</a:t>
            </a:r>
          </a:p>
          <a:p>
            <a:pPr algn="ctr">
              <a:defRPr/>
            </a:pPr>
            <a:r>
              <a:rPr lang="ru-RU" b="1" cap="all" dirty="0">
                <a:ln w="0"/>
                <a:solidFill>
                  <a:srgbClr val="8E0000"/>
                </a:solidFill>
                <a:cs typeface="Arial" charset="0"/>
              </a:rPr>
              <a:t> на 10 декабря 2018 года</a:t>
            </a:r>
          </a:p>
        </p:txBody>
      </p:sp>
    </p:spTree>
    <p:extLst>
      <p:ext uri="{BB962C8B-B14F-4D97-AF65-F5344CB8AC3E}">
        <p14:creationId xmlns:p14="http://schemas.microsoft.com/office/powerpoint/2010/main" val="42569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8435" name="Picture 3" descr="223-фз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14942"/>
            <a:ext cx="91440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Прямоугольник 1"/>
          <p:cNvSpPr>
            <a:spLocks noChangeArrowheads="1"/>
          </p:cNvSpPr>
          <p:nvPr/>
        </p:nvSpPr>
        <p:spPr bwMode="auto">
          <a:xfrm>
            <a:off x="827088" y="115888"/>
            <a:ext cx="7561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096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096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096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ru-RU" altLang="ru-RU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437" name="Объект 1"/>
          <p:cNvGraphicFramePr>
            <a:graphicFrameLocks/>
          </p:cNvGraphicFramePr>
          <p:nvPr/>
        </p:nvGraphicFramePr>
        <p:xfrm>
          <a:off x="28575" y="1412875"/>
          <a:ext cx="4827588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Диаграмма" r:id="rId4" imgW="4834547" imgH="4974767" progId="Excel.Chart.8">
                  <p:embed/>
                </p:oleObj>
              </mc:Choice>
              <mc:Fallback>
                <p:oleObj name="Диаграмма" r:id="rId4" imgW="4834547" imgH="49747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1412875"/>
                        <a:ext cx="4827588" cy="496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Объект 3"/>
          <p:cNvGraphicFramePr>
            <a:graphicFrameLocks/>
          </p:cNvGraphicFramePr>
          <p:nvPr/>
        </p:nvGraphicFramePr>
        <p:xfrm>
          <a:off x="4067175" y="1412875"/>
          <a:ext cx="4973638" cy="511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Диаграмма" r:id="rId6" imgW="4980864" imgH="5121084" progId="Excel.Chart.8">
                  <p:embed/>
                </p:oleObj>
              </mc:Choice>
              <mc:Fallback>
                <p:oleObj name="Диаграмма" r:id="rId6" imgW="4980864" imgH="5121084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412875"/>
                        <a:ext cx="4973638" cy="511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827088" y="115888"/>
            <a:ext cx="75612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096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096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096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096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solidFill>
                  <a:srgbClr val="8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неопубликованной информации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solidFill>
                  <a:srgbClr val="8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причины </a:t>
            </a:r>
            <a:r>
              <a:rPr lang="ru-RU" altLang="ru-RU" sz="2000" b="1" smtClean="0">
                <a:solidFill>
                  <a:srgbClr val="8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её не размещения</a:t>
            </a:r>
            <a:endParaRPr lang="ru-RU" altLang="ru-RU" sz="2000" b="1" dirty="0">
              <a:solidFill>
                <a:srgbClr val="8E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8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616</Words>
  <Application>Microsoft Office PowerPoint</Application>
  <PresentationFormat>Экран (4:3)</PresentationFormat>
  <Paragraphs>260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Monotype Corsiva</vt:lpstr>
      <vt:lpstr>Times New Roman</vt:lpstr>
      <vt:lpstr>Wingdings</vt:lpstr>
      <vt:lpstr>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финансов Брянской области</dc:title>
  <dc:creator>Голубева Марина Сергеевна</dc:creator>
  <cp:lastModifiedBy>Белова Яна Ярославна</cp:lastModifiedBy>
  <cp:revision>54</cp:revision>
  <cp:lastPrinted>2019-03-19T07:16:16Z</cp:lastPrinted>
  <dcterms:created xsi:type="dcterms:W3CDTF">2019-03-19T06:38:10Z</dcterms:created>
  <dcterms:modified xsi:type="dcterms:W3CDTF">2019-03-28T06:30:56Z</dcterms:modified>
</cp:coreProperties>
</file>