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8" r:id="rId1"/>
    <p:sldMasterId id="2147483720" r:id="rId2"/>
  </p:sldMasterIdLst>
  <p:notesMasterIdLst>
    <p:notesMasterId r:id="rId23"/>
  </p:notesMasterIdLst>
  <p:handoutMasterIdLst>
    <p:handoutMasterId r:id="rId24"/>
  </p:handoutMasterIdLst>
  <p:sldIdLst>
    <p:sldId id="291" r:id="rId3"/>
    <p:sldId id="292" r:id="rId4"/>
    <p:sldId id="306" r:id="rId5"/>
    <p:sldId id="293" r:id="rId6"/>
    <p:sldId id="294" r:id="rId7"/>
    <p:sldId id="308" r:id="rId8"/>
    <p:sldId id="296" r:id="rId9"/>
    <p:sldId id="298" r:id="rId10"/>
    <p:sldId id="299" r:id="rId11"/>
    <p:sldId id="300" r:id="rId12"/>
    <p:sldId id="302" r:id="rId13"/>
    <p:sldId id="283" r:id="rId14"/>
    <p:sldId id="307" r:id="rId15"/>
    <p:sldId id="286" r:id="rId16"/>
    <p:sldId id="285" r:id="rId17"/>
    <p:sldId id="284" r:id="rId18"/>
    <p:sldId id="309" r:id="rId19"/>
    <p:sldId id="280" r:id="rId20"/>
    <p:sldId id="278" r:id="rId21"/>
    <p:sldId id="274" r:id="rId22"/>
  </p:sldIdLst>
  <p:sldSz cx="9144000" cy="6858000" type="screen4x3"/>
  <p:notesSz cx="6797675" cy="9928225"/>
  <p:embeddedFontLst>
    <p:embeddedFont>
      <p:font typeface="Century Gothic" pitchFamily="34" charset="0"/>
      <p:regular r:id="rId25"/>
      <p:bold r:id="rId26"/>
      <p:italic r:id="rId27"/>
      <p:boldItalic r:id="rId28"/>
    </p:embeddedFont>
    <p:embeddedFont>
      <p:font typeface="Segoe UI Light" pitchFamily="34" charset="0"/>
      <p:regular r:id="rId29"/>
    </p:embeddedFont>
    <p:embeddedFont>
      <p:font typeface="Calibri" pitchFamily="34" charset="0"/>
      <p:regular r:id="rId30"/>
      <p:bold r:id="rId31"/>
      <p:italic r:id="rId32"/>
      <p:boldItalic r:id="rId33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AF2F"/>
    <a:srgbClr val="DC4040"/>
    <a:srgbClr val="E47C7E"/>
    <a:srgbClr val="3E6CA4"/>
    <a:srgbClr val="82C836"/>
    <a:srgbClr val="781E2B"/>
    <a:srgbClr val="85CA3A"/>
    <a:srgbClr val="D684D8"/>
    <a:srgbClr val="EAB726"/>
    <a:srgbClr val="4473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5238" autoAdjust="0"/>
  </p:normalViewPr>
  <p:slideViewPr>
    <p:cSldViewPr>
      <p:cViewPr varScale="1">
        <p:scale>
          <a:sx n="105" d="100"/>
          <a:sy n="105" d="100"/>
        </p:scale>
        <p:origin x="-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148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NWCLUSTER\USERDOC\FINMARKET\&#1044;&#1086;&#1082;&#1091;&#1084;&#1077;&#1085;&#1090;&#1099;%20&#1054;&#1090;&#1076;&#1077;&#1083;&#1072;%20&#1075;&#1086;&#1089;&#1076;&#1086;&#1083;&#1075;&#1072;\&#1040;&#1085;&#1072;&#1083;&#1080;&#1090;&#1080;&#1082;&#1072;%20&#1075;&#1086;&#1089;.%20&#1080;%20&#1084;&#1091;&#1085;.%20&#1076;&#1086;&#1083;&#1075;\&#1050;&#1086;&#1083;&#1083;&#1077;&#1075;&#1080;&#1103;\&#1044;&#1080;&#1072;&#1075;&#1088;&#1072;&#1084;&#1084;&#1099;%20&#1076;&#1086;&#1083;&#1075;_&#1089;%202015-2019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U:\&#1052;&#1077;&#1078;&#1073;&#1102;&#1076;&#1078;&#1077;&#1090;&#1085;&#1099;&#1077;\---%20&#1050;&#1086;&#1083;&#1083;&#1077;&#1075;&#1080;&#1103;%202019%20&#1075;&#1086;&#1076;\&#1052;&#1041;&#1054;\&#1044;&#1083;&#1103;%20&#1076;&#1080;&#1072;&#1075;&#1088;&#1072;&#1084;&#108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41761446485858"/>
          <c:y val="2.7040347358496888E-2"/>
          <c:w val="0.83059237386993279"/>
          <c:h val="0.709004395124226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объем доходов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8.4985808794274569E-5"/>
                  <c:y val="0.1224848099546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211969800126671E-3"/>
                  <c:y val="0.239549425957017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379946387723302E-5"/>
                  <c:y val="0.159980159940794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600" b="1" i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 w="25400">
                <a:solidFill>
                  <a:srgbClr val="3E6CA4"/>
                </a:solidFill>
              </a:ln>
            </c:spPr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trendline>
            <c:spPr>
              <a:ln>
                <a:solidFill>
                  <a:srgbClr val="3E6CA4"/>
                </a:solidFill>
              </a:ln>
            </c:spPr>
            <c:trendlineType val="linear"/>
            <c:dispRSqr val="0"/>
            <c:dispEq val="0"/>
          </c:trendline>
          <c:trendline>
            <c:spPr>
              <a:ln>
                <a:solidFill>
                  <a:srgbClr val="4473D0"/>
                </a:solidFill>
              </a:ln>
            </c:spPr>
            <c:trendlineType val="linear"/>
            <c:dispRSqr val="0"/>
            <c:dispEq val="0"/>
          </c:trendline>
          <c:cat>
            <c:strRef>
              <c:f>Sheet1!$A$2:$A$4</c:f>
              <c:strCache>
                <c:ptCount val="3"/>
                <c:pt idx="0">
                  <c:v>2014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Sheet1!$B$2:$B$4</c:f>
              <c:numCache>
                <c:formatCode>#,##0.0</c:formatCode>
                <c:ptCount val="3"/>
                <c:pt idx="0">
                  <c:v>46.9</c:v>
                </c:pt>
                <c:pt idx="1">
                  <c:v>61.9</c:v>
                </c:pt>
                <c:pt idx="2">
                  <c:v>66.400000000000006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объем налоговых и неналоговых доходов</c:v>
                </c:pt>
              </c:strCache>
            </c:strRef>
          </c:tx>
          <c:spPr>
            <a:solidFill>
              <a:srgbClr val="CC99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4270088212310658E-4"/>
                  <c:y val="0.160400777068985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346432435680563E-3"/>
                  <c:y val="0.212053032793177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22247240991766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600" b="1" i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 w="25400">
                <a:solidFill>
                  <a:srgbClr val="CC9900"/>
                </a:solidFill>
              </a:ln>
            </c:spPr>
            <c:trendlineType val="linear"/>
            <c:dispRSqr val="0"/>
            <c:dispEq val="0"/>
          </c:trendline>
          <c:cat>
            <c:strRef>
              <c:f>Sheet1!$A$2:$A$4</c:f>
              <c:strCache>
                <c:ptCount val="3"/>
                <c:pt idx="0">
                  <c:v>2014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Sheet1!$C$2:$C$4</c:f>
              <c:numCache>
                <c:formatCode>#,##0.0</c:formatCode>
                <c:ptCount val="3"/>
                <c:pt idx="0">
                  <c:v>26.5</c:v>
                </c:pt>
                <c:pt idx="1">
                  <c:v>32.800000000000011</c:v>
                </c:pt>
                <c:pt idx="2">
                  <c:v>35.800000000000011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464832"/>
        <c:axId val="80552704"/>
      </c:barChart>
      <c:catAx>
        <c:axId val="734648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+mn-lt"/>
              </a:defRPr>
            </a:pPr>
            <a:endParaRPr lang="ru-RU"/>
          </a:p>
        </c:txPr>
        <c:crossAx val="80552704"/>
        <c:crosses val="autoZero"/>
        <c:auto val="1"/>
        <c:lblAlgn val="ctr"/>
        <c:lblOffset val="100"/>
        <c:noMultiLvlLbl val="0"/>
      </c:catAx>
      <c:valAx>
        <c:axId val="80552704"/>
        <c:scaling>
          <c:orientation val="minMax"/>
          <c:min val="0"/>
        </c:scaling>
        <c:delete val="0"/>
        <c:axPos val="l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+mn-lt"/>
              </a:defRPr>
            </a:pPr>
            <a:endParaRPr lang="ru-RU"/>
          </a:p>
        </c:txPr>
        <c:crossAx val="73464832"/>
        <c:crosses val="autoZero"/>
        <c:crossBetween val="between"/>
        <c:majorUnit val="10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/>
          <a:lstStyle/>
          <a:p>
            <a:pPr>
              <a:defRPr sz="1800" b="0">
                <a:latin typeface="+mn-lt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0">
                <a:latin typeface="+mn-lt"/>
              </a:defRPr>
            </a:pPr>
            <a:endParaRPr lang="ru-RU"/>
          </a:p>
        </c:txPr>
      </c:legendEntry>
      <c:layout>
        <c:manualLayout>
          <c:xMode val="edge"/>
          <c:yMode val="edge"/>
          <c:x val="3.3761206019843955E-2"/>
          <c:y val="0.86045903756030251"/>
          <c:w val="0.93149360422441219"/>
          <c:h val="0.13954096243969746"/>
        </c:manualLayout>
      </c:layout>
      <c:overlay val="0"/>
      <c:txPr>
        <a:bodyPr/>
        <a:lstStyle/>
        <a:p>
          <a:pPr>
            <a:defRPr sz="1800" b="0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spPr>
    <a:effectLst/>
  </c:spPr>
  <c:txPr>
    <a:bodyPr/>
    <a:lstStyle/>
    <a:p>
      <a:pPr>
        <a:defRPr sz="1800">
          <a:latin typeface="Myriad Pro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9.1967055817279916E-2"/>
          <c:w val="0.38181577629715435"/>
          <c:h val="0.7832332672447507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Лист2!$A$6</c:f>
              <c:strCache>
                <c:ptCount val="1"/>
                <c:pt idx="0">
                  <c:v>Санкционирование расходов получателей средств областного бюджета и администраторов источников финансирования дефицита бюджета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9325254705499439"/>
                  <c:y val="0.21993096754872443"/>
                </c:manualLayout>
              </c:layout>
              <c:tx>
                <c:rich>
                  <a:bodyPr/>
                  <a:lstStyle/>
                  <a:p>
                    <a:pPr>
                      <a:defRPr sz="3000" b="1" i="1" baseline="0">
                        <a:solidFill>
                          <a:srgbClr val="3E6CA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defRPr>
                    </a:pPr>
                    <a:r>
                      <a:rPr lang="en-US" b="1" i="1" dirty="0" smtClean="0">
                        <a:solidFill>
                          <a:srgbClr val="3E6CA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5</a:t>
                    </a:r>
                    <a:r>
                      <a:rPr lang="ru-RU" b="1" i="1" dirty="0" smtClean="0">
                        <a:solidFill>
                          <a:srgbClr val="3E6CA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2,4 млрд.</a:t>
                    </a:r>
                    <a:endParaRPr lang="en-US" b="1" i="1" dirty="0">
                      <a:solidFill>
                        <a:srgbClr val="3E6CA4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5401341961070642E-3"/>
                  <c:y val="-4.3103576237118892E-2"/>
                </c:manualLayout>
              </c:layout>
              <c:tx>
                <c:rich>
                  <a:bodyPr/>
                  <a:lstStyle/>
                  <a:p>
                    <a:r>
                      <a:rPr lang="en-US" b="1" i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52</a:t>
                    </a:r>
                    <a:r>
                      <a:rPr lang="ru-RU" b="1" i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,4 млрд.</a:t>
                    </a:r>
                    <a:endParaRPr lang="en-US" b="1" i="1" dirty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5553411679328045E-2"/>
                  <c:y val="-2.5110782378821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059523969750529E-2"/>
                  <c:y val="-2.3018217180586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000" b="1" i="1" baseline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Лист2!$B$5:$B$5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Лист2!$B$6:$B$6</c:f>
              <c:numCache>
                <c:formatCode>#,##0.0</c:formatCode>
                <c:ptCount val="1"/>
                <c:pt idx="0">
                  <c:v>52391.7</c:v>
                </c:pt>
              </c:numCache>
            </c:numRef>
          </c:val>
        </c:ser>
        <c:ser>
          <c:idx val="1"/>
          <c:order val="1"/>
          <c:tx>
            <c:strRef>
              <c:f>Лист2!$A$7</c:f>
              <c:strCache>
                <c:ptCount val="1"/>
                <c:pt idx="0">
                  <c:v>Санкционирование расходов на лицевых счетах бюджетных (автономных) учреждений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9392848626842318"/>
                  <c:y val="0.35766924488492186"/>
                </c:manualLayout>
              </c:layout>
              <c:tx>
                <c:rich>
                  <a:bodyPr/>
                  <a:lstStyle/>
                  <a:p>
                    <a:r>
                      <a:rPr lang="ru-RU" b="1" i="1" dirty="0" smtClean="0">
                        <a:solidFill>
                          <a:srgbClr val="DC404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8,6 млрд.</a:t>
                    </a:r>
                    <a:endParaRPr lang="en-US" b="1" i="1" dirty="0">
                      <a:solidFill>
                        <a:srgbClr val="DC404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 i="1" dirty="0" smtClean="0">
                        <a:solidFill>
                          <a:srgbClr val="DC404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8</a:t>
                    </a:r>
                    <a:r>
                      <a:rPr lang="ru-RU" b="1" i="1" dirty="0" smtClean="0">
                        <a:solidFill>
                          <a:srgbClr val="DC404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,6 млрд.</a:t>
                    </a:r>
                    <a:endParaRPr lang="en-US" b="1" i="1" dirty="0">
                      <a:solidFill>
                        <a:srgbClr val="DC404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9227800786761894E-2"/>
                  <c:y val="-1.464795638764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71621712561101E-2"/>
                  <c:y val="-2.3018217180586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000" b="1" i="1" baseline="0">
                    <a:solidFill>
                      <a:srgbClr val="DC404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Лист2!$B$5:$B$5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Лист2!$B$7:$B$7</c:f>
              <c:numCache>
                <c:formatCode>#,##0.0</c:formatCode>
                <c:ptCount val="1"/>
                <c:pt idx="0">
                  <c:v>8611.9</c:v>
                </c:pt>
              </c:numCache>
            </c:numRef>
          </c:val>
        </c:ser>
        <c:ser>
          <c:idx val="2"/>
          <c:order val="2"/>
          <c:tx>
            <c:strRef>
              <c:f>Лист2!$A$8</c:f>
              <c:strCache>
                <c:ptCount val="1"/>
                <c:pt idx="0">
                  <c:v>Санкционирование расходов на отдельных лицевых счетах бюджетных (автономных) учреждений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9621621603493486"/>
                  <c:y val="0.18079723700519462"/>
                </c:manualLayout>
              </c:layout>
              <c:tx>
                <c:rich>
                  <a:bodyPr/>
                  <a:lstStyle/>
                  <a:p>
                    <a:r>
                      <a:rPr lang="ru-RU" sz="3000" b="1" i="1" dirty="0" smtClean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2,3 млрд.</a:t>
                    </a:r>
                    <a:endParaRPr lang="en-US" sz="3000" b="1" i="1" dirty="0">
                      <a:solidFill>
                        <a:srgbClr val="92D05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4714275444651808E-2"/>
                  <c:y val="5.0976863905877641E-3"/>
                </c:manualLayout>
              </c:layout>
              <c:tx>
                <c:rich>
                  <a:bodyPr/>
                  <a:lstStyle/>
                  <a:p>
                    <a:r>
                      <a:rPr lang="en-US" sz="3000" b="1" i="1" dirty="0" smtClean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2</a:t>
                    </a:r>
                    <a:r>
                      <a:rPr lang="ru-RU" sz="3000" b="1" i="1" dirty="0" smtClean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,3 млрд.</a:t>
                    </a:r>
                    <a:endParaRPr lang="en-US" sz="3000" b="1" i="1" dirty="0">
                      <a:solidFill>
                        <a:srgbClr val="92D05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776705839664023E-2"/>
                  <c:y val="-1.6740521585881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246461482637464E-2"/>
                  <c:y val="-1.8833086784116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000" b="1" i="1" baseline="0">
                    <a:solidFill>
                      <a:srgbClr val="92D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Лист2!$B$5:$B$5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Лист2!$B$8:$B$8</c:f>
              <c:numCache>
                <c:formatCode>#,##0.0</c:formatCode>
                <c:ptCount val="1"/>
                <c:pt idx="0">
                  <c:v>2343.5</c:v>
                </c:pt>
              </c:numCache>
            </c:numRef>
          </c:val>
        </c:ser>
        <c:ser>
          <c:idx val="3"/>
          <c:order val="3"/>
          <c:tx>
            <c:strRef>
              <c:f>Лист2!$A$9</c:f>
              <c:strCache>
                <c:ptCount val="1"/>
                <c:pt idx="0">
                  <c:v>Санкционирование расходов на лицевых счетах неучастников бюджетного процесса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9529864238673783"/>
                  <c:y val="-2.3330372496969173E-3"/>
                </c:manualLayout>
              </c:layout>
              <c:tx>
                <c:rich>
                  <a:bodyPr/>
                  <a:lstStyle/>
                  <a:p>
                    <a:r>
                      <a:rPr lang="ru-RU" sz="3000" b="1" i="1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2,2 млрд.</a:t>
                    </a:r>
                    <a:endParaRPr lang="en-US" sz="3000" b="1" i="1" dirty="0">
                      <a:solidFill>
                        <a:srgbClr val="7030A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endParaRP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layout>
                <c:manualLayout>
                  <c:x val="1.4124597733771877E-2"/>
                  <c:y val="-3.8029567641536886E-2"/>
                </c:manualLayout>
              </c:layout>
              <c:tx>
                <c:rich>
                  <a:bodyPr/>
                  <a:lstStyle/>
                  <a:p>
                    <a:r>
                      <a:rPr lang="ru-RU" sz="3000" b="1" i="1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2,2 млрд.</a:t>
                    </a:r>
                    <a:endParaRPr lang="en-US" sz="3000" b="1" i="1" dirty="0">
                      <a:solidFill>
                        <a:srgbClr val="7030A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endParaRP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2"/>
              <c:layout>
                <c:manualLayout>
                  <c:x val="3.1451094947097878E-2"/>
                  <c:y val="-8.3702607929405093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3"/>
              <c:layout>
                <c:manualLayout>
                  <c:x val="3.6920850590071434E-2"/>
                  <c:y val="-2.3018217180586404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3000" b="1" i="1" baseline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Лист2!$B$5:$B$5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Лист2!$B$9:$B$9</c:f>
              <c:numCache>
                <c:formatCode>#,##0.0</c:formatCode>
                <c:ptCount val="1"/>
                <c:pt idx="0">
                  <c:v>2183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100"/>
        <c:axId val="106655104"/>
        <c:axId val="106685568"/>
      </c:barChart>
      <c:catAx>
        <c:axId val="1066551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 b="1" i="1">
                <a:latin typeface="+mn-lt"/>
              </a:defRPr>
            </a:pPr>
            <a:endParaRPr lang="ru-RU"/>
          </a:p>
        </c:txPr>
        <c:crossAx val="106685568"/>
        <c:crosses val="autoZero"/>
        <c:auto val="1"/>
        <c:lblAlgn val="ctr"/>
        <c:lblOffset val="100"/>
        <c:noMultiLvlLbl val="0"/>
      </c:catAx>
      <c:valAx>
        <c:axId val="1066855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665510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>
                <a:latin typeface="+mn-lt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latin typeface="+mn-lt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>
                <a:latin typeface="+mn-lt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500">
                <a:latin typeface="+mn-lt"/>
              </a:defRPr>
            </a:pPr>
            <a:endParaRPr lang="ru-RU"/>
          </a:p>
        </c:txPr>
      </c:legendEntry>
      <c:layout>
        <c:manualLayout>
          <c:xMode val="edge"/>
          <c:yMode val="edge"/>
          <c:x val="0.43343834901134459"/>
          <c:y val="1.3931625889417428E-2"/>
          <c:w val="0.56656169856010397"/>
          <c:h val="0.94098603486321186"/>
        </c:manualLayout>
      </c:layout>
      <c:overlay val="0"/>
      <c:txPr>
        <a:bodyPr/>
        <a:lstStyle/>
        <a:p>
          <a:pPr>
            <a:defRPr sz="1000">
              <a:latin typeface="Myriad Pro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415038397978051E-2"/>
          <c:y val="3.4878344087870612E-2"/>
          <c:w val="0.91529435043315943"/>
          <c:h val="0.658528424129726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3285494340348771E-3"/>
                  <c:y val="0.42990636403694987"/>
                </c:manualLayout>
              </c:layout>
              <c:tx>
                <c:rich>
                  <a:bodyPr/>
                  <a:lstStyle/>
                  <a:p>
                    <a:r>
                      <a:rPr lang="ru-RU" sz="1900" b="0" dirty="0" smtClean="0">
                        <a:solidFill>
                          <a:schemeClr val="bg1"/>
                        </a:solidFill>
                      </a:rPr>
                      <a:t>налог </a:t>
                    </a:r>
                    <a:r>
                      <a:rPr lang="ru-RU" sz="1900" b="0" dirty="0">
                        <a:solidFill>
                          <a:schemeClr val="bg1"/>
                        </a:solidFill>
                      </a:rPr>
                      <a:t>на имущество </a:t>
                    </a:r>
                    <a:r>
                      <a:rPr lang="ru-RU" sz="1900" b="0" dirty="0" smtClean="0">
                        <a:solidFill>
                          <a:schemeClr val="bg1"/>
                        </a:solidFill>
                      </a:rPr>
                      <a:t>организаций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layout>
                <c:manualLayout>
                  <c:x val="4.4501850613061214E-3"/>
                  <c:y val="0.1048277485166863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2"/>
              <c:layout>
                <c:manualLayout>
                  <c:x val="1.4834339557098018E-3"/>
                  <c:y val="6.1821492714968854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900" b="0" i="0" baseline="0">
                    <a:solidFill>
                      <a:schemeClr val="bg1"/>
                    </a:solidFill>
                    <a:latin typeface="Myriad Pro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1"/>
              </c:numCache>
            </c:numRef>
          </c:cat>
          <c:val>
            <c:numRef>
              <c:f>Лист1!$B$2:$B$4</c:f>
              <c:numCache>
                <c:formatCode>0.0%</c:formatCode>
                <c:ptCount val="1"/>
                <c:pt idx="0">
                  <c:v>1.1020000000000001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 на прибыль организаций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4834339557098018E-3"/>
                  <c:y val="0.37092895628981321"/>
                </c:manualLayout>
              </c:layout>
              <c:tx>
                <c:rich>
                  <a:bodyPr/>
                  <a:lstStyle/>
                  <a:p>
                    <a:r>
                      <a:rPr lang="ru-RU" sz="2000" b="0" dirty="0" smtClean="0">
                        <a:solidFill>
                          <a:schemeClr val="bg1"/>
                        </a:solidFill>
                        <a:latin typeface="Myriad Pro" pitchFamily="34" charset="0"/>
                      </a:rPr>
                      <a:t>НДФЛ</a:t>
                    </a:r>
                    <a:endParaRPr lang="ru-RU" sz="2000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2000" b="0">
                    <a:solidFill>
                      <a:schemeClr val="bg1"/>
                    </a:solidFill>
                    <a:latin typeface="Myriad Pro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1"/>
              </c:numCache>
            </c:numRef>
          </c:cat>
          <c:val>
            <c:numRef>
              <c:f>Лист1!$C$2:$C$4</c:f>
              <c:numCache>
                <c:formatCode>0.0%</c:formatCode>
                <c:ptCount val="1"/>
                <c:pt idx="0">
                  <c:v>1.079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имущество организаций2</c:v>
                </c:pt>
              </c:strCache>
            </c:strRef>
          </c:tx>
          <c:spPr>
            <a:solidFill>
              <a:srgbClr val="3E6CA4"/>
            </a:solidFill>
          </c:spPr>
          <c:invertIfNegative val="0"/>
          <c:dLbls>
            <c:dLbl>
              <c:idx val="0"/>
              <c:layout>
                <c:manualLayout>
                  <c:x val="-1.3082252207834474E-5"/>
                  <c:y val="0.45069032236490386"/>
                </c:manualLayout>
              </c:layout>
              <c:tx>
                <c:rich>
                  <a:bodyPr/>
                  <a:lstStyle/>
                  <a:p>
                    <a:pPr>
                      <a:defRPr sz="1850" b="0">
                        <a:solidFill>
                          <a:schemeClr val="bg1"/>
                        </a:solidFill>
                        <a:latin typeface="Myriad Pro" pitchFamily="34" charset="0"/>
                      </a:defRPr>
                    </a:pPr>
                    <a:r>
                      <a:rPr lang="ru-RU" sz="1850" dirty="0" smtClean="0"/>
                      <a:t>налог </a:t>
                    </a:r>
                    <a:r>
                      <a:rPr lang="ru-RU" sz="1850" dirty="0"/>
                      <a:t>на прибыль </a:t>
                    </a:r>
                    <a:r>
                      <a:rPr lang="ru-RU" sz="1850" dirty="0" smtClean="0"/>
                      <a:t>организаций</a:t>
                    </a:r>
                    <a:endParaRPr lang="ru-RU" sz="1850" dirty="0"/>
                  </a:p>
                </c:rich>
              </c:tx>
              <c:spPr/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layout>
                <c:manualLayout>
                  <c:x val="4.669429591610633E-3"/>
                  <c:y val="8.4075960222599732E-3"/>
                </c:manualLayout>
              </c:layout>
              <c:spPr/>
              <c:txPr>
                <a:bodyPr/>
                <a:lstStyle/>
                <a:p>
                  <a:pPr>
                    <a:defRPr sz="1900" b="0">
                      <a:solidFill>
                        <a:schemeClr val="tx1"/>
                      </a:solidFill>
                      <a:latin typeface="Myriad Pro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2"/>
              <c:layout>
                <c:manualLayout>
                  <c:x val="1.0704085645768513E-3"/>
                  <c:y val="-3.0004905930164786E-3"/>
                </c:manualLayout>
              </c:layout>
              <c:spPr/>
              <c:txPr>
                <a:bodyPr/>
                <a:lstStyle/>
                <a:p>
                  <a:pPr>
                    <a:defRPr sz="1900" b="0">
                      <a:solidFill>
                        <a:schemeClr val="tx1"/>
                      </a:solidFill>
                      <a:effectLst/>
                      <a:latin typeface="Myriad Pro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900" b="0">
                    <a:solidFill>
                      <a:schemeClr val="bg1"/>
                    </a:solidFill>
                    <a:latin typeface="Myriad Pro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1"/>
              </c:numCache>
            </c:numRef>
          </c:cat>
          <c:val>
            <c:numRef>
              <c:f>Лист1!$D$2:$D$4</c:f>
              <c:numCache>
                <c:formatCode>0.0%</c:formatCode>
                <c:ptCount val="1"/>
                <c:pt idx="0">
                  <c:v>1.159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 на имуществофизических лиц2</c:v>
                </c:pt>
              </c:strCache>
            </c:strRef>
          </c:tx>
          <c:spPr>
            <a:solidFill>
              <a:srgbClr val="781E2B"/>
            </a:solidFill>
          </c:spPr>
          <c:invertIfNegative val="0"/>
          <c:dLbls>
            <c:dLbl>
              <c:idx val="0"/>
              <c:layout>
                <c:manualLayout>
                  <c:x val="4.450301867129405E-3"/>
                  <c:y val="0.49994772369496554"/>
                </c:manualLayout>
              </c:layout>
              <c:tx>
                <c:rich>
                  <a:bodyPr/>
                  <a:lstStyle/>
                  <a:p>
                    <a:r>
                      <a:rPr lang="ru-RU" sz="1900" dirty="0" smtClean="0">
                        <a:solidFill>
                          <a:schemeClr val="bg1"/>
                        </a:solidFill>
                        <a:latin typeface="Myriad Pro" pitchFamily="34" charset="0"/>
                      </a:rPr>
                      <a:t>земельный налог</a:t>
                    </a:r>
                    <a:endParaRPr lang="ru-RU" sz="1900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900">
                    <a:solidFill>
                      <a:schemeClr val="bg1"/>
                    </a:solidFill>
                    <a:latin typeface="Myriad Pro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1"/>
              </c:numCache>
            </c:numRef>
          </c:cat>
          <c:val>
            <c:numRef>
              <c:f>Лист1!$E$2:$E$4</c:f>
              <c:numCache>
                <c:formatCode>0.0%</c:formatCode>
                <c:ptCount val="1"/>
                <c:pt idx="0">
                  <c:v>2.7010000000000001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362048"/>
        <c:axId val="80560896"/>
      </c:barChart>
      <c:catAx>
        <c:axId val="733620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700" b="1" baseline="0">
                <a:solidFill>
                  <a:schemeClr val="tx1"/>
                </a:solidFill>
                <a:latin typeface="Myriad Pro" pitchFamily="34" charset="0"/>
              </a:defRPr>
            </a:pPr>
            <a:endParaRPr lang="ru-RU"/>
          </a:p>
        </c:txPr>
        <c:crossAx val="80560896"/>
        <c:crosses val="autoZero"/>
        <c:auto val="1"/>
        <c:lblAlgn val="ctr"/>
        <c:lblOffset val="100"/>
        <c:noMultiLvlLbl val="0"/>
      </c:catAx>
      <c:valAx>
        <c:axId val="80560896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73362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729045116755676"/>
          <c:y val="9.8967631116179625E-3"/>
          <c:w val="0.45432225142141952"/>
          <c:h val="0.8168915558672924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2018 год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698ED9"/>
              </a:solidFill>
              <a:effectLst/>
            </c:spPr>
          </c:dPt>
          <c:dPt>
            <c:idx val="1"/>
            <c:bubble3D val="0"/>
            <c:spPr>
              <a:solidFill>
                <a:srgbClr val="A85400"/>
              </a:solidFill>
              <a:effectLst/>
            </c:spPr>
          </c:dPt>
          <c:dPt>
            <c:idx val="2"/>
            <c:bubble3D val="0"/>
            <c:spPr>
              <a:solidFill>
                <a:srgbClr val="F6B166"/>
              </a:solidFill>
              <a:effectLst/>
            </c:spPr>
          </c:dPt>
          <c:dPt>
            <c:idx val="3"/>
            <c:bubble3D val="0"/>
            <c:spPr>
              <a:solidFill>
                <a:srgbClr val="E47C7E"/>
              </a:solidFill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Иные МБТ</c:v>
                </c:pt>
                <c:pt idx="3">
                  <c:v>Субвенции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14.1</c:v>
                </c:pt>
                <c:pt idx="1">
                  <c:v>6.7</c:v>
                </c:pt>
                <c:pt idx="2">
                  <c:v>4.9000000000000004</c:v>
                </c:pt>
                <c:pt idx="3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zero"/>
    <c:showDLblsOverMax val="0"/>
  </c:chart>
  <c:txPr>
    <a:bodyPr/>
    <a:lstStyle/>
    <a:p>
      <a:pPr>
        <a:defRPr sz="1800">
          <a:latin typeface="Myriad Pro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02875463979785"/>
          <c:y val="3.4880370402822922E-2"/>
          <c:w val="0.84326302300694045"/>
          <c:h val="0.787217186403052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 от кредитных организаций</c:v>
                </c:pt>
              </c:strCache>
            </c:strRef>
          </c:tx>
          <c:spPr>
            <a:solidFill>
              <a:srgbClr val="CC99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C99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CC99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CC99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rgbClr val="CC99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200" b="1" i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 </a:t>
                    </a:r>
                    <a:r>
                      <a:rPr lang="en-US" sz="2200" b="1" i="1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8</a:t>
                    </a:r>
                    <a:r>
                      <a:rPr lang="ru-RU" sz="2200" b="1" i="1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,4</a:t>
                    </a:r>
                    <a:r>
                      <a:rPr lang="en-US" sz="2200" b="1" i="1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 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200" b="1" i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 </a:t>
                    </a:r>
                    <a:r>
                      <a:rPr lang="en-US" sz="2200" b="1" i="1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4</a:t>
                    </a:r>
                    <a:r>
                      <a:rPr lang="ru-RU" sz="2200" b="1" i="1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,</a:t>
                    </a:r>
                    <a:r>
                      <a:rPr lang="en-US" sz="2200" b="1" i="1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8 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200" b="1" i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 </a:t>
                    </a:r>
                    <a:r>
                      <a:rPr lang="en-US" sz="2200" b="1" i="1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4</a:t>
                    </a:r>
                    <a:r>
                      <a:rPr lang="ru-RU" sz="2200" b="1" i="1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,</a:t>
                    </a:r>
                    <a:r>
                      <a:rPr lang="en-US" sz="2200" b="1" i="1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1 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200" b="1" i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 </a:t>
                    </a:r>
                    <a:r>
                      <a:rPr lang="en-US" sz="2200" b="1" i="1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3</a:t>
                    </a:r>
                    <a:r>
                      <a:rPr lang="ru-RU" sz="2200" b="1" i="1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,</a:t>
                    </a:r>
                    <a:r>
                      <a:rPr lang="en-US" sz="2200" b="1" i="1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0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 b="1" i="1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_-* #,##0.0_р_._-;\-* #,##0.0_р_._-;_-* "-"?_р_._-;_-@_-</c:formatCode>
                <c:ptCount val="4"/>
                <c:pt idx="0">
                  <c:v>8384.4</c:v>
                </c:pt>
                <c:pt idx="1">
                  <c:v>4838.6000000000004</c:v>
                </c:pt>
                <c:pt idx="2">
                  <c:v>4101.8</c:v>
                </c:pt>
                <c:pt idx="3">
                  <c:v>3001.1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rgbClr val="3E6CA4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1.3603888612645446E-2"/>
                </c:manualLayout>
              </c:layout>
              <c:tx>
                <c:rich>
                  <a:bodyPr/>
                  <a:lstStyle/>
                  <a:p>
                    <a:r>
                      <a:rPr lang="en-US" sz="2200" b="1" i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 </a:t>
                    </a:r>
                    <a:r>
                      <a:rPr lang="en-US" sz="2200" b="1" i="1" dirty="0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4</a:t>
                    </a:r>
                    <a:r>
                      <a:rPr lang="ru-RU" sz="2200" b="1" i="1" dirty="0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,</a:t>
                    </a:r>
                    <a:r>
                      <a:rPr lang="en-US" sz="2200" b="1" i="1" dirty="0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3 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200" b="1" i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 </a:t>
                    </a:r>
                    <a:r>
                      <a:rPr lang="en-US" sz="2200" b="1" i="1" dirty="0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8</a:t>
                    </a:r>
                    <a:r>
                      <a:rPr lang="ru-RU" sz="2200" b="1" i="1" dirty="0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,1</a:t>
                    </a:r>
                    <a:r>
                      <a:rPr lang="en-US" sz="2200" b="1" i="1" dirty="0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 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200" b="1" i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 </a:t>
                    </a:r>
                    <a:r>
                      <a:rPr lang="en-US" sz="2200" b="1" i="1" dirty="0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7</a:t>
                    </a:r>
                    <a:r>
                      <a:rPr lang="ru-RU" sz="2200" b="1" i="1" dirty="0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,6</a:t>
                    </a:r>
                    <a:r>
                      <a:rPr lang="en-US" sz="2200" b="1" i="1" dirty="0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 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200" b="1" i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 </a:t>
                    </a:r>
                    <a:r>
                      <a:rPr lang="en-US" sz="2200" b="1" i="1" dirty="0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7</a:t>
                    </a:r>
                    <a:r>
                      <a:rPr lang="ru-RU" sz="2200" b="1" i="1" dirty="0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,3</a:t>
                    </a:r>
                    <a:r>
                      <a:rPr lang="en-US" sz="2200" b="1" i="1" dirty="0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 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 b="1" i="1">
                    <a:solidFill>
                      <a:schemeClr val="accent1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_-* #,##0.0_р_._-;\-* #,##0.0_р_._-;_-* "-"?_р_._-;_-@_-</c:formatCode>
                <c:ptCount val="4"/>
                <c:pt idx="0">
                  <c:v>4318.5</c:v>
                </c:pt>
                <c:pt idx="1">
                  <c:v>8150</c:v>
                </c:pt>
                <c:pt idx="2">
                  <c:v>7600.9</c:v>
                </c:pt>
                <c:pt idx="3">
                  <c:v>7295.5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государственные гарантии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 formatCode="_-* #,##0.0_р_._-;\-* #,##0.0_р_._-;_-* &quot;-&quot;?_р_._-;_-@_-">
                  <c:v>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7148288"/>
        <c:axId val="27149824"/>
      </c:barChart>
      <c:dateAx>
        <c:axId val="27148288"/>
        <c:scaling>
          <c:orientation val="minMax"/>
          <c:min val="1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7149824"/>
        <c:crosses val="autoZero"/>
        <c:auto val="1"/>
        <c:lblOffset val="100"/>
        <c:baseTimeUnit val="months"/>
        <c:majorUnit val="12"/>
        <c:majorTimeUnit val="months"/>
        <c:minorUnit val="1"/>
        <c:minorTimeUnit val="months"/>
      </c:dateAx>
      <c:valAx>
        <c:axId val="27149824"/>
        <c:scaling>
          <c:orientation val="minMax"/>
        </c:scaling>
        <c:delete val="0"/>
        <c:axPos val="l"/>
        <c:numFmt formatCode="_-* #,##0.0_р_._-;\-* #,##0.0_р_._-;_-* &quot;-&quot;?_р_._-;_-@_-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+mn-lt"/>
              </a:defRPr>
            </a:pPr>
            <a:endParaRPr lang="ru-RU"/>
          </a:p>
        </c:txPr>
        <c:crossAx val="2714828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3732567226623442E-2"/>
          <c:y val="0.91064151868242371"/>
          <c:w val="0.98308687448783005"/>
          <c:h val="8.9358481317576247E-2"/>
        </c:manualLayout>
      </c:layout>
      <c:overlay val="0"/>
      <c:txPr>
        <a:bodyPr/>
        <a:lstStyle/>
        <a:p>
          <a:pPr>
            <a:defRPr sz="1600" b="1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5402595123703356E-2"/>
          <c:y val="3.8621835178983877E-2"/>
          <c:w val="0.92459740487629649"/>
          <c:h val="0.723430219311420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'расходы на обсл.'!$A$5</c:f>
              <c:strCache>
                <c:ptCount val="1"/>
              </c:strCache>
            </c:strRef>
          </c:tx>
          <c:spPr>
            <a:solidFill>
              <a:srgbClr val="A2B973">
                <a:lumMod val="60000"/>
                <a:lumOff val="4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3.3399640627625412E-3"/>
                  <c:y val="0.39504227501448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575974570318635E-3"/>
                  <c:y val="0.285656095507830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72611032199361E-3"/>
                  <c:y val="0.15948447507302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575974570318635E-3"/>
                  <c:y val="0.122581157589526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4575974570318632E-3"/>
                  <c:y val="9.4041442514525911E-2"/>
                </c:manualLayout>
              </c:layout>
              <c:spPr/>
              <c:txPr>
                <a:bodyPr/>
                <a:lstStyle/>
                <a:p>
                  <a:pPr>
                    <a:defRPr sz="2600" b="1" i="1">
                      <a:solidFill>
                        <a:srgbClr val="DC404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500" b="1" i="1">
                    <a:solidFill>
                      <a:srgbClr val="781E2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на обсл.'!$B$4:$F$4</c:f>
              <c:strCache>
                <c:ptCount val="5"/>
                <c:pt idx="0">
                  <c:v>  01.01.2016</c:v>
                </c:pt>
                <c:pt idx="1">
                  <c:v>01.01.2017</c:v>
                </c:pt>
                <c:pt idx="2">
                  <c:v>01.01.2018</c:v>
                </c:pt>
                <c:pt idx="3">
                  <c:v>01.01.2019</c:v>
                </c:pt>
                <c:pt idx="4">
                  <c:v>01.01.2020</c:v>
                </c:pt>
              </c:strCache>
            </c:strRef>
          </c:cat>
          <c:val>
            <c:numRef>
              <c:f>'расходы на обсл.'!$B$5:$F$5</c:f>
              <c:numCache>
                <c:formatCode>#,##0.0</c:formatCode>
                <c:ptCount val="5"/>
                <c:pt idx="0">
                  <c:v>728.9</c:v>
                </c:pt>
                <c:pt idx="1">
                  <c:v>562.70000000000005</c:v>
                </c:pt>
                <c:pt idx="2">
                  <c:v>349.5</c:v>
                </c:pt>
                <c:pt idx="3">
                  <c:v>146.69999999999999</c:v>
                </c:pt>
                <c:pt idx="4">
                  <c:v>111.7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overlap val="-78"/>
        <c:axId val="78500608"/>
        <c:axId val="78502144"/>
      </c:barChart>
      <c:catAx>
        <c:axId val="78500608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1" i="1">
                <a:effectLst/>
                <a:latin typeface="+mn-lt"/>
              </a:defRPr>
            </a:pPr>
            <a:endParaRPr lang="ru-RU"/>
          </a:p>
        </c:txPr>
        <c:crossAx val="78502144"/>
        <c:crosses val="autoZero"/>
        <c:auto val="1"/>
        <c:lblAlgn val="ctr"/>
        <c:lblOffset val="100"/>
        <c:tickLblSkip val="1"/>
        <c:noMultiLvlLbl val="0"/>
      </c:catAx>
      <c:valAx>
        <c:axId val="78502144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>
                <a:latin typeface="+mn-lt"/>
              </a:defRPr>
            </a:pPr>
            <a:endParaRPr lang="ru-RU"/>
          </a:p>
        </c:txPr>
        <c:crossAx val="78500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Myriad Pro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065138767398602E-2"/>
          <c:y val="0.1452729611239777"/>
          <c:w val="0.88655915880658687"/>
          <c:h val="0.749958978916872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федерального бюджета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780565627806278E-3"/>
                  <c:y val="0.14380880756838987"/>
                </c:manualLayout>
              </c:layout>
              <c:tx>
                <c:rich>
                  <a:bodyPr/>
                  <a:lstStyle/>
                  <a:p>
                    <a:pPr>
                      <a:defRPr sz="2400" b="1" i="1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defRPr>
                    </a:pPr>
                    <a:r>
                      <a:rPr lang="en-US" sz="2400" dirty="0" smtClean="0">
                        <a:latin typeface="+mn-lt"/>
                      </a:rPr>
                      <a:t>1,5</a:t>
                    </a:r>
                    <a:r>
                      <a:rPr lang="ru-RU" sz="2400" dirty="0" smtClean="0">
                        <a:latin typeface="+mn-lt"/>
                      </a:rPr>
                      <a:t> млрд.</a:t>
                    </a:r>
                    <a:endParaRPr lang="en-US" sz="2400" dirty="0">
                      <a:latin typeface="+mn-lt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8179603975626654"/>
                </c:manualLayout>
              </c:layout>
              <c:tx>
                <c:rich>
                  <a:bodyPr/>
                  <a:lstStyle/>
                  <a:p>
                    <a:pPr>
                      <a:defRPr sz="2400" b="1" i="1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defRPr>
                    </a:pPr>
                    <a:r>
                      <a:rPr lang="en-US" sz="2400" dirty="0" smtClean="0">
                        <a:latin typeface="+mn-lt"/>
                      </a:rPr>
                      <a:t>2,1</a:t>
                    </a:r>
                    <a:r>
                      <a:rPr lang="ru-RU" sz="2400" dirty="0" smtClean="0">
                        <a:latin typeface="+mn-lt"/>
                      </a:rPr>
                      <a:t> млрд.</a:t>
                    </a:r>
                    <a:endParaRPr lang="en-US" sz="2400" dirty="0">
                      <a:latin typeface="+mn-lt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561131255612543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2800" b="1" i="1"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defRPr>
                    </a:pPr>
                    <a:r>
                      <a:rPr lang="en-US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</a:rPr>
                      <a:t>2,3</a:t>
                    </a:r>
                    <a:r>
                      <a:rPr lang="ru-RU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</a:rPr>
                      <a:t> млрд.</a:t>
                    </a:r>
                    <a:endParaRPr lang="en-US" dirty="0">
                      <a:solidFill>
                        <a:schemeClr val="accent4">
                          <a:lumMod val="50000"/>
                        </a:schemeClr>
                      </a:solidFill>
                      <a:latin typeface="+mn-lt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727643288855082E-3"/>
                  <c:y val="0.38674890824096469"/>
                </c:manualLayout>
              </c:layout>
              <c:tx>
                <c:rich>
                  <a:bodyPr/>
                  <a:lstStyle/>
                  <a:p>
                    <a:pPr>
                      <a:defRPr sz="2400" b="1" i="1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defRPr>
                    </a:pPr>
                    <a:r>
                      <a:rPr lang="en-US" sz="2400" dirty="0" smtClean="0">
                        <a:latin typeface="+mn-lt"/>
                      </a:rPr>
                      <a:t>6,2</a:t>
                    </a:r>
                    <a:r>
                      <a:rPr lang="ru-RU" sz="2400" dirty="0" smtClean="0">
                        <a:latin typeface="+mn-lt"/>
                      </a:rPr>
                      <a:t> млрд.</a:t>
                    </a:r>
                    <a:endParaRPr lang="en-US" sz="2400" dirty="0">
                      <a:latin typeface="+mn-lt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 i="1">
                    <a:solidFill>
                      <a:schemeClr val="tx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 (план)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1.5</c:v>
                </c:pt>
                <c:pt idx="1">
                  <c:v>2.1</c:v>
                </c:pt>
                <c:pt idx="2">
                  <c:v>2.2999999999999998</c:v>
                </c:pt>
                <c:pt idx="3">
                  <c:v>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7"/>
        <c:axId val="83628800"/>
        <c:axId val="83630336"/>
      </c:barChart>
      <c:catAx>
        <c:axId val="83628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 i="1" baseline="0">
                <a:solidFill>
                  <a:schemeClr val="tx1"/>
                </a:solidFill>
                <a:latin typeface="+mn-lt"/>
              </a:defRPr>
            </a:pPr>
            <a:endParaRPr lang="ru-RU"/>
          </a:p>
        </c:txPr>
        <c:crossAx val="83630336"/>
        <c:crossesAt val="0"/>
        <c:auto val="1"/>
        <c:lblAlgn val="ctr"/>
        <c:lblOffset val="100"/>
        <c:noMultiLvlLbl val="0"/>
      </c:catAx>
      <c:valAx>
        <c:axId val="83630336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low"/>
        <c:txPr>
          <a:bodyPr/>
          <a:lstStyle/>
          <a:p>
            <a:pPr>
              <a:defRPr sz="1596" baseline="0"/>
            </a:pPr>
            <a:endParaRPr lang="ru-RU"/>
          </a:p>
        </c:txPr>
        <c:crossAx val="8362880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effectLst>
      <a:outerShdw blurRad="50800" dist="50800" dir="5400000" algn="ctr" rotWithShape="0">
        <a:schemeClr val="bg1"/>
      </a:outerShdw>
    </a:effectLst>
  </c:spPr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415038397978051E-2"/>
          <c:y val="3.4878344087870612E-2"/>
          <c:w val="0.88737358598010252"/>
          <c:h val="0.845649216363874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E47C7E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2018  год</c:v>
                </c:pt>
                <c:pt idx="2">
                  <c:v>2019 год 
план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3.2</c:v>
                </c:pt>
                <c:pt idx="1">
                  <c:v>4.8</c:v>
                </c:pt>
                <c:pt idx="2">
                  <c:v>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83685760"/>
        <c:axId val="83687296"/>
      </c:barChart>
      <c:catAx>
        <c:axId val="836857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 i="0" baseline="0">
                <a:solidFill>
                  <a:srgbClr val="781E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pPr>
            <a:endParaRPr lang="ru-RU"/>
          </a:p>
        </c:txPr>
        <c:crossAx val="83687296"/>
        <c:crosses val="autoZero"/>
        <c:auto val="1"/>
        <c:lblAlgn val="ctr"/>
        <c:lblOffset val="100"/>
        <c:noMultiLvlLbl val="0"/>
      </c:catAx>
      <c:valAx>
        <c:axId val="83687296"/>
        <c:scaling>
          <c:orientation val="minMax"/>
        </c:scaling>
        <c:delete val="0"/>
        <c:axPos val="b"/>
        <c:numFmt formatCode="#,##0.0" sourceLinked="1"/>
        <c:majorTickMark val="out"/>
        <c:minorTickMark val="none"/>
        <c:tickLblPos val="nextTo"/>
        <c:crossAx val="836857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06513876739863E-2"/>
          <c:y val="0.23767722389819934"/>
          <c:w val="0.88655915880658687"/>
          <c:h val="0.627857161170126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EAB726"/>
            </a:solidFill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2.7</c:v>
                </c:pt>
                <c:pt idx="1">
                  <c:v>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0"/>
        <c:overlap val="7"/>
        <c:axId val="27300608"/>
        <c:axId val="27302144"/>
      </c:barChart>
      <c:catAx>
        <c:axId val="27300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200" b="1" i="1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pPr>
            <a:endParaRPr lang="ru-RU"/>
          </a:p>
        </c:txPr>
        <c:crossAx val="27302144"/>
        <c:crossesAt val="0"/>
        <c:auto val="1"/>
        <c:lblAlgn val="ctr"/>
        <c:lblOffset val="100"/>
        <c:noMultiLvlLbl val="0"/>
      </c:catAx>
      <c:valAx>
        <c:axId val="27302144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low"/>
        <c:txPr>
          <a:bodyPr/>
          <a:lstStyle/>
          <a:p>
            <a:pPr>
              <a:defRPr sz="1800" baseline="0">
                <a:latin typeface="+mn-lt"/>
              </a:defRPr>
            </a:pPr>
            <a:endParaRPr lang="ru-RU"/>
          </a:p>
        </c:txPr>
        <c:crossAx val="2730060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effectLst>
      <a:outerShdw blurRad="50800" dist="50800" dir="5400000" algn="ctr" rotWithShape="0">
        <a:schemeClr val="bg1"/>
      </a:outerShdw>
    </a:effectLst>
  </c:spPr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1178337613961832"/>
          <c:w val="1"/>
          <c:h val="0.7545984238446166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rgbClr val="993300"/>
            </a:solidFill>
          </c:spPr>
          <c:invertIfNegative val="0"/>
          <c:dLbls>
            <c:dLbl>
              <c:idx val="0"/>
              <c:layout>
                <c:manualLayout>
                  <c:x val="7.0328412073490817E-2"/>
                  <c:y val="-2.0788980217757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941601049868774E-2"/>
                  <c:y val="-1.5292824254843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1864282589676309E-2"/>
                  <c:y val="-1.2345662572054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96661198600175E-2"/>
                  <c:y val="-1.7709032654863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6914916885389322E-2"/>
                  <c:y val="-1.6912317374233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Лист1!$A$12:$A$17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 (план)</c:v>
                </c:pt>
              </c:strCache>
            </c:strRef>
          </c:cat>
          <c:val>
            <c:numRef>
              <c:f>Лист1!$B$12:$B$17</c:f>
              <c:numCache>
                <c:formatCode>General</c:formatCode>
                <c:ptCount val="6"/>
                <c:pt idx="0">
                  <c:v>86.6</c:v>
                </c:pt>
                <c:pt idx="1">
                  <c:v>371.4</c:v>
                </c:pt>
                <c:pt idx="2">
                  <c:v>339.8</c:v>
                </c:pt>
                <c:pt idx="3">
                  <c:v>45.4</c:v>
                </c:pt>
                <c:pt idx="4">
                  <c:v>240</c:v>
                </c:pt>
                <c:pt idx="5">
                  <c:v>1415.3</c:v>
                </c:pt>
              </c:numCache>
            </c:numRef>
          </c:val>
        </c:ser>
        <c:ser>
          <c:idx val="1"/>
          <c:order val="1"/>
          <c:tx>
            <c:strRef>
              <c:f>Лист1!$C$11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3"/>
              <c:layout>
                <c:manualLayout>
                  <c:x val="1.1111111111111115E-2"/>
                  <c:y val="-1.208009081184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Лист1!$A$12:$A$17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 (план)</c:v>
                </c:pt>
              </c:strCache>
            </c:strRef>
          </c:cat>
          <c:val>
            <c:numRef>
              <c:f>Лист1!$C$12:$C$17</c:f>
              <c:numCache>
                <c:formatCode>General</c:formatCode>
                <c:ptCount val="6"/>
                <c:pt idx="0">
                  <c:v>7458.2</c:v>
                </c:pt>
                <c:pt idx="1">
                  <c:v>7756</c:v>
                </c:pt>
                <c:pt idx="2">
                  <c:v>7877.6</c:v>
                </c:pt>
                <c:pt idx="3">
                  <c:v>7545.3</c:v>
                </c:pt>
                <c:pt idx="4">
                  <c:v>8552</c:v>
                </c:pt>
                <c:pt idx="5">
                  <c:v>9159.1</c:v>
                </c:pt>
              </c:numCache>
            </c:numRef>
          </c:val>
        </c:ser>
        <c:ser>
          <c:idx val="2"/>
          <c:order val="2"/>
          <c:tx>
            <c:strRef>
              <c:f>Лист1!$D$11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1"/>
              <c:layout>
                <c:manualLayout>
                  <c:x val="3.2746062992125994E-3"/>
                  <c:y val="2.34791308346125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5228565179352585E-3"/>
                  <c:y val="-2.34791308346125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1666666666666675E-3"/>
                  <c:y val="-7.24805448710692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Лист1!$A$12:$A$17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 (план)</c:v>
                </c:pt>
              </c:strCache>
            </c:strRef>
          </c:cat>
          <c:val>
            <c:numRef>
              <c:f>Лист1!$D$12:$D$17</c:f>
              <c:numCache>
                <c:formatCode>General</c:formatCode>
                <c:ptCount val="6"/>
                <c:pt idx="0">
                  <c:v>2255.9</c:v>
                </c:pt>
                <c:pt idx="1">
                  <c:v>2154.4</c:v>
                </c:pt>
                <c:pt idx="2">
                  <c:v>3175.5</c:v>
                </c:pt>
                <c:pt idx="3">
                  <c:v>3340.9</c:v>
                </c:pt>
                <c:pt idx="4">
                  <c:v>2970.1</c:v>
                </c:pt>
                <c:pt idx="5">
                  <c:v>5655.9</c:v>
                </c:pt>
              </c:numCache>
            </c:numRef>
          </c:val>
        </c:ser>
        <c:ser>
          <c:idx val="3"/>
          <c:order val="3"/>
          <c:tx>
            <c:strRef>
              <c:f>Лист1!$E$11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009900"/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Лист1!$A$12:$A$17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 (план)</c:v>
                </c:pt>
              </c:strCache>
            </c:strRef>
          </c:cat>
          <c:val>
            <c:numRef>
              <c:f>Лист1!$E$12:$E$17</c:f>
              <c:numCache>
                <c:formatCode>General</c:formatCode>
                <c:ptCount val="6"/>
                <c:pt idx="0">
                  <c:v>1848.4</c:v>
                </c:pt>
                <c:pt idx="1">
                  <c:v>1831.6</c:v>
                </c:pt>
                <c:pt idx="2">
                  <c:v>2180</c:v>
                </c:pt>
                <c:pt idx="3">
                  <c:v>3468.2</c:v>
                </c:pt>
                <c:pt idx="4">
                  <c:v>3516.7</c:v>
                </c:pt>
                <c:pt idx="5">
                  <c:v>2970.1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0623488"/>
        <c:axId val="80625024"/>
        <c:axId val="0"/>
      </c:bar3DChart>
      <c:catAx>
        <c:axId val="80623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80625024"/>
        <c:crosses val="autoZero"/>
        <c:auto val="1"/>
        <c:lblAlgn val="ctr"/>
        <c:lblOffset val="100"/>
        <c:noMultiLvlLbl val="0"/>
      </c:catAx>
      <c:valAx>
        <c:axId val="806250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0623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3865781213207826E-2"/>
          <c:y val="0.95693243868425892"/>
          <c:w val="0.94211205865611569"/>
          <c:h val="4.2891369443177951E-2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0.86066</cdr:x>
      <cdr:y>0.11338</cdr:y>
    </cdr:from>
    <cdr:to>
      <cdr:x>1</cdr:x>
      <cdr:y>0.27392</cdr:y>
    </cdr:to>
    <cdr:sp macro="" textlink="">
      <cdr:nvSpPr>
        <cdr:cNvPr id="2" name="TextBox 11"/>
        <cdr:cNvSpPr txBox="1"/>
      </cdr:nvSpPr>
      <cdr:spPr>
        <a:xfrm xmlns:a="http://schemas.openxmlformats.org/drawingml/2006/main">
          <a:off x="7251005" y="576064"/>
          <a:ext cx="1173931" cy="8156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+19,5 </a:t>
          </a:r>
        </a:p>
        <a:p xmlns:a="http://schemas.openxmlformats.org/drawingml/2006/main">
          <a:r>
            <a:rPr lang="ru-RU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млрд</a:t>
          </a:r>
          <a:r>
            <a: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. </a:t>
          </a:r>
          <a:r>
            <a:rPr lang="ru-RU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руб</a:t>
          </a:r>
          <a:r>
            <a:rPr lang="ru-RU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.</a:t>
          </a:r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</a:p>
        <a:p xmlns:a="http://schemas.openxmlformats.org/drawingml/2006/main"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к 2014 году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0.03932</cdr:x>
      <cdr:y>0.02999</cdr:y>
    </cdr:from>
    <cdr:to>
      <cdr:x>0.28118</cdr:x>
      <cdr:y>0.14996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9448" y="144016"/>
          <a:ext cx="2088232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0.86598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4154234"/>
          <a:ext cx="8712968" cy="642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500" b="1" dirty="0" smtClean="0">
              <a:solidFill>
                <a:srgbClr val="DC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* - плановый показатель с учетом экономии от досрочного погашения кредитов кредитных организаций в  марте 2019 года</a:t>
          </a:r>
          <a:endParaRPr lang="ru-RU" sz="1500" b="1" dirty="0">
            <a:solidFill>
              <a:srgbClr val="DC404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0.94688</cdr:x>
      <cdr:y>0.6426</cdr:y>
    </cdr:from>
    <cdr:to>
      <cdr:x>0.98393</cdr:x>
      <cdr:y>0.70511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250140" y="3082664"/>
          <a:ext cx="322815" cy="2998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DC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*</a:t>
          </a:r>
          <a:endParaRPr lang="ru-RU" sz="2000" b="1" dirty="0">
            <a:solidFill>
              <a:srgbClr val="DC404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0.04964</cdr:x>
      <cdr:y>0.32877</cdr:y>
    </cdr:from>
    <cdr:to>
      <cdr:x>0.21653</cdr:x>
      <cdr:y>0.44438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3940" y="1728192"/>
          <a:ext cx="1526042" cy="6077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rgbClr val="002060"/>
              </a:solidFill>
            </a:rPr>
            <a:t>11 649,1</a:t>
          </a:r>
          <a:endParaRPr lang="ru-RU" sz="28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0.26712</cdr:x>
      <cdr:y>0.09921</cdr:y>
    </cdr:from>
    <cdr:to>
      <cdr:x>0.59362</cdr:x>
      <cdr:y>0.16926</cdr:y>
    </cdr:to>
    <cdr:sp macro="" textlink="">
      <cdr:nvSpPr>
        <cdr:cNvPr id="3" name="TextBox 2"/>
        <cdr:cNvSpPr txBox="1"/>
      </cdr:nvSpPr>
      <cdr:spPr>
        <a:xfrm xmlns:a="http://schemas.openxmlformats.org/drawingml/2006/main" rot="20981882">
          <a:off x="2442528" y="521487"/>
          <a:ext cx="2985491" cy="3682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rgbClr val="FF0000"/>
              </a:solidFill>
            </a:rPr>
            <a:t>+7,6 млрд. рублей</a:t>
          </a:r>
          <a:endParaRPr lang="ru-RU" sz="2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0.20863</cdr:x>
      <cdr:y>0.31395</cdr:y>
    </cdr:from>
    <cdr:to>
      <cdr:x>0.37552</cdr:x>
      <cdr:y>0.42956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907704" y="1650305"/>
          <a:ext cx="1526042" cy="6077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b="1" dirty="0" smtClean="0">
              <a:solidFill>
                <a:srgbClr val="002060"/>
              </a:solidFill>
            </a:rPr>
            <a:t>12 113,4</a:t>
          </a:r>
          <a:endParaRPr lang="ru-RU" sz="2800" b="1" dirty="0">
            <a:solidFill>
              <a:srgbClr val="00206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11205-FA96-45EC-8A46-4DA7246AAE26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C317A-B088-4C32-877D-7C95BD5CB1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849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8739A8B-D04C-44D2-A753-37317CD2CE72}" type="datetimeFigureOut">
              <a:rPr lang="ru-RU"/>
              <a:pPr>
                <a:defRPr/>
              </a:pPr>
              <a:t>28.03.2019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094081-4174-4D8E-AE8E-55E9614ABF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3491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94081-4174-4D8E-AE8E-55E9614ABF84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944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94081-4174-4D8E-AE8E-55E9614ABF84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254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94081-4174-4D8E-AE8E-55E9614ABF84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237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94081-4174-4D8E-AE8E-55E9614ABF84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361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94081-4174-4D8E-AE8E-55E9614ABF84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2206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94081-4174-4D8E-AE8E-55E9614ABF84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944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94081-4174-4D8E-AE8E-55E9614ABF84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944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94081-4174-4D8E-AE8E-55E9614ABF84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944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94081-4174-4D8E-AE8E-55E9614ABF84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9449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94081-4174-4D8E-AE8E-55E9614ABF84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9449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94081-4174-4D8E-AE8E-55E9614ABF84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944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94081-4174-4D8E-AE8E-55E9614ABF84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73752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94081-4174-4D8E-AE8E-55E9614ABF84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944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94081-4174-4D8E-AE8E-55E9614ABF84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944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94081-4174-4D8E-AE8E-55E9614ABF84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4063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94081-4174-4D8E-AE8E-55E9614ABF84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944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94081-4174-4D8E-AE8E-55E9614ABF84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2660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94081-4174-4D8E-AE8E-55E9614ABF84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491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94081-4174-4D8E-AE8E-55E9614ABF84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361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94081-4174-4D8E-AE8E-55E9614ABF84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944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95908-BAE3-412E-824F-08473FA9FE40}" type="datetimeFigureOut">
              <a:rPr lang="ru-RU"/>
              <a:pPr>
                <a:defRPr/>
              </a:pPr>
              <a:t>28.03.2019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66BA4-F993-45DE-BCA7-9C8AE5DCE2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D926E-7A98-44F8-A554-27E4FB8D1B86}" type="datetimeFigureOut">
              <a:rPr lang="ru-RU"/>
              <a:pPr>
                <a:defRPr/>
              </a:pPr>
              <a:t>28.03.2019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DBA22-2ABC-46B6-B3A4-DDF28E7048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284FA-A3EC-4B46-80BE-1E888371057B}" type="datetimeFigureOut">
              <a:rPr lang="ru-RU"/>
              <a:pPr>
                <a:defRPr/>
              </a:pPr>
              <a:t>28.03.2019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3BFF3-B425-4B61-BE83-C8EB267FDC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D2E0-D45C-4D52-941D-A310562EAAA7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A867-037E-4ADC-8086-CF9B5A9C3BD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6925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D2E0-D45C-4D52-941D-A310562EAAA7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A867-037E-4ADC-8086-CF9B5A9C3BD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711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D2E0-D45C-4D52-941D-A310562EAAA7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A867-037E-4ADC-8086-CF9B5A9C3BD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220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D2E0-D45C-4D52-941D-A310562EAAA7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A867-037E-4ADC-8086-CF9B5A9C3BD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666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D2E0-D45C-4D52-941D-A310562EAAA7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A867-037E-4ADC-8086-CF9B5A9C3BD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667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D2E0-D45C-4D52-941D-A310562EAAA7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A867-037E-4ADC-8086-CF9B5A9C3BD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980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D2E0-D45C-4D52-941D-A310562EAAA7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A867-037E-4ADC-8086-CF9B5A9C3BD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253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D2E0-D45C-4D52-941D-A310562EAAA7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A867-037E-4ADC-8086-CF9B5A9C3BD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121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73832"/>
            <a:ext cx="8928992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00B23-4AAA-4D5E-AB9D-1CE5DCF68207}" type="datetimeFigureOut">
              <a:rPr lang="ru-RU"/>
              <a:pPr>
                <a:defRPr/>
              </a:pPr>
              <a:t>28.03.2019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398D2-8DB6-4A09-A5B0-F2A8BF9944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D2E0-D45C-4D52-941D-A310562EAAA7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A867-037E-4ADC-8086-CF9B5A9C3BD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7107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D2E0-D45C-4D52-941D-A310562EAAA7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A867-037E-4ADC-8086-CF9B5A9C3BD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6235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D2E0-D45C-4D52-941D-A310562EAAA7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A867-037E-4ADC-8086-CF9B5A9C3BD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439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C40A9-EDC3-4EA1-AFF2-2D8D75F03F13}" type="datetimeFigureOut">
              <a:rPr lang="ru-RU"/>
              <a:pPr>
                <a:defRPr/>
              </a:pPr>
              <a:t>28.03.2019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21147-0A1C-49CD-B51C-57B59D79B7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D5732-1475-4A0A-82E3-CC59A762DFED}" type="datetimeFigureOut">
              <a:rPr lang="ru-RU"/>
              <a:pPr>
                <a:defRPr/>
              </a:pPr>
              <a:t>28.03.2019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0E9D8-065B-401D-9062-A1B7C1A189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AD5DB-839F-4204-9D2A-234AA398A84D}" type="datetimeFigureOut">
              <a:rPr lang="ru-RU"/>
              <a:pPr>
                <a:defRPr/>
              </a:pPr>
              <a:t>28.03.2019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3E92D-460E-4801-9972-68BCD7A3D4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1C5A2-ED05-4AA7-9C14-8E9B2DDBC5E9}" type="datetimeFigureOut">
              <a:rPr lang="ru-RU"/>
              <a:pPr>
                <a:defRPr/>
              </a:pPr>
              <a:t>28.03.2019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0FC68-C6F1-4099-93CA-8AAA88BD09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6F788-3F0F-4058-BA52-8BA26F1F444D}" type="datetimeFigureOut">
              <a:rPr lang="ru-RU"/>
              <a:pPr>
                <a:defRPr/>
              </a:pPr>
              <a:t>28.03.2019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29B67-9477-4036-9AAC-A813DC0853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C4E78-036A-4301-A3C5-71CC15EC693A}" type="datetimeFigureOut">
              <a:rPr lang="ru-RU"/>
              <a:pPr>
                <a:defRPr/>
              </a:pPr>
              <a:t>28.03.2019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543CA-9E83-4469-8060-CE86E101E6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74156-CA5F-477F-83B9-B0FC5CCC6A23}" type="datetimeFigureOut">
              <a:rPr lang="ru-RU"/>
              <a:pPr>
                <a:defRPr/>
              </a:pPr>
              <a:t>28.03.2019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436CD-562B-4FAE-A3FB-21B68A65EB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7738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2176264"/>
            <a:ext cx="8229600" cy="40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61D143-EAF3-4B51-9DD1-484FD341C579}" type="datetimeFigureOut">
              <a:rPr lang="ru-RU"/>
              <a:pPr>
                <a:defRPr/>
              </a:pPr>
              <a:t>28.03.2019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B6BB93-8BAB-441F-A18D-DA52E53D90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baseline="0" dirty="0" smtClean="0">
                <a:solidFill>
                  <a:schemeClr val="bg1"/>
                </a:solidFill>
                <a:latin typeface="Myriad Pro Cond" pitchFamily="34" charset="0"/>
              </a:rPr>
              <a:t>             </a:t>
            </a:r>
            <a:r>
              <a:rPr lang="ru-RU" dirty="0" smtClean="0">
                <a:solidFill>
                  <a:schemeClr val="bg1"/>
                </a:solidFill>
                <a:latin typeface="Segoe UI Light" pitchFamily="34" charset="0"/>
              </a:rPr>
              <a:t>Департамент финансов Брянской области</a:t>
            </a:r>
            <a:endParaRPr lang="ru-RU" dirty="0">
              <a:solidFill>
                <a:schemeClr val="bg1"/>
              </a:solidFill>
              <a:latin typeface="Segoe UI Ligh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0215"/>
            <a:ext cx="360040" cy="3762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0D2E0-D45C-4D52-941D-A310562EAAA7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2A867-037E-4ADC-8086-CF9B5A9C3BD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27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image" Target="../media/image2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microsoft.com/office/2007/relationships/hdphoto" Target="../media/hdphoto1.wdp"/><Relationship Id="rId3" Type="http://schemas.openxmlformats.org/officeDocument/2006/relationships/chart" Target="../charts/chart2.xml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5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714" y="1916832"/>
            <a:ext cx="8928992" cy="3735288"/>
          </a:xfrm>
        </p:spPr>
        <p:txBody>
          <a:bodyPr/>
          <a:lstStyle/>
          <a:p>
            <a:r>
              <a:rPr lang="ru-RU" sz="4000" i="1" cap="all" dirty="0">
                <a:solidFill>
                  <a:srgbClr val="4473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Выступление</a:t>
            </a:r>
            <a:r>
              <a:rPr lang="ru-RU" sz="3800" i="1" cap="all" dirty="0">
                <a:solidFill>
                  <a:srgbClr val="4473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i="1" dirty="0" smtClean="0">
                <a:solidFill>
                  <a:srgbClr val="3E6CA4"/>
                </a:solidFill>
              </a:rPr>
              <a:t/>
            </a:r>
            <a:br>
              <a:rPr lang="ru-RU" sz="3200" i="1" dirty="0" smtClean="0">
                <a:solidFill>
                  <a:srgbClr val="3E6CA4"/>
                </a:solidFill>
              </a:rPr>
            </a:br>
            <a:r>
              <a:rPr lang="ru-RU" sz="3200" i="1" dirty="0" smtClean="0">
                <a:solidFill>
                  <a:srgbClr val="3E6C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заместителя </a:t>
            </a:r>
            <a:r>
              <a:rPr lang="ru-RU" sz="3200" i="1" dirty="0">
                <a:solidFill>
                  <a:srgbClr val="3E6C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Губернатора </a:t>
            </a:r>
            <a:r>
              <a:rPr lang="ru-RU" sz="3200" i="1" dirty="0" smtClean="0">
                <a:solidFill>
                  <a:srgbClr val="3E6C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i="1" dirty="0" smtClean="0">
                <a:solidFill>
                  <a:srgbClr val="3E6C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i="1" dirty="0" smtClean="0">
                <a:solidFill>
                  <a:srgbClr val="3E6C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Брянской области </a:t>
            </a:r>
            <a: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Петушковой Г.В.</a:t>
            </a:r>
            <a:r>
              <a:rPr lang="ru-RU" sz="3200" i="1" dirty="0" smtClean="0">
                <a:solidFill>
                  <a:srgbClr val="C00000"/>
                </a:solidFill>
              </a:rPr>
              <a:t/>
            </a:r>
            <a:br>
              <a:rPr lang="ru-RU" sz="3200" i="1" dirty="0" smtClean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3E6CA4"/>
                </a:solidFill>
              </a:rPr>
              <a:t/>
            </a:r>
            <a:br>
              <a:rPr lang="ru-RU" sz="3200" dirty="0">
                <a:solidFill>
                  <a:srgbClr val="3E6CA4"/>
                </a:solidFill>
              </a:rPr>
            </a:br>
            <a:r>
              <a:rPr lang="ru-RU" sz="3200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«Итоги исполнения консолидированного бюджета Брянской области в 2018 году и задачи органов государственной власти Брянской области, органов местного самоуправления на 2019 год и на плановый период 2020 и 2021 годов»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668344" y="45785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Century Gothic" pitchFamily="34" charset="0"/>
              </a:rPr>
              <a:t>слайд 1</a:t>
            </a:r>
            <a:endParaRPr lang="ru-RU" sz="2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997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7524328" y="45785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Century Gothic" pitchFamily="34" charset="0"/>
              </a:rPr>
              <a:t>слайд 10</a:t>
            </a:r>
            <a:endParaRPr lang="ru-RU" sz="2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15008" y="764704"/>
            <a:ext cx="8928992" cy="1449753"/>
          </a:xfrm>
        </p:spPr>
        <p:txBody>
          <a:bodyPr/>
          <a:lstStyle/>
          <a:p>
            <a:r>
              <a:rPr lang="ru-RU" dirty="0"/>
              <a:t>Объем бюджетных инвестиций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объекты капитального строительства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без учета дорожного фонда</a:t>
            </a:r>
            <a:endParaRPr lang="ru-RU" sz="3000" dirty="0"/>
          </a:p>
        </p:txBody>
      </p:sp>
      <p:sp>
        <p:nvSpPr>
          <p:cNvPr id="3" name="AutoShape 2" descr="https://banner2.kisspng.com/20180303/tqw/kisspng-ink-brush-watercolor-painting-red-ink-lines-5a9a2fa702a483.21630806152005418301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5377309"/>
              </p:ext>
            </p:extLst>
          </p:nvPr>
        </p:nvGraphicFramePr>
        <p:xfrm>
          <a:off x="307975" y="1916832"/>
          <a:ext cx="859236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2" descr="http://www.ali.fitness/page/primal-day/21%20Day%20Transformation%20-%20Triathlon%20-%20copy_files/uCnf2ka7Dt2UrzVt59eKQS8cUjvzsoHKLNr7PeMN7BX0MxOnIJR7RffTcwNNRlbceLmpzB_Emer3p0Fo-WXJOw=w10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340" y="4941168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ÐÐ°ÑÑÐ¸Ð½ÐºÐ¸ Ð¿Ð¾ Ð·Ð°Ð¿ÑÐ¾ÑÑ ÑÑÑÐ¾Ð¹ÐºÐ¸ 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4904"/>
            <a:ext cx="5760640" cy="195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939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7452320" y="45785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Century Gothic" pitchFamily="34" charset="0"/>
              </a:rPr>
              <a:t>слайд 11</a:t>
            </a:r>
            <a:endParaRPr lang="ru-RU" sz="2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55575" y="620688"/>
            <a:ext cx="8928992" cy="1449753"/>
          </a:xfrm>
        </p:spPr>
        <p:txBody>
          <a:bodyPr/>
          <a:lstStyle/>
          <a:p>
            <a:r>
              <a:rPr lang="ru-RU" dirty="0"/>
              <a:t>Объем </a:t>
            </a:r>
            <a:r>
              <a:rPr lang="ru-RU" dirty="0" smtClean="0"/>
              <a:t>расходов консолидированного бюджета на дорожное хозяйство</a:t>
            </a:r>
            <a:endParaRPr lang="ru-RU" dirty="0"/>
          </a:p>
        </p:txBody>
      </p:sp>
      <p:sp>
        <p:nvSpPr>
          <p:cNvPr id="3" name="AutoShape 2" descr="https://banner2.kisspng.com/20180303/tqw/kisspng-ink-brush-watercolor-painting-red-ink-lines-5a9a2fa702a483.21630806152005418301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aphicFrame>
        <p:nvGraphicFramePr>
          <p:cNvPr id="7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647546"/>
              </p:ext>
            </p:extLst>
          </p:nvPr>
        </p:nvGraphicFramePr>
        <p:xfrm>
          <a:off x="96744" y="1847097"/>
          <a:ext cx="8832974" cy="4246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922"/>
          <p:cNvSpPr/>
          <p:nvPr/>
        </p:nvSpPr>
        <p:spPr>
          <a:xfrm>
            <a:off x="2432792" y="2214554"/>
            <a:ext cx="2928958" cy="648072"/>
          </a:xfrm>
          <a:prstGeom prst="rect">
            <a:avLst/>
          </a:prstGeom>
          <a:solidFill>
            <a:srgbClr val="E47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3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a typeface="Calibri"/>
                <a:cs typeface="Times New Roman"/>
              </a:rPr>
              <a:t>6,8 </a:t>
            </a:r>
            <a:r>
              <a:rPr lang="ru-RU" sz="26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a typeface="Calibri"/>
                <a:cs typeface="Times New Roman"/>
              </a:rPr>
              <a:t>млрд. рублей</a:t>
            </a:r>
            <a:endParaRPr lang="ru-RU" sz="2600" b="1" i="1" dirty="0">
              <a:solidFill>
                <a:schemeClr val="accent4">
                  <a:lumMod val="20000"/>
                  <a:lumOff val="80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9" name="Прямоугольник 922"/>
          <p:cNvSpPr/>
          <p:nvPr/>
        </p:nvSpPr>
        <p:spPr>
          <a:xfrm>
            <a:off x="1763688" y="3500438"/>
            <a:ext cx="3000396" cy="576634"/>
          </a:xfrm>
          <a:prstGeom prst="rect">
            <a:avLst/>
          </a:prstGeom>
          <a:solidFill>
            <a:srgbClr val="E47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3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a typeface="Calibri"/>
                <a:cs typeface="Times New Roman"/>
              </a:rPr>
              <a:t>4,8 </a:t>
            </a:r>
            <a:r>
              <a:rPr lang="ru-RU" sz="26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a typeface="Calibri"/>
                <a:cs typeface="Times New Roman"/>
              </a:rPr>
              <a:t>млрд. рублей</a:t>
            </a:r>
            <a:endParaRPr lang="ru-RU" sz="2600" b="1" i="1" dirty="0">
              <a:solidFill>
                <a:schemeClr val="accent4">
                  <a:lumMod val="20000"/>
                  <a:lumOff val="80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10" name="Прямоугольник 922"/>
          <p:cNvSpPr/>
          <p:nvPr/>
        </p:nvSpPr>
        <p:spPr>
          <a:xfrm>
            <a:off x="944012" y="4653136"/>
            <a:ext cx="2928958" cy="648072"/>
          </a:xfrm>
          <a:prstGeom prst="rect">
            <a:avLst/>
          </a:prstGeom>
          <a:solidFill>
            <a:srgbClr val="E47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3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a typeface="Calibri"/>
                <a:cs typeface="Times New Roman"/>
              </a:rPr>
              <a:t>3,2 </a:t>
            </a:r>
            <a:r>
              <a:rPr lang="ru-RU" sz="26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a typeface="Calibri"/>
                <a:cs typeface="Times New Roman"/>
              </a:rPr>
              <a:t>млрд. рублей</a:t>
            </a:r>
            <a:endParaRPr lang="ru-RU" sz="2600" b="1" i="1" dirty="0">
              <a:solidFill>
                <a:schemeClr val="accent4">
                  <a:lumMod val="20000"/>
                  <a:lumOff val="80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2052" name="Picture 4" descr="ÐÐ°ÑÑÐ¸Ð½ÐºÐ¸ Ð¿Ð¾ Ð·Ð°Ð¿ÑÐ¾ÑÑ Ð´Ð¾ÑÐ¾Ð¶Ð½ÑÐ¹ ÑÐ¾Ð½Ð´ 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3357562"/>
            <a:ext cx="2820281" cy="176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720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50596" y="1772816"/>
            <a:ext cx="8541884" cy="2989826"/>
            <a:chOff x="16137" y="2599414"/>
            <a:chExt cx="8541884" cy="2989826"/>
          </a:xfrm>
        </p:grpSpPr>
        <p:sp>
          <p:nvSpPr>
            <p:cNvPr id="92" name="Прямоугольник 923"/>
            <p:cNvSpPr/>
            <p:nvPr/>
          </p:nvSpPr>
          <p:spPr>
            <a:xfrm>
              <a:off x="1259632" y="4818877"/>
              <a:ext cx="3168352" cy="62634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b="1" dirty="0" smtClean="0">
                  <a:solidFill>
                    <a:srgbClr val="424242"/>
                  </a:solidFill>
                  <a:effectLst/>
                  <a:ea typeface="Calibri"/>
                  <a:cs typeface="Times New Roman"/>
                </a:rPr>
                <a:t>                            иные отрасли:</a:t>
              </a:r>
              <a:br>
                <a:rPr lang="ru-RU" b="1" dirty="0" smtClean="0">
                  <a:solidFill>
                    <a:srgbClr val="424242"/>
                  </a:solidFill>
                  <a:effectLst/>
                  <a:ea typeface="Calibri"/>
                  <a:cs typeface="Times New Roman"/>
                </a:rPr>
              </a:br>
              <a:r>
                <a:rPr lang="ru-RU" b="1" dirty="0" smtClean="0">
                  <a:solidFill>
                    <a:srgbClr val="424242"/>
                  </a:solidFill>
                  <a:effectLst/>
                  <a:ea typeface="Calibri"/>
                  <a:cs typeface="Times New Roman"/>
                </a:rPr>
                <a:t>                       2,9 млрд. рублей</a:t>
              </a:r>
              <a:endParaRPr lang="ru-RU" b="1" dirty="0">
                <a:solidFill>
                  <a:srgbClr val="424242"/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87" name="Прямоугольник 921"/>
            <p:cNvSpPr/>
            <p:nvPr/>
          </p:nvSpPr>
          <p:spPr>
            <a:xfrm>
              <a:off x="1907704" y="2658927"/>
              <a:ext cx="5734440" cy="62605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b="1" dirty="0" smtClean="0">
                  <a:solidFill>
                    <a:srgbClr val="424242"/>
                  </a:solidFill>
                  <a:effectLst/>
                  <a:ea typeface="Calibri"/>
                  <a:cs typeface="Times New Roman"/>
                </a:rPr>
                <a:t>             социальная политика</a:t>
              </a:r>
              <a:r>
                <a:rPr lang="ru-RU" b="1" dirty="0" smtClean="0">
                  <a:solidFill>
                    <a:srgbClr val="424242"/>
                  </a:solidFill>
                  <a:ea typeface="Calibri"/>
                  <a:cs typeface="Times New Roman"/>
                </a:rPr>
                <a:t>: 15,2 млрд. рублей</a:t>
              </a:r>
              <a:endParaRPr lang="ru-RU" b="1" dirty="0">
                <a:solidFill>
                  <a:srgbClr val="424242"/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88" name="Прямоугольник 922"/>
            <p:cNvSpPr/>
            <p:nvPr/>
          </p:nvSpPr>
          <p:spPr>
            <a:xfrm>
              <a:off x="2077917" y="3356992"/>
              <a:ext cx="6480104" cy="62605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b="1" dirty="0" smtClean="0">
                  <a:solidFill>
                    <a:srgbClr val="424242"/>
                  </a:solidFill>
                  <a:effectLst/>
                  <a:ea typeface="Calibri"/>
                  <a:cs typeface="Times New Roman"/>
                </a:rPr>
                <a:t>                  образование</a:t>
              </a:r>
              <a:r>
                <a:rPr lang="en-US" b="1" dirty="0" smtClean="0">
                  <a:solidFill>
                    <a:srgbClr val="424242"/>
                  </a:solidFill>
                  <a:effectLst/>
                  <a:ea typeface="Calibri"/>
                  <a:cs typeface="Times New Roman"/>
                </a:rPr>
                <a:t>: 17,2 </a:t>
              </a:r>
              <a:r>
                <a:rPr lang="ru-RU" b="1" dirty="0" smtClean="0">
                  <a:solidFill>
                    <a:srgbClr val="424242"/>
                  </a:solidFill>
                  <a:effectLst/>
                  <a:ea typeface="Calibri"/>
                  <a:cs typeface="Times New Roman"/>
                </a:rPr>
                <a:t>млрд. рублей</a:t>
              </a:r>
              <a:endParaRPr lang="ru-RU" b="1" dirty="0">
                <a:solidFill>
                  <a:srgbClr val="424242"/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89" name="Прямоугольник 923"/>
            <p:cNvSpPr/>
            <p:nvPr/>
          </p:nvSpPr>
          <p:spPr>
            <a:xfrm>
              <a:off x="2077919" y="4077072"/>
              <a:ext cx="2998137" cy="62634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b="1" dirty="0" smtClean="0">
                  <a:solidFill>
                    <a:srgbClr val="424242"/>
                  </a:solidFill>
                  <a:effectLst/>
                  <a:ea typeface="Calibri"/>
                  <a:cs typeface="Times New Roman"/>
                </a:rPr>
                <a:t>                  здравоохранение:</a:t>
              </a:r>
              <a:br>
                <a:rPr lang="ru-RU" b="1" dirty="0" smtClean="0">
                  <a:solidFill>
                    <a:srgbClr val="424242"/>
                  </a:solidFill>
                  <a:effectLst/>
                  <a:ea typeface="Calibri"/>
                  <a:cs typeface="Times New Roman"/>
                </a:rPr>
              </a:br>
              <a:r>
                <a:rPr lang="ru-RU" b="1" dirty="0" smtClean="0">
                  <a:solidFill>
                    <a:srgbClr val="424242"/>
                  </a:solidFill>
                  <a:effectLst/>
                  <a:ea typeface="Calibri"/>
                  <a:cs typeface="Times New Roman"/>
                </a:rPr>
                <a:t>                4,0 млрд. рублей</a:t>
              </a:r>
              <a:endParaRPr lang="ru-RU" b="1" dirty="0">
                <a:solidFill>
                  <a:srgbClr val="424242"/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86" name="Овал 2"/>
            <p:cNvSpPr/>
            <p:nvPr/>
          </p:nvSpPr>
          <p:spPr>
            <a:xfrm>
              <a:off x="16137" y="2599414"/>
              <a:ext cx="2990054" cy="29898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000" dirty="0" smtClean="0">
                  <a:solidFill>
                    <a:srgbClr val="FFFFFF"/>
                  </a:solidFill>
                  <a:effectLst/>
                  <a:ea typeface="Calibri"/>
                  <a:cs typeface="Times New Roman"/>
                </a:rPr>
                <a:t>расходы «социального блока»</a:t>
              </a:r>
              <a:endParaRPr lang="ru-RU" sz="1400" dirty="0">
                <a:solidFill>
                  <a:srgbClr val="424242"/>
                </a:solidFill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5400" b="1" dirty="0" smtClean="0">
                  <a:solidFill>
                    <a:srgbClr val="FFFFFF"/>
                  </a:solidFill>
                  <a:effectLst/>
                  <a:ea typeface="Calibri"/>
                  <a:cs typeface="Times New Roman"/>
                </a:rPr>
                <a:t>39,3</a:t>
              </a:r>
              <a:endParaRPr lang="ru-RU" sz="3200" b="1" dirty="0">
                <a:solidFill>
                  <a:srgbClr val="424242"/>
                </a:solidFill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b="1" dirty="0" smtClean="0">
                  <a:solidFill>
                    <a:srgbClr val="FFFFFF"/>
                  </a:solidFill>
                  <a:effectLst/>
                  <a:ea typeface="Calibri"/>
                  <a:cs typeface="Times New Roman"/>
                </a:rPr>
                <a:t>млрд. </a:t>
              </a:r>
              <a:r>
                <a:rPr lang="ru-RU" sz="1600" b="1" dirty="0">
                  <a:solidFill>
                    <a:srgbClr val="FFFFFF"/>
                  </a:solidFill>
                  <a:effectLst/>
                  <a:ea typeface="Calibri"/>
                  <a:cs typeface="Times New Roman"/>
                </a:rPr>
                <a:t>рублей</a:t>
              </a:r>
              <a:endParaRPr lang="ru-RU" sz="1400" b="1" dirty="0">
                <a:solidFill>
                  <a:srgbClr val="424242"/>
                </a:solidFill>
                <a:effectLst/>
                <a:ea typeface="Calibri"/>
                <a:cs typeface="Times New Roman"/>
              </a:endParaRPr>
            </a:p>
          </p:txBody>
        </p:sp>
      </p:grpSp>
      <p:sp>
        <p:nvSpPr>
          <p:cNvPr id="91" name="Title 1"/>
          <p:cNvSpPr>
            <a:spLocks noGrp="1"/>
          </p:cNvSpPr>
          <p:nvPr>
            <p:ph type="title"/>
          </p:nvPr>
        </p:nvSpPr>
        <p:spPr>
          <a:xfrm>
            <a:off x="138862" y="476672"/>
            <a:ext cx="8928992" cy="1143000"/>
          </a:xfrm>
        </p:spPr>
        <p:txBody>
          <a:bodyPr/>
          <a:lstStyle/>
          <a:p>
            <a:pPr marL="0" indent="0"/>
            <a:r>
              <a:rPr lang="ru-RU" dirty="0" smtClean="0"/>
              <a:t>Расходы «социального блока»</a:t>
            </a:r>
            <a:endParaRPr lang="ru-RU" dirty="0"/>
          </a:p>
        </p:txBody>
      </p:sp>
      <p:sp>
        <p:nvSpPr>
          <p:cNvPr id="93" name="Right Brace 92"/>
          <p:cNvSpPr/>
          <p:nvPr/>
        </p:nvSpPr>
        <p:spPr>
          <a:xfrm rot="5400000">
            <a:off x="4275032" y="721489"/>
            <a:ext cx="576064" cy="8424936"/>
          </a:xfrm>
          <a:prstGeom prst="righ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4" name="TextBox 93"/>
          <p:cNvSpPr txBox="1"/>
          <p:nvPr/>
        </p:nvSpPr>
        <p:spPr>
          <a:xfrm>
            <a:off x="625042" y="5301208"/>
            <a:ext cx="8136904" cy="76944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+mn-lt"/>
              </a:rPr>
              <a:t>61% расходов бюджета</a:t>
            </a:r>
            <a:endParaRPr lang="ru-RU" sz="4400" b="1" dirty="0">
              <a:latin typeface="+mn-lt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452320" y="45785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Century Gothic" pitchFamily="34" charset="0"/>
              </a:rPr>
              <a:t>слайд 12</a:t>
            </a:r>
            <a:endParaRPr lang="ru-RU" sz="2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26" name="Picture 2" descr="http://pro-volhov.ru/Pictures/newslent/big/1517424680so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05356"/>
            <a:ext cx="1800200" cy="17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859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7524328" y="45785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Century Gothic" pitchFamily="34" charset="0"/>
              </a:rPr>
              <a:t>слайд 13</a:t>
            </a:r>
            <a:endParaRPr lang="ru-RU" sz="2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AutoShape 2" descr="https://banner2.kisspng.com/20180303/tqw/kisspng-ink-brush-watercolor-painting-red-ink-lines-5a9a2fa702a483.21630806152005418301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aphicFrame>
        <p:nvGraphicFramePr>
          <p:cNvPr id="15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2039549"/>
              </p:ext>
            </p:extLst>
          </p:nvPr>
        </p:nvGraphicFramePr>
        <p:xfrm>
          <a:off x="357158" y="2177480"/>
          <a:ext cx="8592364" cy="4466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Прямоугольник 922"/>
          <p:cNvSpPr/>
          <p:nvPr/>
        </p:nvSpPr>
        <p:spPr>
          <a:xfrm>
            <a:off x="5286380" y="2928934"/>
            <a:ext cx="3096344" cy="848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3000" b="1" i="1" dirty="0" smtClean="0">
                <a:solidFill>
                  <a:srgbClr val="82C836"/>
                </a:solidFill>
                <a:ea typeface="Calibri"/>
                <a:cs typeface="Times New Roman"/>
              </a:rPr>
              <a:t>4,3 </a:t>
            </a:r>
            <a:r>
              <a:rPr lang="ru-RU" sz="2600" b="1" i="1" dirty="0" smtClean="0">
                <a:solidFill>
                  <a:srgbClr val="82C836"/>
                </a:solidFill>
                <a:ea typeface="Calibri"/>
                <a:cs typeface="Times New Roman"/>
              </a:rPr>
              <a:t>млрд.рублей</a:t>
            </a:r>
            <a:endParaRPr lang="ru-RU" sz="2600" b="1" i="1" dirty="0">
              <a:solidFill>
                <a:srgbClr val="82C836"/>
              </a:solidFill>
              <a:ea typeface="Calibri"/>
              <a:cs typeface="Times New Roman"/>
            </a:endParaRPr>
          </a:p>
        </p:txBody>
      </p:sp>
      <p:pic>
        <p:nvPicPr>
          <p:cNvPr id="1030" name="Picture 6" descr="ÐÐ°ÑÑÐ¸Ð½ÐºÐ¸ Ð¿Ð¾ Ð·Ð°Ð¿ÑÐ¾ÑÑ ÑÐ¾ÑÐ¸Ð°Ð»ÐºÐ°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643446"/>
            <a:ext cx="2566085" cy="1309076"/>
          </a:xfrm>
          <a:prstGeom prst="rect">
            <a:avLst/>
          </a:prstGeom>
          <a:noFill/>
        </p:spPr>
      </p:pic>
      <p:pic>
        <p:nvPicPr>
          <p:cNvPr id="19" name="Picture 4" descr="ÐÐ°ÑÑÐ¸Ð½ÐºÐ¸ Ð¿Ð¾ Ð·Ð°Ð¿ÑÐ¾ÑÑ ÑÐ¾ÑÐ¸Ð°Ð»ÑÐ½Ð°Ñ Ð¿Ð¾Ð´Ð´ÐµÑÐ¶ÐºÐ° 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643050"/>
            <a:ext cx="2500330" cy="241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https://www.builder-resources.com/images/Arrow-Right-Orang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8013">
            <a:off x="2960776" y="3524427"/>
            <a:ext cx="3405889" cy="137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922"/>
          <p:cNvSpPr/>
          <p:nvPr/>
        </p:nvSpPr>
        <p:spPr>
          <a:xfrm>
            <a:off x="1142976" y="3786190"/>
            <a:ext cx="3096344" cy="848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3000" b="1" i="1" dirty="0" smtClean="0">
                <a:solidFill>
                  <a:srgbClr val="82C836"/>
                </a:solidFill>
                <a:ea typeface="Calibri"/>
                <a:cs typeface="Times New Roman"/>
              </a:rPr>
              <a:t>2,7 </a:t>
            </a:r>
            <a:r>
              <a:rPr lang="ru-RU" sz="2600" b="1" i="1" dirty="0" smtClean="0">
                <a:solidFill>
                  <a:srgbClr val="82C836"/>
                </a:solidFill>
                <a:ea typeface="Calibri"/>
                <a:cs typeface="Times New Roman"/>
              </a:rPr>
              <a:t>млрд.рублей</a:t>
            </a:r>
            <a:endParaRPr lang="ru-RU" sz="2600" b="1" i="1" dirty="0">
              <a:solidFill>
                <a:srgbClr val="82C836"/>
              </a:solidFill>
              <a:ea typeface="Calibri"/>
              <a:cs typeface="Times New Roman"/>
            </a:endParaRPr>
          </a:p>
        </p:txBody>
      </p:sp>
      <p:sp>
        <p:nvSpPr>
          <p:cNvPr id="22" name="WordArt 4"/>
          <p:cNvSpPr>
            <a:spLocks noChangeArrowheads="1" noChangeShapeType="1" noTextEdit="1"/>
          </p:cNvSpPr>
          <p:nvPr/>
        </p:nvSpPr>
        <p:spPr bwMode="auto">
          <a:xfrm rot="20409998">
            <a:off x="4141616" y="3130667"/>
            <a:ext cx="1300732" cy="638161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816"/>
              </a:avLst>
            </a:prstTxWarp>
          </a:bodyPr>
          <a:lstStyle/>
          <a:p>
            <a:pPr algn="ctr" rtl="0"/>
            <a:r>
              <a:rPr lang="ru-RU" sz="3600" b="1" i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82C836"/>
                </a:solidFill>
                <a:latin typeface="+mn-lt"/>
              </a:rPr>
              <a:t>рост </a:t>
            </a:r>
          </a:p>
          <a:p>
            <a:pPr algn="ctr" rtl="0"/>
            <a:r>
              <a:rPr lang="ru-RU" sz="3600" b="1" i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82C836"/>
                </a:solidFill>
                <a:latin typeface="+mn-lt"/>
              </a:rPr>
              <a:t>в 1,6 раза</a:t>
            </a:r>
            <a:endParaRPr lang="ru-RU" sz="3600" b="1" i="1" kern="10" spc="0" dirty="0">
              <a:ln w="9525">
                <a:noFill/>
                <a:round/>
                <a:headEnd/>
                <a:tailEnd/>
              </a:ln>
              <a:solidFill>
                <a:srgbClr val="82C836"/>
              </a:solidFill>
              <a:latin typeface="+mn-lt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726" y="621925"/>
            <a:ext cx="8928992" cy="144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Обеспечение объема мер социальной поддержки граждан в 2015 году и 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в 2018 году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032" name="Picture 8" descr="ÐÐ°ÑÑÐ¸Ð½ÐºÐ¸ Ð¿Ð¾ Ð·Ð°Ð¿ÑÐ¾ÑÑ ÑÐ¾ÑÐ¸Ð°Ð»ÐºÐ° pn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98918" y="1643050"/>
            <a:ext cx="2873610" cy="1429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2809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692696"/>
            <a:ext cx="8928992" cy="566936"/>
          </a:xfrm>
        </p:spPr>
        <p:txBody>
          <a:bodyPr/>
          <a:lstStyle/>
          <a:p>
            <a:r>
              <a:rPr lang="ru-RU" sz="3500" dirty="0"/>
              <a:t>Финансовая помощь бюджетам муниципальных образований в </a:t>
            </a:r>
            <a:r>
              <a:rPr lang="ru-RU" sz="3500" dirty="0" smtClean="0"/>
              <a:t>2014-2019 гг.</a:t>
            </a:r>
            <a:endParaRPr lang="ru-RU" sz="3500" dirty="0"/>
          </a:p>
        </p:txBody>
      </p:sp>
      <p:sp>
        <p:nvSpPr>
          <p:cNvPr id="15" name="TextBox 14"/>
          <p:cNvSpPr txBox="1"/>
          <p:nvPr/>
        </p:nvSpPr>
        <p:spPr>
          <a:xfrm>
            <a:off x="323528" y="161465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Myriad Pro" pitchFamily="34" charset="0"/>
              </a:rPr>
              <a:t>млн. рублей</a:t>
            </a:r>
            <a:endParaRPr lang="ru-RU" sz="2000" dirty="0">
              <a:latin typeface="Myriad Pro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674561"/>
              </p:ext>
            </p:extLst>
          </p:nvPr>
        </p:nvGraphicFramePr>
        <p:xfrm>
          <a:off x="0" y="1340768"/>
          <a:ext cx="9144000" cy="525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3275856" y="2708920"/>
            <a:ext cx="1440160" cy="59107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002060"/>
                </a:solidFill>
              </a:rPr>
              <a:t>13 573,0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6026539" y="2336709"/>
            <a:ext cx="1440160" cy="59107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002060"/>
                </a:solidFill>
              </a:rPr>
              <a:t>15 278,8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4593636" y="2564904"/>
            <a:ext cx="1440160" cy="59107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002060"/>
                </a:solidFill>
              </a:rPr>
              <a:t>14 399,7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7308304" y="1755960"/>
            <a:ext cx="1440160" cy="59107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002060"/>
                </a:solidFill>
              </a:rPr>
              <a:t>19 200,4</a:t>
            </a:r>
            <a:endParaRPr lang="ru-RU" sz="2800" b="1" dirty="0">
              <a:solidFill>
                <a:srgbClr val="002060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827584" y="1614658"/>
            <a:ext cx="7488832" cy="131779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52320" y="45785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Century Gothic" pitchFamily="34" charset="0"/>
              </a:rPr>
              <a:t>слайд 14</a:t>
            </a:r>
            <a:endParaRPr lang="ru-RU" sz="2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327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404664"/>
            <a:ext cx="8928992" cy="1070992"/>
          </a:xfrm>
        </p:spPr>
        <p:txBody>
          <a:bodyPr/>
          <a:lstStyle/>
          <a:p>
            <a:r>
              <a:rPr lang="ru-RU" sz="3200" dirty="0"/>
              <a:t>Стимулирующие </a:t>
            </a:r>
            <a:r>
              <a:rPr lang="ru-RU" sz="3200" dirty="0" smtClean="0"/>
              <a:t>межбюджетные </a:t>
            </a:r>
            <a:r>
              <a:rPr lang="ru-RU" sz="3200" dirty="0"/>
              <a:t>трансферты </a:t>
            </a:r>
            <a:r>
              <a:rPr lang="ru-RU" sz="3200" dirty="0" smtClean="0"/>
              <a:t>местным </a:t>
            </a:r>
            <a:r>
              <a:rPr lang="ru-RU" sz="3200" dirty="0"/>
              <a:t>бюджетам в </a:t>
            </a:r>
            <a:r>
              <a:rPr lang="ru-RU" sz="3200" dirty="0" smtClean="0"/>
              <a:t>2018 </a:t>
            </a:r>
            <a:r>
              <a:rPr lang="ru-RU" sz="3200" dirty="0"/>
              <a:t>году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6661330" y="5697252"/>
            <a:ext cx="21602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6661330" y="4545124"/>
            <a:ext cx="21602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79512" y="1412776"/>
            <a:ext cx="7992888" cy="735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Дотации</a:t>
            </a:r>
            <a:r>
              <a:rPr lang="ru-RU" sz="1500" dirty="0">
                <a:solidFill>
                  <a:schemeClr val="tx1"/>
                </a:solidFill>
              </a:rPr>
              <a:t> </a:t>
            </a:r>
            <a:r>
              <a:rPr lang="ru-RU" sz="1500" dirty="0" smtClean="0">
                <a:solidFill>
                  <a:schemeClr val="tx1"/>
                </a:solidFill>
              </a:rPr>
              <a:t>на стимулирование </a:t>
            </a:r>
            <a:r>
              <a:rPr lang="ru-RU" sz="1500" dirty="0">
                <a:solidFill>
                  <a:schemeClr val="tx1"/>
                </a:solidFill>
              </a:rPr>
              <a:t>результатов </a:t>
            </a:r>
            <a:r>
              <a:rPr lang="ru-RU" sz="1500" dirty="0" smtClean="0">
                <a:solidFill>
                  <a:schemeClr val="tx1"/>
                </a:solidFill>
              </a:rPr>
              <a:t>социально-экономического </a:t>
            </a:r>
            <a:r>
              <a:rPr lang="ru-RU" sz="1500" dirty="0">
                <a:solidFill>
                  <a:schemeClr val="tx1"/>
                </a:solidFill>
              </a:rPr>
              <a:t>развития </a:t>
            </a:r>
            <a:endParaRPr lang="ru-RU" sz="1500" dirty="0" smtClean="0">
              <a:solidFill>
                <a:schemeClr val="tx1"/>
              </a:solidFill>
            </a:endParaRPr>
          </a:p>
          <a:p>
            <a:pPr algn="ctr"/>
            <a:r>
              <a:rPr lang="ru-RU" sz="1500" dirty="0" smtClean="0">
                <a:solidFill>
                  <a:schemeClr val="tx1"/>
                </a:solidFill>
              </a:rPr>
              <a:t>территорий и </a:t>
            </a:r>
            <a:r>
              <a:rPr lang="ru-RU" sz="1500" dirty="0">
                <a:solidFill>
                  <a:schemeClr val="tx1"/>
                </a:solidFill>
              </a:rPr>
              <a:t>качества управления </a:t>
            </a:r>
            <a:r>
              <a:rPr lang="ru-RU" sz="1500" dirty="0" smtClean="0">
                <a:solidFill>
                  <a:schemeClr val="tx1"/>
                </a:solidFill>
              </a:rPr>
              <a:t>общественными </a:t>
            </a:r>
            <a:r>
              <a:rPr lang="ru-RU" sz="1500" dirty="0">
                <a:solidFill>
                  <a:schemeClr val="tx1"/>
                </a:solidFill>
              </a:rPr>
              <a:t>финансами </a:t>
            </a:r>
            <a:endParaRPr lang="ru-RU" sz="1500" dirty="0" smtClean="0">
              <a:solidFill>
                <a:schemeClr val="tx1"/>
              </a:solidFill>
            </a:endParaRPr>
          </a:p>
          <a:p>
            <a:pPr algn="ctr"/>
            <a:r>
              <a:rPr lang="ru-RU" sz="1500" dirty="0" smtClean="0">
                <a:solidFill>
                  <a:schemeClr val="tx1"/>
                </a:solidFill>
              </a:rPr>
              <a:t>муниципальных </a:t>
            </a:r>
            <a:r>
              <a:rPr lang="ru-RU" sz="1500" dirty="0">
                <a:solidFill>
                  <a:schemeClr val="tx1"/>
                </a:solidFill>
              </a:rPr>
              <a:t>районов (городских округов) </a:t>
            </a:r>
            <a:r>
              <a:rPr lang="ru-RU" sz="1500" dirty="0" smtClean="0">
                <a:solidFill>
                  <a:schemeClr val="tx1"/>
                </a:solidFill>
              </a:rPr>
              <a:t>- </a:t>
            </a:r>
            <a:r>
              <a:rPr lang="ru-RU" sz="1500" b="1" dirty="0" smtClean="0">
                <a:solidFill>
                  <a:schemeClr val="tx1"/>
                </a:solidFill>
              </a:rPr>
              <a:t>5 </a:t>
            </a:r>
            <a:r>
              <a:rPr lang="ru-RU" sz="1500" b="1" dirty="0">
                <a:solidFill>
                  <a:schemeClr val="tx1"/>
                </a:solidFill>
              </a:rPr>
              <a:t>млн. </a:t>
            </a:r>
            <a:r>
              <a:rPr lang="ru-RU" sz="1500" b="1" dirty="0" smtClean="0">
                <a:solidFill>
                  <a:schemeClr val="tx1"/>
                </a:solidFill>
              </a:rPr>
              <a:t>рублей</a:t>
            </a:r>
            <a:endParaRPr lang="ru-RU" sz="1500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176896" y="2150533"/>
            <a:ext cx="946923" cy="9312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город Сельцо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668 тыс. </a:t>
            </a:r>
            <a:r>
              <a:rPr lang="ru-RU" sz="1400" b="1" dirty="0">
                <a:solidFill>
                  <a:schemeClr val="tx1"/>
                </a:solidFill>
              </a:rPr>
              <a:t>руб.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4886467" y="2130055"/>
            <a:ext cx="1358242" cy="9634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Клинцовский район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740 тыс.руб.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070128" y="2159805"/>
            <a:ext cx="1300478" cy="9219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Выгоничский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район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740 тыс.руб.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620742" y="2130054"/>
            <a:ext cx="1341437" cy="9634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Жирятинский </a:t>
            </a:r>
            <a:r>
              <a:rPr lang="ru-RU" sz="1400" dirty="0" smtClean="0">
                <a:solidFill>
                  <a:schemeClr val="tx1"/>
                </a:solidFill>
              </a:rPr>
              <a:t>район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704 тыс.руб.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99332" y="3246075"/>
            <a:ext cx="8275032" cy="8309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Гранты </a:t>
            </a:r>
            <a:r>
              <a:rPr lang="ru-RU" sz="1500" dirty="0">
                <a:solidFill>
                  <a:schemeClr val="tx1"/>
                </a:solidFill>
              </a:rPr>
              <a:t>муниципальным районам (городским округам) в целях содействия </a:t>
            </a:r>
            <a:endParaRPr lang="ru-RU" sz="1500" dirty="0" smtClean="0">
              <a:solidFill>
                <a:schemeClr val="tx1"/>
              </a:solidFill>
            </a:endParaRPr>
          </a:p>
          <a:p>
            <a:pPr algn="ctr"/>
            <a:r>
              <a:rPr lang="ru-RU" sz="1500" dirty="0" smtClean="0">
                <a:solidFill>
                  <a:schemeClr val="tx1"/>
                </a:solidFill>
              </a:rPr>
              <a:t>достижению и </a:t>
            </a:r>
            <a:r>
              <a:rPr lang="ru-RU" sz="1500" dirty="0">
                <a:solidFill>
                  <a:schemeClr val="tx1"/>
                </a:solidFill>
              </a:rPr>
              <a:t>(или) поощрения достижения наилучших значений показателей </a:t>
            </a:r>
            <a:endParaRPr lang="ru-RU" sz="1500" dirty="0" smtClean="0">
              <a:solidFill>
                <a:schemeClr val="tx1"/>
              </a:solidFill>
            </a:endParaRPr>
          </a:p>
          <a:p>
            <a:pPr algn="ctr"/>
            <a:r>
              <a:rPr lang="ru-RU" sz="1500" dirty="0" smtClean="0">
                <a:solidFill>
                  <a:schemeClr val="tx1"/>
                </a:solidFill>
              </a:rPr>
              <a:t>деятельности (</a:t>
            </a:r>
            <a:r>
              <a:rPr lang="ru-RU" sz="1500" dirty="0">
                <a:solidFill>
                  <a:schemeClr val="tx1"/>
                </a:solidFill>
              </a:rPr>
              <a:t>Указ Президента РФ от 28.04.2008 </a:t>
            </a:r>
            <a:r>
              <a:rPr lang="ru-RU" sz="1500" dirty="0" smtClean="0">
                <a:solidFill>
                  <a:schemeClr val="tx1"/>
                </a:solidFill>
              </a:rPr>
              <a:t>№ 607) - </a:t>
            </a:r>
            <a:r>
              <a:rPr lang="ru-RU" sz="1500" b="1" dirty="0" smtClean="0">
                <a:solidFill>
                  <a:schemeClr val="tx1"/>
                </a:solidFill>
              </a:rPr>
              <a:t>5 млн. рублей</a:t>
            </a:r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04109" y="4132418"/>
            <a:ext cx="2419413" cy="4321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Карачевский </a:t>
            </a:r>
            <a:r>
              <a:rPr lang="ru-RU" sz="1400" dirty="0">
                <a:solidFill>
                  <a:schemeClr val="tx1"/>
                </a:solidFill>
              </a:rPr>
              <a:t>район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1634 тыс</a:t>
            </a:r>
            <a:r>
              <a:rPr lang="ru-RU" sz="1400" b="1" dirty="0">
                <a:solidFill>
                  <a:schemeClr val="tx1"/>
                </a:solidFill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</a:rPr>
              <a:t>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980246" y="4132418"/>
            <a:ext cx="2671874" cy="4236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город</a:t>
            </a:r>
            <a:r>
              <a:rPr lang="ru-RU" sz="1400" dirty="0">
                <a:solidFill>
                  <a:schemeClr val="tx1"/>
                </a:solidFill>
                <a:latin typeface="Myriad Pro" pitchFamily="34" charset="0"/>
              </a:rPr>
              <a:t> Брянск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Myriad Pro" pitchFamily="34" charset="0"/>
              </a:rPr>
              <a:t>1604 </a:t>
            </a:r>
            <a:r>
              <a:rPr lang="ru-RU" sz="1400" b="1" dirty="0">
                <a:solidFill>
                  <a:schemeClr val="tx1"/>
                </a:solidFill>
                <a:latin typeface="Myriad Pro" pitchFamily="34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Myriad Pro" pitchFamily="34" charset="0"/>
              </a:rPr>
              <a:t>руб.</a:t>
            </a:r>
            <a:endParaRPr lang="ru-RU" sz="1400" b="1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888337" y="4139776"/>
            <a:ext cx="2586027" cy="408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Погарский </a:t>
            </a:r>
            <a:r>
              <a:rPr lang="ru-RU" sz="1400" dirty="0">
                <a:solidFill>
                  <a:schemeClr val="tx1"/>
                </a:solidFill>
              </a:rPr>
              <a:t>район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1762 </a:t>
            </a:r>
            <a:r>
              <a:rPr lang="ru-RU" sz="1400" b="1" dirty="0">
                <a:solidFill>
                  <a:schemeClr val="tx1"/>
                </a:solidFill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</a:rPr>
              <a:t>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19039" y="4677655"/>
            <a:ext cx="8223137" cy="73567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Дотации </a:t>
            </a:r>
            <a:r>
              <a:rPr lang="ru-RU" sz="1500" dirty="0">
                <a:solidFill>
                  <a:schemeClr val="tx1"/>
                </a:solidFill>
              </a:rPr>
              <a:t>бюджетам муниципальных районов и городских округов </a:t>
            </a:r>
            <a:endParaRPr lang="ru-RU" sz="1500" dirty="0" smtClean="0">
              <a:solidFill>
                <a:schemeClr val="tx1"/>
              </a:solidFill>
            </a:endParaRPr>
          </a:p>
          <a:p>
            <a:pPr algn="ctr"/>
            <a:r>
              <a:rPr lang="ru-RU" sz="1500" dirty="0" smtClean="0">
                <a:solidFill>
                  <a:schemeClr val="tx1"/>
                </a:solidFill>
              </a:rPr>
              <a:t>на </a:t>
            </a:r>
            <a:r>
              <a:rPr lang="ru-RU" sz="1500" dirty="0">
                <a:solidFill>
                  <a:schemeClr val="tx1"/>
                </a:solidFill>
              </a:rPr>
              <a:t>стимулирование по результатам мониторинга оценки качества организации </a:t>
            </a:r>
            <a:r>
              <a:rPr lang="ru-RU" sz="1500" dirty="0" smtClean="0">
                <a:solidFill>
                  <a:schemeClr val="tx1"/>
                </a:solidFill>
              </a:rPr>
              <a:t>                                    и осуществления </a:t>
            </a:r>
            <a:r>
              <a:rPr lang="ru-RU" sz="1500" dirty="0">
                <a:solidFill>
                  <a:schemeClr val="tx1"/>
                </a:solidFill>
              </a:rPr>
              <a:t>бюджетного процесса – </a:t>
            </a:r>
            <a:r>
              <a:rPr lang="ru-RU" sz="1500" b="1" dirty="0">
                <a:solidFill>
                  <a:schemeClr val="tx1"/>
                </a:solidFill>
              </a:rPr>
              <a:t>1 млн. рублей 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517485" y="5483212"/>
            <a:ext cx="1836419" cy="86409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Гордеевский район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248 тыс.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465607" y="5483212"/>
            <a:ext cx="1983541" cy="86409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Дятьковский </a:t>
            </a:r>
            <a:r>
              <a:rPr lang="ru-RU" sz="1400" dirty="0">
                <a:solidFill>
                  <a:schemeClr val="tx1"/>
                </a:solidFill>
              </a:rPr>
              <a:t>район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240 тыс. руб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4598920" y="5483212"/>
            <a:ext cx="1933336" cy="86409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Жирятинский </a:t>
            </a:r>
            <a:r>
              <a:rPr lang="ru-RU" sz="1400" dirty="0">
                <a:solidFill>
                  <a:schemeClr val="tx1"/>
                </a:solidFill>
              </a:rPr>
              <a:t>район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256 тыс. руб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6675767" y="5483212"/>
            <a:ext cx="1780846" cy="8397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Клинцовский </a:t>
            </a:r>
            <a:r>
              <a:rPr lang="ru-RU" sz="1400" dirty="0">
                <a:solidFill>
                  <a:schemeClr val="tx1"/>
                </a:solidFill>
              </a:rPr>
              <a:t>район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256 тыс.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86710" y="3240945"/>
            <a:ext cx="1133872" cy="830997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2019 год           5 млн. рублей</a:t>
            </a:r>
            <a:endParaRPr lang="ru-RU" sz="1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905643" y="4629992"/>
            <a:ext cx="1075298" cy="830997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2019 год           4 млн. рублей</a:t>
            </a:r>
            <a:endParaRPr lang="ru-RU" sz="16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339751" y="2148449"/>
            <a:ext cx="1280991" cy="9450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Дятьковский </a:t>
            </a:r>
            <a:r>
              <a:rPr lang="ru-RU" sz="1400" dirty="0">
                <a:solidFill>
                  <a:schemeClr val="tx1"/>
                </a:solidFill>
              </a:rPr>
              <a:t>район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722 тыс.руб.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115820" y="2138078"/>
            <a:ext cx="1307044" cy="9554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Мглинский район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668 тыс.руб.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336922" y="2158890"/>
            <a:ext cx="1137442" cy="9346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Унечский район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758 тыс.руб.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29893" y="1365113"/>
            <a:ext cx="1151048" cy="830997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2019 год           10 млн. рублей</a:t>
            </a:r>
            <a:endParaRPr lang="ru-RU" sz="1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452320" y="45785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Century Gothic" pitchFamily="34" charset="0"/>
              </a:rPr>
              <a:t>слайд 15</a:t>
            </a:r>
            <a:endParaRPr lang="ru-RU" sz="2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934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4424" y="476672"/>
            <a:ext cx="8928992" cy="1070992"/>
          </a:xfrm>
        </p:spPr>
        <p:txBody>
          <a:bodyPr/>
          <a:lstStyle/>
          <a:p>
            <a:r>
              <a:rPr lang="ru-RU" sz="3000" dirty="0" smtClean="0"/>
              <a:t>Реализация программ (проектов) инициативного бюджетирования местным бюджетам</a:t>
            </a:r>
            <a:endParaRPr lang="ru-RU" sz="3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700807"/>
            <a:ext cx="8712968" cy="735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Субсидии </a:t>
            </a:r>
            <a:r>
              <a:rPr lang="ru-RU" sz="1600" dirty="0" smtClean="0">
                <a:solidFill>
                  <a:schemeClr val="tx1"/>
                </a:solidFill>
              </a:rPr>
              <a:t>из </a:t>
            </a:r>
            <a:r>
              <a:rPr lang="ru-RU" sz="1600" dirty="0">
                <a:solidFill>
                  <a:schemeClr val="tx1"/>
                </a:solidFill>
              </a:rPr>
              <a:t>областного бюджета бюджетам муниципальных образований Брянской </a:t>
            </a:r>
            <a:r>
              <a:rPr lang="ru-RU" sz="1600" dirty="0" smtClean="0">
                <a:solidFill>
                  <a:schemeClr val="tx1"/>
                </a:solidFill>
              </a:rPr>
              <a:t>области на </a:t>
            </a:r>
            <a:r>
              <a:rPr lang="ru-RU" sz="1600" dirty="0">
                <a:solidFill>
                  <a:schemeClr val="tx1"/>
                </a:solidFill>
              </a:rPr>
              <a:t>реализацию программ (проектов) инициативного </a:t>
            </a:r>
            <a:r>
              <a:rPr lang="ru-RU" sz="1600" dirty="0" smtClean="0">
                <a:solidFill>
                  <a:schemeClr val="tx1"/>
                </a:solidFill>
              </a:rPr>
              <a:t>бюджетирования в 2018 году - </a:t>
            </a:r>
            <a:r>
              <a:rPr lang="ru-RU" sz="1600" b="1" dirty="0" smtClean="0">
                <a:solidFill>
                  <a:schemeClr val="tx1"/>
                </a:solidFill>
              </a:rPr>
              <a:t>10 млн</a:t>
            </a:r>
            <a:r>
              <a:rPr lang="ru-RU" sz="1600" b="1" dirty="0">
                <a:solidFill>
                  <a:schemeClr val="tx1"/>
                </a:solidFill>
              </a:rPr>
              <a:t>. </a:t>
            </a:r>
            <a:r>
              <a:rPr lang="ru-RU" sz="1600" b="1" dirty="0" smtClean="0">
                <a:solidFill>
                  <a:schemeClr val="tx1"/>
                </a:solidFill>
              </a:rPr>
              <a:t>рублей</a:t>
            </a:r>
            <a:endParaRPr lang="ru-RU" sz="1600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3786182" y="5208694"/>
            <a:ext cx="3096344" cy="14350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Сельские  поселения (за исключением сельских поселений, являющихся административными центрами)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1,0 млн. рублей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857224" y="5208694"/>
            <a:ext cx="2736304" cy="14350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Городские  округа муниципальные районы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Городские поселения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Сельские поселения (административные центры)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2,5 млн. рублей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441071" y="2570688"/>
            <a:ext cx="2419413" cy="4321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Выгоничский район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900,0 тыс</a:t>
            </a:r>
            <a:r>
              <a:rPr lang="ru-RU" sz="1400" b="1" dirty="0">
                <a:solidFill>
                  <a:schemeClr val="tx1"/>
                </a:solidFill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</a:rPr>
              <a:t>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11395" y="2579605"/>
            <a:ext cx="2504421" cy="4236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город Брянск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653,9 </a:t>
            </a:r>
            <a:r>
              <a:rPr lang="ru-RU" sz="1400" b="1" dirty="0">
                <a:solidFill>
                  <a:schemeClr val="tx1"/>
                </a:solidFill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</a:rPr>
              <a:t>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491880" y="2570688"/>
            <a:ext cx="2419413" cy="4321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Город Сельцо</a:t>
            </a:r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899,9 </a:t>
            </a:r>
            <a:r>
              <a:rPr lang="ru-RU" sz="1400" b="1" dirty="0">
                <a:solidFill>
                  <a:schemeClr val="tx1"/>
                </a:solidFill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</a:rPr>
              <a:t>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15074" y="4429132"/>
            <a:ext cx="2151150" cy="677108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n-lt"/>
              </a:rPr>
              <a:t>2019 год </a:t>
            </a:r>
          </a:p>
          <a:p>
            <a:pPr algn="ctr"/>
            <a:r>
              <a:rPr lang="ru-RU" sz="2000" b="1" dirty="0" smtClean="0">
                <a:latin typeface="+mn-lt"/>
              </a:rPr>
              <a:t>100</a:t>
            </a:r>
            <a:r>
              <a:rPr lang="ru-RU" b="1" dirty="0" smtClean="0">
                <a:latin typeface="+mn-lt"/>
              </a:rPr>
              <a:t> млн. рублей</a:t>
            </a:r>
            <a:endParaRPr lang="ru-RU" dirty="0">
              <a:latin typeface="+mn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26606" y="3212976"/>
            <a:ext cx="2489210" cy="4321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Клетнянский </a:t>
            </a:r>
            <a:r>
              <a:rPr lang="ru-RU" sz="1400" dirty="0">
                <a:solidFill>
                  <a:schemeClr val="tx1"/>
                </a:solidFill>
              </a:rPr>
              <a:t>район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850,0 тыс</a:t>
            </a:r>
            <a:r>
              <a:rPr lang="ru-RU" sz="1400" b="1" dirty="0">
                <a:solidFill>
                  <a:schemeClr val="tx1"/>
                </a:solidFill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</a:rPr>
              <a:t>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441071" y="3212976"/>
            <a:ext cx="2419413" cy="4321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Навлинский </a:t>
            </a:r>
            <a:r>
              <a:rPr lang="ru-RU" sz="1400" dirty="0">
                <a:solidFill>
                  <a:schemeClr val="tx1"/>
                </a:solidFill>
              </a:rPr>
              <a:t>район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424,9 тыс</a:t>
            </a:r>
            <a:r>
              <a:rPr lang="ru-RU" sz="1400" b="1" dirty="0">
                <a:solidFill>
                  <a:schemeClr val="tx1"/>
                </a:solidFill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</a:rPr>
              <a:t>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26606" y="3854908"/>
            <a:ext cx="2489210" cy="4321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Севский </a:t>
            </a:r>
            <a:r>
              <a:rPr lang="ru-RU" sz="1400" dirty="0">
                <a:solidFill>
                  <a:schemeClr val="tx1"/>
                </a:solidFill>
              </a:rPr>
              <a:t>район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909,1 тыс</a:t>
            </a:r>
            <a:r>
              <a:rPr lang="ru-RU" sz="1400" b="1" dirty="0">
                <a:solidFill>
                  <a:schemeClr val="tx1"/>
                </a:solidFill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</a:rPr>
              <a:t>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491880" y="3212976"/>
            <a:ext cx="2419413" cy="4321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Климовский </a:t>
            </a:r>
            <a:r>
              <a:rPr lang="ru-RU" sz="1400" dirty="0">
                <a:solidFill>
                  <a:schemeClr val="tx1"/>
                </a:solidFill>
              </a:rPr>
              <a:t>район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850,0 тыс</a:t>
            </a:r>
            <a:r>
              <a:rPr lang="ru-RU" sz="1400" b="1" dirty="0">
                <a:solidFill>
                  <a:schemeClr val="tx1"/>
                </a:solidFill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</a:rPr>
              <a:t>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441071" y="3854907"/>
            <a:ext cx="2419413" cy="408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Унечский район</a:t>
            </a:r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820,7 </a:t>
            </a:r>
            <a:r>
              <a:rPr lang="ru-RU" sz="1400" b="1" dirty="0">
                <a:solidFill>
                  <a:schemeClr val="tx1"/>
                </a:solidFill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</a:rPr>
              <a:t>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491879" y="3854908"/>
            <a:ext cx="2419413" cy="408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Суражский район</a:t>
            </a:r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468,0 </a:t>
            </a:r>
            <a:r>
              <a:rPr lang="ru-RU" sz="1400" b="1" dirty="0">
                <a:solidFill>
                  <a:schemeClr val="tx1"/>
                </a:solidFill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</a:rPr>
              <a:t>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357290" y="4500570"/>
            <a:ext cx="4752528" cy="58649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Стоимость программы </a:t>
            </a:r>
            <a:r>
              <a:rPr lang="ru-RU" sz="1600" b="1" dirty="0" smtClean="0">
                <a:solidFill>
                  <a:schemeClr val="tx1"/>
                </a:solidFill>
              </a:rPr>
              <a:t>(проекта) </a:t>
            </a:r>
            <a:r>
              <a:rPr lang="ru-RU" sz="1600" b="1" dirty="0">
                <a:solidFill>
                  <a:schemeClr val="tx1"/>
                </a:solidFill>
              </a:rPr>
              <a:t>инициативного </a:t>
            </a:r>
            <a:r>
              <a:rPr lang="ru-RU" sz="1600" b="1" dirty="0" smtClean="0">
                <a:solidFill>
                  <a:schemeClr val="tx1"/>
                </a:solidFill>
              </a:rPr>
              <a:t>бюджетирования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52320" y="45785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Century Gothic" pitchFamily="34" charset="0"/>
              </a:rPr>
              <a:t>слайд 16</a:t>
            </a:r>
            <a:endParaRPr lang="ru-RU" sz="2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924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393517"/>
            <a:ext cx="8928992" cy="1007532"/>
          </a:xfrm>
        </p:spPr>
        <p:txBody>
          <a:bodyPr/>
          <a:lstStyle/>
          <a:p>
            <a:r>
              <a:rPr lang="ru-RU" sz="3000" dirty="0" smtClean="0"/>
              <a:t>Нарушение условий </a:t>
            </a:r>
            <a:r>
              <a:rPr lang="ru-RU" sz="3000" dirty="0"/>
              <a:t>заключенных соглашений на получение дотаций </a:t>
            </a:r>
            <a:r>
              <a:rPr lang="ru-RU" sz="3000" dirty="0" smtClean="0"/>
              <a:t>МР (ГО) </a:t>
            </a:r>
            <a:r>
              <a:rPr lang="ru-RU" sz="3000" dirty="0"/>
              <a:t>за 2018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412776"/>
            <a:ext cx="3384376" cy="11521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500" b="1" dirty="0" smtClean="0">
                <a:solidFill>
                  <a:schemeClr val="tx1"/>
                </a:solidFill>
              </a:rPr>
              <a:t>Необеспечение темпа </a:t>
            </a:r>
            <a:r>
              <a:rPr lang="ru-RU" sz="2500" b="1" dirty="0">
                <a:solidFill>
                  <a:schemeClr val="tx1"/>
                </a:solidFill>
              </a:rPr>
              <a:t>роста налоговых и неналоговых </a:t>
            </a:r>
            <a:r>
              <a:rPr lang="ru-RU" sz="2500" b="1" dirty="0" smtClean="0">
                <a:solidFill>
                  <a:schemeClr val="tx1"/>
                </a:solidFill>
              </a:rPr>
              <a:t>доходов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52320" y="45785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Century Gothic" pitchFamily="34" charset="0"/>
              </a:rPr>
              <a:t>слайд 17</a:t>
            </a:r>
            <a:endParaRPr lang="ru-RU" sz="2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708920"/>
            <a:ext cx="2772950" cy="13311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500" b="1" dirty="0">
                <a:latin typeface="+mn-lt"/>
              </a:rPr>
              <a:t>г. Новозыбков</a:t>
            </a:r>
          </a:p>
          <a:p>
            <a:pPr>
              <a:lnSpc>
                <a:spcPct val="80000"/>
              </a:lnSpc>
            </a:pPr>
            <a:r>
              <a:rPr lang="ru-RU" sz="2500" b="1" dirty="0">
                <a:latin typeface="+mn-lt"/>
              </a:rPr>
              <a:t>г. Стародуб</a:t>
            </a:r>
          </a:p>
          <a:p>
            <a:pPr>
              <a:lnSpc>
                <a:spcPct val="80000"/>
              </a:lnSpc>
            </a:pPr>
            <a:r>
              <a:rPr lang="ru-RU" sz="2500" b="1" dirty="0">
                <a:latin typeface="+mn-lt"/>
              </a:rPr>
              <a:t>Жирятинский р-н</a:t>
            </a:r>
          </a:p>
          <a:p>
            <a:pPr>
              <a:lnSpc>
                <a:spcPct val="80000"/>
              </a:lnSpc>
            </a:pPr>
            <a:r>
              <a:rPr lang="ru-RU" sz="2500" b="1" dirty="0">
                <a:latin typeface="+mn-lt"/>
              </a:rPr>
              <a:t>Севский район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07504" y="4293096"/>
            <a:ext cx="3384376" cy="13183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300" b="1" dirty="0" smtClean="0">
                <a:solidFill>
                  <a:schemeClr val="tx1"/>
                </a:solidFill>
              </a:rPr>
              <a:t>Превышение норматива на оплату труда органов местного самоуправления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635896" y="1412777"/>
            <a:ext cx="5400600" cy="1152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500" b="1" dirty="0">
                <a:solidFill>
                  <a:schemeClr val="tx1"/>
                </a:solidFill>
              </a:rPr>
              <a:t>Невыполнение </a:t>
            </a:r>
            <a:r>
              <a:rPr lang="ru-RU" sz="2500" b="1" dirty="0" smtClean="0">
                <a:solidFill>
                  <a:schemeClr val="tx1"/>
                </a:solidFill>
              </a:rPr>
              <a:t>других обязательств</a:t>
            </a:r>
            <a:r>
              <a:rPr lang="ru-RU" sz="2500" b="1" dirty="0">
                <a:solidFill>
                  <a:schemeClr val="tx1"/>
                </a:solidFill>
              </a:rPr>
              <a:t>, предусмотренных соглашением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23528" y="5760258"/>
            <a:ext cx="2969668" cy="4770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500" b="1" dirty="0">
                <a:latin typeface="+mn-lt"/>
              </a:rPr>
              <a:t>Трубчевский район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635896" y="2707173"/>
            <a:ext cx="5436096" cy="31700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lIns="91440" tIns="45720" rIns="91440" bIns="45720" numCol="2">
            <a:spAutoFit/>
          </a:bodyPr>
          <a:lstStyle/>
          <a:p>
            <a:pPr>
              <a:lnSpc>
                <a:spcPct val="80000"/>
              </a:lnSpc>
            </a:pPr>
            <a:r>
              <a:rPr lang="ru-RU" sz="2500" b="1" dirty="0">
                <a:latin typeface="+mn-lt"/>
              </a:rPr>
              <a:t>г. Брянск</a:t>
            </a:r>
          </a:p>
          <a:p>
            <a:pPr>
              <a:lnSpc>
                <a:spcPct val="80000"/>
              </a:lnSpc>
            </a:pPr>
            <a:r>
              <a:rPr lang="ru-RU" sz="2500" b="1" dirty="0">
                <a:latin typeface="+mn-lt"/>
              </a:rPr>
              <a:t>г. Новозыбков</a:t>
            </a:r>
          </a:p>
          <a:p>
            <a:pPr>
              <a:lnSpc>
                <a:spcPct val="80000"/>
              </a:lnSpc>
            </a:pPr>
            <a:r>
              <a:rPr lang="ru-RU" sz="2500" b="1" dirty="0">
                <a:latin typeface="+mn-lt"/>
              </a:rPr>
              <a:t>г. Стародуб</a:t>
            </a:r>
          </a:p>
          <a:p>
            <a:pPr>
              <a:lnSpc>
                <a:spcPct val="80000"/>
              </a:lnSpc>
            </a:pPr>
            <a:r>
              <a:rPr lang="ru-RU" sz="2500" b="1" dirty="0">
                <a:latin typeface="+mn-lt"/>
              </a:rPr>
              <a:t>г. Фокино</a:t>
            </a:r>
          </a:p>
          <a:p>
            <a:pPr>
              <a:lnSpc>
                <a:spcPct val="80000"/>
              </a:lnSpc>
            </a:pPr>
            <a:r>
              <a:rPr lang="ru-RU" sz="2500" b="1" dirty="0">
                <a:latin typeface="+mn-lt"/>
              </a:rPr>
              <a:t>Брасовский р-н</a:t>
            </a:r>
          </a:p>
          <a:p>
            <a:pPr>
              <a:lnSpc>
                <a:spcPct val="80000"/>
              </a:lnSpc>
            </a:pPr>
            <a:r>
              <a:rPr lang="ru-RU" sz="2500" b="1" dirty="0">
                <a:latin typeface="+mn-lt"/>
              </a:rPr>
              <a:t>Брянский р-н</a:t>
            </a:r>
          </a:p>
          <a:p>
            <a:pPr>
              <a:lnSpc>
                <a:spcPct val="80000"/>
              </a:lnSpc>
            </a:pPr>
            <a:r>
              <a:rPr lang="ru-RU" sz="2500" b="1" dirty="0">
                <a:latin typeface="+mn-lt"/>
              </a:rPr>
              <a:t>Дубровский р-н</a:t>
            </a:r>
          </a:p>
          <a:p>
            <a:pPr>
              <a:lnSpc>
                <a:spcPct val="80000"/>
              </a:lnSpc>
            </a:pPr>
            <a:r>
              <a:rPr lang="ru-RU" sz="2500" b="1" dirty="0">
                <a:latin typeface="+mn-lt"/>
              </a:rPr>
              <a:t>Дятьковский р-н</a:t>
            </a:r>
          </a:p>
          <a:p>
            <a:pPr>
              <a:lnSpc>
                <a:spcPct val="80000"/>
              </a:lnSpc>
            </a:pPr>
            <a:r>
              <a:rPr lang="ru-RU" sz="2500" b="1" dirty="0">
                <a:latin typeface="+mn-lt"/>
              </a:rPr>
              <a:t>Карачевский р-н</a:t>
            </a:r>
          </a:p>
          <a:p>
            <a:pPr>
              <a:lnSpc>
                <a:spcPct val="80000"/>
              </a:lnSpc>
            </a:pPr>
            <a:r>
              <a:rPr lang="ru-RU" sz="2500" b="1" dirty="0">
                <a:latin typeface="+mn-lt"/>
              </a:rPr>
              <a:t>Климовский р-н</a:t>
            </a:r>
          </a:p>
          <a:p>
            <a:pPr>
              <a:lnSpc>
                <a:spcPct val="80000"/>
              </a:lnSpc>
            </a:pPr>
            <a:r>
              <a:rPr lang="ru-RU" sz="2500" b="1" dirty="0">
                <a:latin typeface="+mn-lt"/>
              </a:rPr>
              <a:t>Комаричский р-н</a:t>
            </a:r>
          </a:p>
          <a:p>
            <a:pPr>
              <a:lnSpc>
                <a:spcPct val="80000"/>
              </a:lnSpc>
            </a:pPr>
            <a:r>
              <a:rPr lang="ru-RU" sz="2300" b="1" dirty="0" smtClean="0">
                <a:latin typeface="+mn-lt"/>
              </a:rPr>
              <a:t>Новозыбковский </a:t>
            </a:r>
            <a:r>
              <a:rPr lang="ru-RU" sz="2100" b="1" dirty="0" smtClean="0">
                <a:latin typeface="+mn-lt"/>
              </a:rPr>
              <a:t>р-н</a:t>
            </a:r>
            <a:endParaRPr lang="ru-RU" sz="2100" b="1" dirty="0">
              <a:latin typeface="+mn-lt"/>
            </a:endParaRPr>
          </a:p>
          <a:p>
            <a:pPr>
              <a:lnSpc>
                <a:spcPct val="80000"/>
              </a:lnSpc>
            </a:pPr>
            <a:r>
              <a:rPr lang="ru-RU" sz="2500" b="1" dirty="0">
                <a:latin typeface="+mn-lt"/>
              </a:rPr>
              <a:t>Погарский район</a:t>
            </a:r>
          </a:p>
          <a:p>
            <a:pPr>
              <a:lnSpc>
                <a:spcPct val="80000"/>
              </a:lnSpc>
            </a:pPr>
            <a:r>
              <a:rPr lang="ru-RU" sz="2500" b="1" dirty="0">
                <a:latin typeface="+mn-lt"/>
              </a:rPr>
              <a:t>Рогнединский р-н</a:t>
            </a:r>
          </a:p>
          <a:p>
            <a:pPr>
              <a:lnSpc>
                <a:spcPct val="80000"/>
              </a:lnSpc>
            </a:pPr>
            <a:r>
              <a:rPr lang="ru-RU" sz="2500" b="1" dirty="0">
                <a:latin typeface="+mn-lt"/>
              </a:rPr>
              <a:t>Суземский р-н</a:t>
            </a:r>
          </a:p>
          <a:p>
            <a:pPr>
              <a:lnSpc>
                <a:spcPct val="80000"/>
              </a:lnSpc>
            </a:pPr>
            <a:r>
              <a:rPr lang="ru-RU" sz="2500" b="1" dirty="0">
                <a:latin typeface="+mn-lt"/>
              </a:rPr>
              <a:t>Суражский р-н</a:t>
            </a:r>
          </a:p>
          <a:p>
            <a:pPr>
              <a:lnSpc>
                <a:spcPct val="80000"/>
              </a:lnSpc>
            </a:pPr>
            <a:r>
              <a:rPr lang="ru-RU" sz="2500" b="1" dirty="0">
                <a:latin typeface="+mn-lt"/>
              </a:rPr>
              <a:t>Трубчевский р-н</a:t>
            </a:r>
          </a:p>
        </p:txBody>
      </p:sp>
    </p:spTree>
    <p:extLst>
      <p:ext uri="{BB962C8B-B14F-4D97-AF65-F5344CB8AC3E}">
        <p14:creationId xmlns:p14="http://schemas.microsoft.com/office/powerpoint/2010/main" val="4167960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52320" y="45785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Century Gothic" pitchFamily="34" charset="0"/>
              </a:rPr>
              <a:t>слайд 18</a:t>
            </a:r>
            <a:endParaRPr lang="ru-RU" sz="2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5008" y="642918"/>
            <a:ext cx="8928992" cy="1143000"/>
          </a:xfrm>
        </p:spPr>
        <p:txBody>
          <a:bodyPr/>
          <a:lstStyle/>
          <a:p>
            <a:pPr marL="0" indent="0"/>
            <a:r>
              <a:rPr lang="ru-RU" dirty="0" smtClean="0"/>
              <a:t>Санкционировано и оплачено </a:t>
            </a:r>
            <a:br>
              <a:rPr lang="ru-RU" dirty="0" smtClean="0"/>
            </a:br>
            <a:r>
              <a:rPr lang="ru-RU" dirty="0" smtClean="0"/>
              <a:t>расходов клиентов, млрд. </a:t>
            </a:r>
            <a:r>
              <a:rPr lang="ru-RU" dirty="0"/>
              <a:t>рублей</a:t>
            </a:r>
          </a:p>
        </p:txBody>
      </p:sp>
      <p:graphicFrame>
        <p:nvGraphicFramePr>
          <p:cNvPr id="9" name="Диаграмм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665806"/>
              </p:ext>
            </p:extLst>
          </p:nvPr>
        </p:nvGraphicFramePr>
        <p:xfrm>
          <a:off x="179512" y="1844824"/>
          <a:ext cx="5963554" cy="4714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43692" y="2780928"/>
            <a:ext cx="2928958" cy="29731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000" b="1" i="1" dirty="0" smtClean="0">
                <a:solidFill>
                  <a:srgbClr val="E47C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2018 году </a:t>
            </a:r>
            <a:r>
              <a:rPr lang="ru-RU" sz="2700" b="1" i="1" dirty="0" smtClean="0"/>
              <a:t>санкционировано</a:t>
            </a:r>
          </a:p>
          <a:p>
            <a:pPr algn="ctr">
              <a:lnSpc>
                <a:spcPct val="80000"/>
              </a:lnSpc>
            </a:pPr>
            <a:r>
              <a:rPr lang="ru-RU" sz="2700" b="1" i="1" dirty="0"/>
              <a:t>и оплачено </a:t>
            </a:r>
            <a:endParaRPr lang="ru-RU" sz="2700" b="1" i="1" dirty="0" smtClean="0"/>
          </a:p>
          <a:p>
            <a:pPr algn="ctr">
              <a:lnSpc>
                <a:spcPct val="80000"/>
              </a:lnSpc>
            </a:pPr>
            <a:r>
              <a:rPr lang="ru-RU" sz="3000" b="1" i="1" dirty="0" smtClean="0">
                <a:solidFill>
                  <a:srgbClr val="E47C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2,3 млн. </a:t>
            </a:r>
            <a:r>
              <a:rPr lang="ru-RU" sz="3000" dirty="0" smtClean="0"/>
              <a:t>документов </a:t>
            </a:r>
          </a:p>
          <a:p>
            <a:pPr algn="ctr">
              <a:lnSpc>
                <a:spcPct val="80000"/>
              </a:lnSpc>
            </a:pPr>
            <a:r>
              <a:rPr lang="ru-RU" sz="3000" dirty="0" smtClean="0"/>
              <a:t>на сумму </a:t>
            </a:r>
          </a:p>
          <a:p>
            <a:pPr algn="ctr">
              <a:lnSpc>
                <a:spcPct val="80000"/>
              </a:lnSpc>
            </a:pPr>
            <a:r>
              <a:rPr lang="ru-RU" sz="3000" b="1" i="1" dirty="0" smtClean="0">
                <a:solidFill>
                  <a:srgbClr val="E47C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65,5</a:t>
            </a:r>
            <a:r>
              <a:rPr lang="ru-RU" sz="3000" dirty="0" smtClean="0"/>
              <a:t> </a:t>
            </a:r>
            <a:r>
              <a:rPr lang="ru-RU" sz="3000" b="1" i="1" dirty="0" smtClean="0">
                <a:solidFill>
                  <a:srgbClr val="E47C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млрд.рублей</a:t>
            </a:r>
            <a:endParaRPr lang="ru-RU" sz="3000" b="1" i="1" dirty="0">
              <a:solidFill>
                <a:srgbClr val="E47C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6646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628800"/>
            <a:ext cx="8784976" cy="504056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bg2"/>
                </a:solidFill>
                <a:sym typeface="Wingdings"/>
              </a:rPr>
              <a:t> </a:t>
            </a:r>
            <a:r>
              <a:rPr lang="ru-RU" sz="2200" dirty="0"/>
              <a:t>обеспечение роста налоговых и неналоговых доходов консолидированного </a:t>
            </a:r>
            <a:r>
              <a:rPr lang="ru-RU" sz="2200" dirty="0" smtClean="0"/>
              <a:t>бюджета</a:t>
            </a:r>
            <a:endParaRPr lang="ru-RU" sz="22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200" b="1" dirty="0">
                <a:solidFill>
                  <a:schemeClr val="bg2"/>
                </a:solidFill>
                <a:sym typeface="Wingdings"/>
              </a:rPr>
              <a:t> </a:t>
            </a:r>
            <a:r>
              <a:rPr lang="ru-RU" sz="2200" dirty="0"/>
              <a:t>безусловное выполнение «майских» указов и целевых показателей региональных </a:t>
            </a:r>
            <a:r>
              <a:rPr lang="ru-RU" sz="2200" dirty="0" smtClean="0"/>
              <a:t>проектов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bg2"/>
                </a:solidFill>
                <a:sym typeface="Wingdings"/>
              </a:rPr>
              <a:t> </a:t>
            </a:r>
            <a:r>
              <a:rPr lang="ru-RU" sz="2200" dirty="0"/>
              <a:t>соблюдение условий получения межбюджетных трансфертов, установленных </a:t>
            </a:r>
            <a:r>
              <a:rPr lang="ru-RU" sz="2200" dirty="0" smtClean="0"/>
              <a:t>соглашениями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bg2"/>
                </a:solidFill>
                <a:sym typeface="Wingdings"/>
              </a:rPr>
              <a:t> </a:t>
            </a:r>
            <a:r>
              <a:rPr lang="ru-RU" sz="2200" dirty="0" smtClean="0"/>
              <a:t>выполнение </a:t>
            </a:r>
            <a:r>
              <a:rPr lang="ru-RU" sz="2200" dirty="0"/>
              <a:t>требований Минфина России по реализации Плана мероприятий по росту доходного потенциала, оптимизации расходов бюджета и совершенствованию долговой политики Брянской </a:t>
            </a:r>
            <a:r>
              <a:rPr lang="ru-RU" sz="2200" dirty="0" smtClean="0"/>
              <a:t>области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bg2"/>
                </a:solidFill>
                <a:sym typeface="Wingdings"/>
              </a:rPr>
              <a:t> </a:t>
            </a:r>
            <a:r>
              <a:rPr lang="ru-RU" sz="2200" dirty="0" smtClean="0">
                <a:sym typeface="Wingdings"/>
              </a:rPr>
              <a:t>поэтапный </a:t>
            </a:r>
            <a:r>
              <a:rPr lang="ru-RU" sz="2200" dirty="0"/>
              <a:t>переход на федеральные стандарты бухгалтерского (бюджетного) учета и отчетности в секторе государственного управления</a:t>
            </a:r>
            <a:endParaRPr lang="ru-RU" sz="2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bg2"/>
                </a:solidFill>
                <a:sym typeface="Wingdings"/>
              </a:rPr>
              <a:t> </a:t>
            </a:r>
            <a:r>
              <a:rPr lang="ru-RU" sz="2200" dirty="0"/>
              <a:t>развитие информационных технологий для повышения качества планирования и исполнения бюджетов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52320" y="45785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Century Gothic" pitchFamily="34" charset="0"/>
              </a:rPr>
              <a:t>слайд 19</a:t>
            </a:r>
            <a:endParaRPr lang="ru-RU" sz="2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8862" y="476672"/>
            <a:ext cx="8928992" cy="1143000"/>
          </a:xfrm>
        </p:spPr>
        <p:txBody>
          <a:bodyPr/>
          <a:lstStyle/>
          <a:p>
            <a:pPr marL="0" indent="0"/>
            <a:r>
              <a:rPr lang="ru-RU" dirty="0"/>
              <a:t>Основные задачи на </a:t>
            </a:r>
            <a:r>
              <a:rPr lang="ru-RU" dirty="0" smtClean="0"/>
              <a:t>2019 </a:t>
            </a:r>
            <a:r>
              <a:rPr lang="ru-RU" dirty="0"/>
              <a:t>год и на плановый период </a:t>
            </a:r>
            <a:r>
              <a:rPr lang="ru-RU" dirty="0" smtClean="0"/>
              <a:t>2020 </a:t>
            </a:r>
            <a:r>
              <a:rPr lang="ru-RU" dirty="0"/>
              <a:t>и </a:t>
            </a:r>
            <a:r>
              <a:rPr lang="ru-RU" dirty="0" smtClean="0"/>
              <a:t>2021 </a:t>
            </a:r>
            <a:r>
              <a:rPr lang="ru-RU" dirty="0"/>
              <a:t>годов</a:t>
            </a:r>
          </a:p>
        </p:txBody>
      </p:sp>
    </p:spTree>
    <p:extLst>
      <p:ext uri="{BB962C8B-B14F-4D97-AF65-F5344CB8AC3E}">
        <p14:creationId xmlns:p14="http://schemas.microsoft.com/office/powerpoint/2010/main" val="3949320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719424"/>
              </p:ext>
            </p:extLst>
          </p:nvPr>
        </p:nvGraphicFramePr>
        <p:xfrm>
          <a:off x="107504" y="1700808"/>
          <a:ext cx="8424936" cy="5080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2539" y="134089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Myriad Pro" pitchFamily="34" charset="0"/>
              </a:rPr>
              <a:t>млрд. рублей</a:t>
            </a:r>
            <a:endParaRPr lang="ru-RU" dirty="0">
              <a:latin typeface="Myriad Pro" pitchFamily="34" charset="0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14575" y="476672"/>
            <a:ext cx="8928992" cy="1143000"/>
          </a:xfrm>
        </p:spPr>
        <p:txBody>
          <a:bodyPr/>
          <a:lstStyle/>
          <a:p>
            <a:r>
              <a:rPr lang="ru-RU" sz="3400" dirty="0"/>
              <a:t>Объем доходов консолидированного </a:t>
            </a:r>
            <a:r>
              <a:rPr lang="ru-RU" sz="3400" dirty="0" smtClean="0"/>
              <a:t>бюджета Брянской области</a:t>
            </a:r>
            <a:endParaRPr lang="ru-RU" sz="3400" dirty="0"/>
          </a:p>
        </p:txBody>
      </p:sp>
      <p:sp>
        <p:nvSpPr>
          <p:cNvPr id="40" name="TextBox 39"/>
          <p:cNvSpPr txBox="1"/>
          <p:nvPr/>
        </p:nvSpPr>
        <p:spPr>
          <a:xfrm>
            <a:off x="7668344" y="45785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Century Gothic" pitchFamily="34" charset="0"/>
              </a:rPr>
              <a:t>слайд 2</a:t>
            </a:r>
            <a:endParaRPr lang="ru-RU" sz="2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 rot="21282759">
            <a:off x="1864493" y="3549105"/>
            <a:ext cx="7276553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CC9900"/>
                </a:solidFill>
              </a:rPr>
              <a:t>темп роста налоговых </a:t>
            </a:r>
            <a:r>
              <a:rPr lang="ru-RU" sz="1600" b="1" i="1" dirty="0" smtClean="0">
                <a:solidFill>
                  <a:srgbClr val="CC9900"/>
                </a:solidFill>
              </a:rPr>
              <a:t> и  неналоговых доходов к  </a:t>
            </a:r>
            <a:r>
              <a:rPr lang="ru-RU" sz="1600" b="1" i="1" dirty="0">
                <a:solidFill>
                  <a:srgbClr val="CC9900"/>
                </a:solidFill>
              </a:rPr>
              <a:t>2014 г. </a:t>
            </a:r>
            <a:r>
              <a:rPr lang="ru-RU" sz="1600" b="1" i="1" dirty="0" smtClean="0"/>
              <a:t>- 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135%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TextBox 83"/>
          <p:cNvSpPr txBox="1"/>
          <p:nvPr/>
        </p:nvSpPr>
        <p:spPr>
          <a:xfrm rot="20974790">
            <a:off x="5217859" y="4219896"/>
            <a:ext cx="247053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C00000"/>
                </a:solidFill>
              </a:rPr>
              <a:t> </a:t>
            </a:r>
            <a:endParaRPr lang="ru-RU" sz="1300" b="1" i="1" dirty="0"/>
          </a:p>
        </p:txBody>
      </p:sp>
      <p:sp>
        <p:nvSpPr>
          <p:cNvPr id="102" name="TextBox 11"/>
          <p:cNvSpPr txBox="1"/>
          <p:nvPr/>
        </p:nvSpPr>
        <p:spPr>
          <a:xfrm>
            <a:off x="7945457" y="3860539"/>
            <a:ext cx="1173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+9,3 </a:t>
            </a:r>
          </a:p>
          <a:p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млрд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руб.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</a:p>
          <a:p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 2014 году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028" name="Picture 4" descr="http://www.clipartbest.com/cliparts/LcK/579/LcK5796p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97394" flipH="1">
            <a:off x="2993455" y="2263390"/>
            <a:ext cx="3492671" cy="176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https://www.builder-resources.com/images/Arrow-Right-Oran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8" name="Picture 14" descr="https://www.builder-resources.com/images/Arrow-Right-Oran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4845">
            <a:off x="3531846" y="3877796"/>
            <a:ext cx="3357109" cy="93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 rot="21019285">
            <a:off x="1572307" y="2121770"/>
            <a:ext cx="6818235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700" b="1" i="1" dirty="0" smtClean="0">
                <a:solidFill>
                  <a:srgbClr val="4473D0"/>
                </a:solidFill>
              </a:rPr>
              <a:t>темп  роста </a:t>
            </a:r>
            <a:r>
              <a:rPr lang="ru-RU" sz="1700" b="1" i="1" dirty="0">
                <a:solidFill>
                  <a:srgbClr val="4473D0"/>
                </a:solidFill>
              </a:rPr>
              <a:t> доходов </a:t>
            </a:r>
            <a:r>
              <a:rPr lang="ru-RU" sz="1700" b="1" i="1" dirty="0" smtClean="0">
                <a:solidFill>
                  <a:srgbClr val="4473D0"/>
                </a:solidFill>
              </a:rPr>
              <a:t> в  2018  году  к   2014 году - 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142 %</a:t>
            </a:r>
          </a:p>
        </p:txBody>
      </p:sp>
      <p:sp>
        <p:nvSpPr>
          <p:cNvPr id="10" name="AutoShape 16" descr="https://kabinet-informatiki2.webnode.ru/_files/200000026-a97a3ab71d/free-red-turning-arrow-psd_original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50" name="Picture 26" descr="http://www.playcast.ru/uploads/2016/07/31/1944672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33496" y="2125061"/>
            <a:ext cx="549060" cy="57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6" descr="http://www.playcast.ru/uploads/2016/07/31/1944672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61067" y="3709084"/>
            <a:ext cx="549060" cy="57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864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87477" y="2204864"/>
            <a:ext cx="8928992" cy="3735288"/>
          </a:xfrm>
        </p:spPr>
        <p:txBody>
          <a:bodyPr/>
          <a:lstStyle/>
          <a:p>
            <a:r>
              <a:rPr lang="ru-RU" sz="4000" cap="all" dirty="0" smtClean="0"/>
              <a:t>СПАСИБО за внимание!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452320" y="45785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Century Gothic" pitchFamily="34" charset="0"/>
              </a:rPr>
              <a:t>слайд 20</a:t>
            </a:r>
            <a:endParaRPr lang="ru-RU" sz="2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407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980728"/>
            <a:ext cx="9036496" cy="710952"/>
          </a:xfrm>
        </p:spPr>
        <p:txBody>
          <a:bodyPr/>
          <a:lstStyle/>
          <a:p>
            <a:r>
              <a:rPr lang="ru-RU" sz="3200" cap="all" dirty="0"/>
              <a:t>ТЕМП РОСТА основных </a:t>
            </a:r>
            <a:r>
              <a:rPr lang="ru-RU" sz="3200" cap="all" dirty="0" smtClean="0"/>
              <a:t>доходных </a:t>
            </a:r>
            <a:r>
              <a:rPr lang="ru-RU" sz="3200" cap="all" dirty="0"/>
              <a:t>источников консолидированного </a:t>
            </a:r>
            <a:r>
              <a:rPr lang="ru-RU" sz="3200" cap="all" dirty="0" smtClean="0"/>
              <a:t>бюджета</a:t>
            </a:r>
            <a:endParaRPr lang="ru-RU" sz="3500" dirty="0"/>
          </a:p>
        </p:txBody>
      </p:sp>
      <p:sp>
        <p:nvSpPr>
          <p:cNvPr id="13" name="TextBox 12"/>
          <p:cNvSpPr txBox="1"/>
          <p:nvPr/>
        </p:nvSpPr>
        <p:spPr>
          <a:xfrm>
            <a:off x="7668344" y="45785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Century Gothic" pitchFamily="34" charset="0"/>
              </a:rPr>
              <a:t>слайд 3</a:t>
            </a:r>
            <a:endParaRPr lang="ru-RU" sz="2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aphicFrame>
        <p:nvGraphicFramePr>
          <p:cNvPr id="6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080516"/>
              </p:ext>
            </p:extLst>
          </p:nvPr>
        </p:nvGraphicFramePr>
        <p:xfrm>
          <a:off x="134593" y="1763564"/>
          <a:ext cx="8561217" cy="4724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1"/>
          <p:cNvSpPr txBox="1"/>
          <p:nvPr/>
        </p:nvSpPr>
        <p:spPr>
          <a:xfrm>
            <a:off x="3861843" y="3589635"/>
            <a:ext cx="1347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110,2%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TextBox 11"/>
          <p:cNvSpPr txBox="1"/>
          <p:nvPr/>
        </p:nvSpPr>
        <p:spPr>
          <a:xfrm>
            <a:off x="4071934" y="2928934"/>
            <a:ext cx="1453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4473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115,9%</a:t>
            </a:r>
            <a:endParaRPr lang="ru-RU" sz="2400" b="1" dirty="0">
              <a:solidFill>
                <a:srgbClr val="4473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TextBox 11"/>
          <p:cNvSpPr txBox="1"/>
          <p:nvPr/>
        </p:nvSpPr>
        <p:spPr>
          <a:xfrm>
            <a:off x="6658654" y="2348880"/>
            <a:ext cx="1321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270,1%</a:t>
            </a:r>
            <a:endParaRPr lang="ru-RU" sz="24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6" name="Picture 2" descr="http://karabas.kz/wp-content/uploads/2016/04/strelka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24940" y="3057246"/>
            <a:ext cx="582826" cy="25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karabas.kz/wp-content/uploads/2016/04/strelka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60983" y="2422975"/>
            <a:ext cx="695448" cy="30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ÐÐ°ÑÑÐ¸Ð½ÐºÐ¸ Ð¿Ð¾ Ð·Ð°Ð¿ÑÐ¾ÑÑ Ð¼ÐµÑÐºÐ¸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143" y="1998666"/>
            <a:ext cx="1010554" cy="101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ÐÐ°ÑÑÐ¸Ð½ÐºÐ¸ Ð¿Ð¾ Ð·Ð°Ð¿ÑÐ¾ÑÑ Ð¼ÐµÑÐºÐ¸ 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09535" y="2919427"/>
            <a:ext cx="554990" cy="55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ÐÐ°ÑÑÐ¸Ð½ÐºÐ¸ Ð¿Ð¾ Ð·Ð°Ð¿ÑÐ¾ÑÑ Ð¼ÐµÑÐºÐ¸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637" y="4137049"/>
            <a:ext cx="423878" cy="42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ÐÐ°ÑÑÐ¸Ð½ÐºÐ¸ Ð¿Ð¾ Ð·Ð°Ð¿ÑÐ¾ÑÑ Ð¼ÐµÑÐºÐ¸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50" y="2982575"/>
            <a:ext cx="480544" cy="48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ÐÐ°ÑÑÐ¸Ð½ÐºÐ¸ Ð¿Ð¾ Ð·Ð°Ð¿ÑÐ¾ÑÑ Ð¼ÐµÑÐºÐ¸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894" y="3075799"/>
            <a:ext cx="393469" cy="39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ÐÐ°ÑÑÐ¸Ð½ÐºÐ¸ Ð¿Ð¾ Ð·Ð°Ð¿ÑÐ¾ÑÑ Ð¼ÐµÑÐºÐ¸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431" y="3535467"/>
            <a:ext cx="480544" cy="48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ÐÐ°ÑÑÐ¸Ð½ÐºÐ¸ Ð¿Ð¾ Ð·Ð°Ð¿ÑÐ¾ÑÑ Ð¼ÐµÑÐºÐ¸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467" y="3606915"/>
            <a:ext cx="393469" cy="39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11"/>
          <p:cNvSpPr txBox="1"/>
          <p:nvPr/>
        </p:nvSpPr>
        <p:spPr>
          <a:xfrm>
            <a:off x="971600" y="2346211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 на имущество физических лиц</a:t>
            </a:r>
            <a:endParaRPr lang="ru-RU" sz="2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11"/>
          <p:cNvSpPr txBox="1"/>
          <p:nvPr/>
        </p:nvSpPr>
        <p:spPr>
          <a:xfrm>
            <a:off x="755576" y="2835797"/>
            <a:ext cx="3197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 на имущество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организаций</a:t>
            </a:r>
            <a:endParaRPr lang="ru-RU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11"/>
          <p:cNvSpPr txBox="1"/>
          <p:nvPr/>
        </p:nvSpPr>
        <p:spPr>
          <a:xfrm>
            <a:off x="1306381" y="3543683"/>
            <a:ext cx="1886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НДФЛ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" name="Picture 2" descr="http://karabas.kz/wp-content/uploads/2016/04/strelka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50696" y="3617785"/>
            <a:ext cx="558163" cy="24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11"/>
          <p:cNvSpPr txBox="1"/>
          <p:nvPr/>
        </p:nvSpPr>
        <p:spPr>
          <a:xfrm>
            <a:off x="726072" y="3995892"/>
            <a:ext cx="31978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9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 на прибыль </a:t>
            </a:r>
          </a:p>
          <a:p>
            <a:pPr algn="ctr"/>
            <a:r>
              <a:rPr lang="ru-RU" sz="19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организаций</a:t>
            </a:r>
            <a:endParaRPr lang="ru-RU" sz="19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11"/>
          <p:cNvSpPr txBox="1"/>
          <p:nvPr/>
        </p:nvSpPr>
        <p:spPr>
          <a:xfrm>
            <a:off x="3917202" y="4157287"/>
            <a:ext cx="1339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107,9%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3" name="Picture 2" descr="http://karabas.kz/wp-content/uploads/2016/04/strelka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95822" y="4167643"/>
            <a:ext cx="582826" cy="25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33000"/>
                    </a14:imgEffect>
                    <a14:imgEffect>
                      <a14:brightnessContrast bright="7000"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383" y="4703091"/>
            <a:ext cx="2640696" cy="1649419"/>
          </a:xfrm>
          <a:prstGeom prst="rect">
            <a:avLst/>
          </a:prstGeom>
        </p:spPr>
      </p:pic>
      <p:pic>
        <p:nvPicPr>
          <p:cNvPr id="44" name="Picture 4" descr="ÐÐ°ÑÑÐ¸Ð½ÐºÐ¸ Ð¿Ð¾ Ð·Ð°Ð¿ÑÐ¾ÑÑ Ð¼ÐµÑÐ¾Ðº 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0"/>
          <a:stretch/>
        </p:blipFill>
        <p:spPr bwMode="auto">
          <a:xfrm>
            <a:off x="5506427" y="4348988"/>
            <a:ext cx="1812863" cy="130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b="17229"/>
          <a:stretch/>
        </p:blipFill>
        <p:spPr bwMode="auto">
          <a:xfrm>
            <a:off x="1888454" y="4663450"/>
            <a:ext cx="2259325" cy="157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11"/>
          <p:cNvSpPr txBox="1"/>
          <p:nvPr/>
        </p:nvSpPr>
        <p:spPr>
          <a:xfrm>
            <a:off x="3161344" y="6217730"/>
            <a:ext cx="3930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indent="0">
              <a:defRPr sz="22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defRPr>
            </a:lvl1pPr>
            <a:lvl2pPr indent="0">
              <a:defRPr sz="1100">
                <a:latin typeface="+mn-lt"/>
              </a:defRPr>
            </a:lvl2pPr>
            <a:lvl3pPr indent="0">
              <a:defRPr sz="1100">
                <a:latin typeface="+mn-lt"/>
              </a:defRPr>
            </a:lvl3pPr>
            <a:lvl4pPr indent="0">
              <a:defRPr sz="1100">
                <a:latin typeface="+mn-lt"/>
              </a:defRPr>
            </a:lvl4pPr>
            <a:lvl5pPr indent="0">
              <a:defRPr sz="1100">
                <a:latin typeface="+mn-lt"/>
              </a:defRPr>
            </a:lvl5pPr>
            <a:lvl6pPr indent="0">
              <a:defRPr sz="1100">
                <a:latin typeface="+mn-lt"/>
              </a:defRPr>
            </a:lvl6pPr>
            <a:lvl7pPr indent="0">
              <a:defRPr sz="1100">
                <a:latin typeface="+mn-lt"/>
              </a:defRPr>
            </a:lvl7pPr>
            <a:lvl8pPr indent="0">
              <a:defRPr sz="1100">
                <a:latin typeface="+mn-lt"/>
              </a:defRPr>
            </a:lvl8pPr>
            <a:lvl9pPr indent="0">
              <a:defRPr sz="1100">
                <a:latin typeface="+mn-lt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  <a:latin typeface="+mn-lt"/>
              </a:rPr>
              <a:t>2018  год   к   2017  году</a:t>
            </a:r>
            <a:endParaRPr lang="ru-RU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086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7668344" y="45785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Century Gothic" pitchFamily="34" charset="0"/>
              </a:rPr>
              <a:t>слайд 4</a:t>
            </a:r>
            <a:endParaRPr lang="ru-RU" sz="2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928992" cy="1143000"/>
          </a:xfrm>
        </p:spPr>
        <p:txBody>
          <a:bodyPr/>
          <a:lstStyle/>
          <a:p>
            <a:r>
              <a:rPr lang="ru-RU" dirty="0" smtClean="0"/>
              <a:t>БЕЗВОЗМЕЗДНЫЕ ПОСТУПЛЕНИЯ </a:t>
            </a:r>
            <a:br>
              <a:rPr lang="ru-RU" dirty="0" smtClean="0"/>
            </a:br>
            <a:r>
              <a:rPr lang="ru-RU" dirty="0" smtClean="0"/>
              <a:t>БЮДЖЕТА В 2018 ГОДУ</a:t>
            </a:r>
            <a:endParaRPr lang="ru-RU" dirty="0"/>
          </a:p>
        </p:txBody>
      </p:sp>
      <p:graphicFrame>
        <p:nvGraphicFramePr>
          <p:cNvPr id="1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8141539"/>
              </p:ext>
            </p:extLst>
          </p:nvPr>
        </p:nvGraphicFramePr>
        <p:xfrm>
          <a:off x="0" y="1732176"/>
          <a:ext cx="8633799" cy="4801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087724" y="6021288"/>
            <a:ext cx="4608512" cy="7848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500" b="1" i="1" dirty="0" smtClean="0">
                <a:solidFill>
                  <a:srgbClr val="6F83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30,6 млрд</a:t>
            </a:r>
            <a:r>
              <a:rPr lang="ru-RU" sz="4500" b="1" i="1" dirty="0">
                <a:solidFill>
                  <a:srgbClr val="6F83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. руб.</a:t>
            </a:r>
          </a:p>
        </p:txBody>
      </p:sp>
      <p:sp>
        <p:nvSpPr>
          <p:cNvPr id="16" name="Прямоугольник 922"/>
          <p:cNvSpPr/>
          <p:nvPr/>
        </p:nvSpPr>
        <p:spPr>
          <a:xfrm>
            <a:off x="4788024" y="2996952"/>
            <a:ext cx="3096344" cy="848078"/>
          </a:xfrm>
          <a:prstGeom prst="rect">
            <a:avLst/>
          </a:prstGeom>
          <a:solidFill>
            <a:srgbClr val="698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6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/>
                <a:cs typeface="Times New Roman"/>
              </a:rPr>
              <a:t>дотации 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600" b="1" i="1" dirty="0">
                <a:solidFill>
                  <a:schemeClr val="accent1">
                    <a:lumMod val="20000"/>
                    <a:lumOff val="80000"/>
                  </a:schemeClr>
                </a:solidFill>
                <a:ea typeface="Calibri"/>
                <a:cs typeface="Times New Roman"/>
              </a:rPr>
              <a:t>14,1 млрд. рублей</a:t>
            </a:r>
          </a:p>
        </p:txBody>
      </p:sp>
      <p:sp>
        <p:nvSpPr>
          <p:cNvPr id="17" name="Прямоугольник 922"/>
          <p:cNvSpPr/>
          <p:nvPr/>
        </p:nvSpPr>
        <p:spPr>
          <a:xfrm>
            <a:off x="1547664" y="1860842"/>
            <a:ext cx="2736304" cy="848078"/>
          </a:xfrm>
          <a:prstGeom prst="rect">
            <a:avLst/>
          </a:prstGeom>
          <a:solidFill>
            <a:srgbClr val="E47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6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a typeface="Calibri"/>
                <a:cs typeface="Times New Roman"/>
              </a:rPr>
              <a:t>субвенции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6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a typeface="Calibri"/>
                <a:cs typeface="Times New Roman"/>
              </a:rPr>
              <a:t>4,9 </a:t>
            </a:r>
            <a:r>
              <a:rPr lang="ru-RU" sz="2600" b="1" i="1" dirty="0">
                <a:solidFill>
                  <a:schemeClr val="accent4">
                    <a:lumMod val="20000"/>
                    <a:lumOff val="80000"/>
                  </a:schemeClr>
                </a:solidFill>
                <a:ea typeface="Calibri"/>
                <a:cs typeface="Times New Roman"/>
              </a:rPr>
              <a:t>млрд. рублей</a:t>
            </a:r>
          </a:p>
        </p:txBody>
      </p:sp>
      <p:sp>
        <p:nvSpPr>
          <p:cNvPr id="20" name="Прямоугольник 922"/>
          <p:cNvSpPr/>
          <p:nvPr/>
        </p:nvSpPr>
        <p:spPr>
          <a:xfrm>
            <a:off x="539552" y="3284984"/>
            <a:ext cx="3096344" cy="848078"/>
          </a:xfrm>
          <a:prstGeom prst="rect">
            <a:avLst/>
          </a:prstGeom>
          <a:solidFill>
            <a:srgbClr val="F6B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6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Calibri"/>
                <a:cs typeface="Times New Roman"/>
              </a:rPr>
              <a:t>иные МБТ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6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Calibri"/>
                <a:cs typeface="Times New Roman"/>
              </a:rPr>
              <a:t>4,9 </a:t>
            </a:r>
            <a:r>
              <a:rPr lang="ru-RU" sz="2600" b="1" i="1" dirty="0">
                <a:solidFill>
                  <a:schemeClr val="accent2">
                    <a:lumMod val="20000"/>
                    <a:lumOff val="80000"/>
                  </a:schemeClr>
                </a:solidFill>
                <a:ea typeface="Calibri"/>
                <a:cs typeface="Times New Roman"/>
              </a:rPr>
              <a:t>млрд. рублей</a:t>
            </a:r>
          </a:p>
        </p:txBody>
      </p:sp>
      <p:sp>
        <p:nvSpPr>
          <p:cNvPr id="21" name="Прямоугольник 922"/>
          <p:cNvSpPr/>
          <p:nvPr/>
        </p:nvSpPr>
        <p:spPr>
          <a:xfrm>
            <a:off x="1292982" y="4669154"/>
            <a:ext cx="3096344" cy="848078"/>
          </a:xfrm>
          <a:prstGeom prst="rect">
            <a:avLst/>
          </a:prstGeom>
          <a:solidFill>
            <a:srgbClr val="A85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6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a typeface="Calibri"/>
                <a:cs typeface="Times New Roman"/>
              </a:rPr>
              <a:t>субсидии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6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a typeface="Calibri"/>
                <a:cs typeface="Times New Roman"/>
              </a:rPr>
              <a:t>6,7 </a:t>
            </a:r>
            <a:r>
              <a:rPr lang="ru-RU" sz="2600" b="1" i="1" dirty="0">
                <a:solidFill>
                  <a:schemeClr val="accent3">
                    <a:lumMod val="20000"/>
                    <a:lumOff val="80000"/>
                  </a:schemeClr>
                </a:solidFill>
                <a:ea typeface="Calibri"/>
                <a:cs typeface="Times New Roman"/>
              </a:rPr>
              <a:t>млрд. рублей</a:t>
            </a:r>
          </a:p>
        </p:txBody>
      </p:sp>
      <p:sp>
        <p:nvSpPr>
          <p:cNvPr id="22" name="Right Brace 30"/>
          <p:cNvSpPr/>
          <p:nvPr/>
        </p:nvSpPr>
        <p:spPr>
          <a:xfrm rot="5400000">
            <a:off x="4247592" y="1772816"/>
            <a:ext cx="504056" cy="8424936"/>
          </a:xfrm>
          <a:prstGeom prst="rightBrace">
            <a:avLst>
              <a:gd name="adj1" fmla="val 8333"/>
              <a:gd name="adj2" fmla="val 50113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6556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221" y="394368"/>
            <a:ext cx="8928992" cy="1193923"/>
          </a:xfrm>
        </p:spPr>
        <p:txBody>
          <a:bodyPr/>
          <a:lstStyle/>
          <a:p>
            <a:r>
              <a:rPr lang="ru-RU" sz="3000" dirty="0" smtClean="0"/>
              <a:t>РЕЗУЛЬТАТ ИСПОЛНЕНИЯ КОНСОЛИДИРОВАННОГО БЮДЖЕТА В 2016 – 2018 ГОДАХ, млрд. рублей</a:t>
            </a:r>
            <a:endParaRPr lang="ru-RU" sz="3000" dirty="0"/>
          </a:p>
        </p:txBody>
      </p:sp>
      <p:grpSp>
        <p:nvGrpSpPr>
          <p:cNvPr id="7" name="Group 6"/>
          <p:cNvGrpSpPr/>
          <p:nvPr/>
        </p:nvGrpSpPr>
        <p:grpSpPr>
          <a:xfrm>
            <a:off x="672861" y="1410033"/>
            <a:ext cx="7787571" cy="4107199"/>
            <a:chOff x="672861" y="1410033"/>
            <a:chExt cx="7787571" cy="4107199"/>
          </a:xfrm>
        </p:grpSpPr>
        <p:grpSp>
          <p:nvGrpSpPr>
            <p:cNvPr id="6" name="Group 5"/>
            <p:cNvGrpSpPr/>
            <p:nvPr/>
          </p:nvGrpSpPr>
          <p:grpSpPr>
            <a:xfrm>
              <a:off x="672861" y="1434862"/>
              <a:ext cx="3493051" cy="2453907"/>
              <a:chOff x="251519" y="1476069"/>
              <a:chExt cx="3493051" cy="2453907"/>
            </a:xfrm>
          </p:grpSpPr>
          <p:sp>
            <p:nvSpPr>
              <p:cNvPr id="21" name="Поле 222"/>
              <p:cNvSpPr txBox="1"/>
              <p:nvPr/>
            </p:nvSpPr>
            <p:spPr>
              <a:xfrm>
                <a:off x="1596648" y="3429000"/>
                <a:ext cx="1160591" cy="500976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2400" dirty="0" smtClean="0">
                    <a:solidFill>
                      <a:srgbClr val="424242"/>
                    </a:solidFill>
                    <a:effectLst/>
                    <a:ea typeface="Calibri"/>
                    <a:cs typeface="Times New Roman"/>
                  </a:rPr>
                  <a:t>2016</a:t>
                </a:r>
                <a:r>
                  <a:rPr lang="en-US" sz="2400" dirty="0" smtClean="0">
                    <a:solidFill>
                      <a:srgbClr val="424242"/>
                    </a:solidFill>
                    <a:effectLst/>
                    <a:ea typeface="Calibri"/>
                    <a:cs typeface="Times New Roman"/>
                  </a:rPr>
                  <a:t> </a:t>
                </a:r>
                <a:endParaRPr lang="ru-RU" sz="1100" dirty="0">
                  <a:solidFill>
                    <a:srgbClr val="424242"/>
                  </a:solidFill>
                  <a:effectLst/>
                  <a:ea typeface="Calibri"/>
                  <a:cs typeface="Times New Roman"/>
                </a:endParaRPr>
              </a:p>
            </p:txBody>
          </p:sp>
          <p:grpSp>
            <p:nvGrpSpPr>
              <p:cNvPr id="22" name="Группа 839"/>
              <p:cNvGrpSpPr/>
              <p:nvPr/>
            </p:nvGrpSpPr>
            <p:grpSpPr>
              <a:xfrm>
                <a:off x="251519" y="1476069"/>
                <a:ext cx="3493051" cy="2186581"/>
                <a:chOff x="0" y="-108372"/>
                <a:chExt cx="3103931" cy="1943421"/>
              </a:xfrm>
            </p:grpSpPr>
            <p:cxnSp>
              <p:nvCxnSpPr>
                <p:cNvPr id="23" name="Прямая соединительная линия 223"/>
                <p:cNvCxnSpPr/>
                <p:nvPr/>
              </p:nvCxnSpPr>
              <p:spPr>
                <a:xfrm flipV="1">
                  <a:off x="1581048" y="358445"/>
                  <a:ext cx="0" cy="465455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4" name="Группа 838"/>
                <p:cNvGrpSpPr/>
                <p:nvPr/>
              </p:nvGrpSpPr>
              <p:grpSpPr>
                <a:xfrm>
                  <a:off x="0" y="-108372"/>
                  <a:ext cx="3103931" cy="1943421"/>
                  <a:chOff x="0" y="-108372"/>
                  <a:chExt cx="3103931" cy="1943421"/>
                </a:xfrm>
              </p:grpSpPr>
              <p:sp>
                <p:nvSpPr>
                  <p:cNvPr id="40" name="Поле 224"/>
                  <p:cNvSpPr txBox="1"/>
                  <p:nvPr/>
                </p:nvSpPr>
                <p:spPr>
                  <a:xfrm>
                    <a:off x="934878" y="-108372"/>
                    <a:ext cx="1334785" cy="591174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0"/>
                      </a:spcAft>
                    </a:pPr>
                    <a:r>
                      <a:rPr lang="ru-RU" sz="3200" dirty="0">
                        <a:solidFill>
                          <a:srgbClr val="424242"/>
                        </a:solidFill>
                        <a:effectLst/>
                        <a:ea typeface="Calibri"/>
                        <a:cs typeface="Times New Roman"/>
                      </a:rPr>
                      <a:t>+ </a:t>
                    </a:r>
                    <a:r>
                      <a:rPr lang="ru-RU" sz="3200" dirty="0" smtClean="0">
                        <a:solidFill>
                          <a:srgbClr val="424242"/>
                        </a:solidFill>
                        <a:effectLst/>
                        <a:ea typeface="Calibri"/>
                        <a:cs typeface="Times New Roman"/>
                      </a:rPr>
                      <a:t>0,780</a:t>
                    </a:r>
                    <a:endParaRPr lang="ru-RU" sz="3200" dirty="0">
                      <a:solidFill>
                        <a:srgbClr val="424242"/>
                      </a:solidFill>
                      <a:effectLst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25" name="Блок-схема: сохраненные данные 213"/>
                  <p:cNvSpPr/>
                  <p:nvPr/>
                </p:nvSpPr>
                <p:spPr>
                  <a:xfrm rot="5400000">
                    <a:off x="1283818" y="954633"/>
                    <a:ext cx="636905" cy="395605"/>
                  </a:xfrm>
                  <a:prstGeom prst="flowChartOnlineStorag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 dirty="0"/>
                  </a:p>
                </p:txBody>
              </p:sp>
              <p:sp>
                <p:nvSpPr>
                  <p:cNvPr id="36" name="Блок-схема: сохраненные данные 211"/>
                  <p:cNvSpPr/>
                  <p:nvPr/>
                </p:nvSpPr>
                <p:spPr>
                  <a:xfrm rot="16200000">
                    <a:off x="1261871" y="786384"/>
                    <a:ext cx="636905" cy="395605"/>
                  </a:xfrm>
                  <a:prstGeom prst="flowChartOnlineStorag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 dirty="0"/>
                  </a:p>
                </p:txBody>
              </p:sp>
              <p:sp>
                <p:nvSpPr>
                  <p:cNvPr id="37" name="Кольцо 473"/>
                  <p:cNvSpPr/>
                  <p:nvPr/>
                </p:nvSpPr>
                <p:spPr>
                  <a:xfrm>
                    <a:off x="1638604" y="336499"/>
                    <a:ext cx="1465327" cy="1465580"/>
                  </a:xfrm>
                  <a:prstGeom prst="donut">
                    <a:avLst>
                      <a:gd name="adj" fmla="val 10711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0"/>
                      </a:spcAft>
                    </a:pPr>
                    <a:r>
                      <a:rPr lang="ru-RU" sz="1800" dirty="0">
                        <a:solidFill>
                          <a:srgbClr val="424242"/>
                        </a:solidFill>
                        <a:effectLst/>
                        <a:latin typeface="Myriad Pro Cond"/>
                        <a:ea typeface="Calibri"/>
                        <a:cs typeface="Times New Roman"/>
                      </a:rPr>
                      <a:t>49 855,6</a:t>
                    </a:r>
                    <a:endParaRPr lang="ru-RU" sz="1100" dirty="0">
                      <a:solidFill>
                        <a:srgbClr val="424242"/>
                      </a:solidFill>
                      <a:effectLst/>
                      <a:latin typeface="Myriad Pro Cond"/>
                      <a:ea typeface="Calibri"/>
                      <a:cs typeface="Times New Roman"/>
                    </a:endParaRPr>
                  </a:p>
                </p:txBody>
              </p:sp>
              <p:grpSp>
                <p:nvGrpSpPr>
                  <p:cNvPr id="38" name="Группа 209"/>
                  <p:cNvGrpSpPr/>
                  <p:nvPr/>
                </p:nvGrpSpPr>
                <p:grpSpPr>
                  <a:xfrm>
                    <a:off x="0" y="307239"/>
                    <a:ext cx="1527175" cy="1527810"/>
                    <a:chOff x="0" y="0"/>
                    <a:chExt cx="1527175" cy="1527810"/>
                  </a:xfrm>
                </p:grpSpPr>
                <p:sp>
                  <p:nvSpPr>
                    <p:cNvPr id="41" name="Кольцо 468"/>
                    <p:cNvSpPr/>
                    <p:nvPr/>
                  </p:nvSpPr>
                  <p:spPr>
                    <a:xfrm>
                      <a:off x="0" y="0"/>
                      <a:ext cx="1527175" cy="1527810"/>
                    </a:xfrm>
                    <a:prstGeom prst="donut">
                      <a:avLst>
                        <a:gd name="adj" fmla="val 10711"/>
                      </a:avLst>
                    </a:prstGeom>
                    <a:solidFill>
                      <a:schemeClr val="accent6"/>
                    </a:solidFill>
                    <a:ln>
                      <a:noFill/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424242"/>
                          </a:solidFill>
                          <a:effectLst/>
                          <a:latin typeface="Myriad Pro Cond"/>
                          <a:ea typeface="Calibri"/>
                          <a:cs typeface="Times New Roman"/>
                        </a:rPr>
                        <a:t>50 644,1</a:t>
                      </a:r>
                      <a:endParaRPr lang="ru-RU" sz="1100" dirty="0">
                        <a:solidFill>
                          <a:srgbClr val="424242"/>
                        </a:solidFill>
                        <a:effectLst/>
                        <a:latin typeface="Myriad Pro Cond"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42" name="Овал 207"/>
                    <p:cNvSpPr/>
                    <p:nvPr/>
                  </p:nvSpPr>
                  <p:spPr>
                    <a:xfrm>
                      <a:off x="162658" y="162658"/>
                      <a:ext cx="1198245" cy="119824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3200" dirty="0" smtClean="0">
                          <a:solidFill>
                            <a:srgbClr val="424242"/>
                          </a:solidFill>
                          <a:effectLst/>
                          <a:ea typeface="Calibri"/>
                          <a:cs typeface="Times New Roman"/>
                        </a:rPr>
                        <a:t>58,1</a:t>
                      </a:r>
                      <a:endParaRPr lang="ru-RU" sz="3200" dirty="0">
                        <a:solidFill>
                          <a:srgbClr val="424242"/>
                        </a:solidFill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</p:grpSp>
              <p:sp>
                <p:nvSpPr>
                  <p:cNvPr id="39" name="Овал 214"/>
                  <p:cNvSpPr/>
                  <p:nvPr/>
                </p:nvSpPr>
                <p:spPr>
                  <a:xfrm>
                    <a:off x="1792224" y="482803"/>
                    <a:ext cx="1170000" cy="1170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Bef>
                        <a:spcPts val="1200"/>
                      </a:spcBef>
                      <a:spcAft>
                        <a:spcPts val="1000"/>
                      </a:spcAft>
                    </a:pPr>
                    <a:r>
                      <a:rPr lang="ru-RU" sz="3200" dirty="0" smtClean="0">
                        <a:solidFill>
                          <a:srgbClr val="424242"/>
                        </a:solidFill>
                        <a:effectLst/>
                        <a:ea typeface="Calibri"/>
                        <a:cs typeface="Times New Roman"/>
                      </a:rPr>
                      <a:t>57,3</a:t>
                    </a:r>
                    <a:endParaRPr lang="ru-RU" sz="3200" dirty="0">
                      <a:solidFill>
                        <a:srgbClr val="424242"/>
                      </a:solidFill>
                      <a:effectLst/>
                      <a:ea typeface="Calibri"/>
                      <a:cs typeface="Times New Roman"/>
                    </a:endParaRPr>
                  </a:p>
                </p:txBody>
              </p:sp>
            </p:grpSp>
          </p:grpSp>
        </p:grpSp>
        <p:grpSp>
          <p:nvGrpSpPr>
            <p:cNvPr id="43" name="Group 42"/>
            <p:cNvGrpSpPr/>
            <p:nvPr/>
          </p:nvGrpSpPr>
          <p:grpSpPr>
            <a:xfrm>
              <a:off x="724393" y="1410033"/>
              <a:ext cx="7736039" cy="4107199"/>
              <a:chOff x="-3991469" y="1451240"/>
              <a:chExt cx="7736039" cy="4107199"/>
            </a:xfrm>
          </p:grpSpPr>
          <p:sp>
            <p:nvSpPr>
              <p:cNvPr id="44" name="Поле 222"/>
              <p:cNvSpPr txBox="1"/>
              <p:nvPr/>
            </p:nvSpPr>
            <p:spPr>
              <a:xfrm>
                <a:off x="1596648" y="3429000"/>
                <a:ext cx="1160591" cy="500976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2400" dirty="0" smtClean="0">
                    <a:solidFill>
                      <a:srgbClr val="424242"/>
                    </a:solidFill>
                    <a:effectLst/>
                    <a:ea typeface="Calibri"/>
                    <a:cs typeface="Times New Roman"/>
                  </a:rPr>
                  <a:t>2017</a:t>
                </a:r>
                <a:endParaRPr lang="ru-RU" sz="1100" dirty="0">
                  <a:solidFill>
                    <a:srgbClr val="424242"/>
                  </a:solidFill>
                  <a:effectLst/>
                  <a:ea typeface="Calibri"/>
                  <a:cs typeface="Times New Roman"/>
                </a:endParaRPr>
              </a:p>
            </p:txBody>
          </p:sp>
          <p:grpSp>
            <p:nvGrpSpPr>
              <p:cNvPr id="45" name="Группа 839"/>
              <p:cNvGrpSpPr/>
              <p:nvPr/>
            </p:nvGrpSpPr>
            <p:grpSpPr>
              <a:xfrm>
                <a:off x="-3991469" y="1451240"/>
                <a:ext cx="7736039" cy="4107199"/>
                <a:chOff x="-3770329" y="-130440"/>
                <a:chExt cx="6874260" cy="3650455"/>
              </a:xfrm>
            </p:grpSpPr>
            <p:cxnSp>
              <p:nvCxnSpPr>
                <p:cNvPr id="46" name="Прямая соединительная линия 223"/>
                <p:cNvCxnSpPr/>
                <p:nvPr/>
              </p:nvCxnSpPr>
              <p:spPr>
                <a:xfrm flipV="1">
                  <a:off x="1581048" y="358445"/>
                  <a:ext cx="0" cy="465455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7" name="Группа 838"/>
                <p:cNvGrpSpPr/>
                <p:nvPr/>
              </p:nvGrpSpPr>
              <p:grpSpPr>
                <a:xfrm>
                  <a:off x="-3770329" y="-130440"/>
                  <a:ext cx="6874260" cy="3650455"/>
                  <a:chOff x="-3770329" y="-130440"/>
                  <a:chExt cx="6874260" cy="3650455"/>
                </a:xfrm>
              </p:grpSpPr>
              <p:sp>
                <p:nvSpPr>
                  <p:cNvPr id="48" name="Поле 224"/>
                  <p:cNvSpPr txBox="1"/>
                  <p:nvPr/>
                </p:nvSpPr>
                <p:spPr>
                  <a:xfrm>
                    <a:off x="1117818" y="-130440"/>
                    <a:ext cx="970979" cy="591174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0"/>
                      </a:spcAft>
                    </a:pPr>
                    <a:r>
                      <a:rPr lang="ru-RU" sz="3200" dirty="0">
                        <a:solidFill>
                          <a:srgbClr val="424242"/>
                        </a:solidFill>
                        <a:effectLst/>
                        <a:ea typeface="Calibri"/>
                        <a:cs typeface="Times New Roman"/>
                      </a:rPr>
                      <a:t>+ </a:t>
                    </a:r>
                    <a:r>
                      <a:rPr lang="ru-RU" sz="3200" dirty="0" smtClean="0">
                        <a:solidFill>
                          <a:srgbClr val="424242"/>
                        </a:solidFill>
                        <a:effectLst/>
                        <a:ea typeface="Calibri"/>
                        <a:cs typeface="Times New Roman"/>
                      </a:rPr>
                      <a:t>2,0</a:t>
                    </a:r>
                    <a:endParaRPr lang="ru-RU" sz="3200" dirty="0">
                      <a:solidFill>
                        <a:srgbClr val="424242"/>
                      </a:solidFill>
                      <a:effectLst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49" name="Блок-схема: сохраненные данные 213"/>
                  <p:cNvSpPr/>
                  <p:nvPr/>
                </p:nvSpPr>
                <p:spPr>
                  <a:xfrm rot="5400000">
                    <a:off x="1283818" y="954633"/>
                    <a:ext cx="636905" cy="395605"/>
                  </a:xfrm>
                  <a:prstGeom prst="flowChartOnlineStorag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 dirty="0"/>
                  </a:p>
                </p:txBody>
              </p:sp>
              <p:sp>
                <p:nvSpPr>
                  <p:cNvPr id="50" name="Блок-схема: сохраненные данные 211"/>
                  <p:cNvSpPr/>
                  <p:nvPr/>
                </p:nvSpPr>
                <p:spPr>
                  <a:xfrm rot="16200000">
                    <a:off x="1261871" y="786384"/>
                    <a:ext cx="636905" cy="395605"/>
                  </a:xfrm>
                  <a:prstGeom prst="flowChartOnlineStorag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 dirty="0"/>
                  </a:p>
                </p:txBody>
              </p:sp>
              <p:sp>
                <p:nvSpPr>
                  <p:cNvPr id="51" name="Кольцо 473"/>
                  <p:cNvSpPr/>
                  <p:nvPr/>
                </p:nvSpPr>
                <p:spPr>
                  <a:xfrm>
                    <a:off x="1638604" y="336499"/>
                    <a:ext cx="1465327" cy="1465580"/>
                  </a:xfrm>
                  <a:prstGeom prst="donut">
                    <a:avLst>
                      <a:gd name="adj" fmla="val 10711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0"/>
                      </a:spcAft>
                    </a:pPr>
                    <a:r>
                      <a:rPr lang="ru-RU" sz="1800" dirty="0">
                        <a:solidFill>
                          <a:srgbClr val="424242"/>
                        </a:solidFill>
                        <a:effectLst/>
                        <a:latin typeface="Myriad Pro Cond"/>
                        <a:ea typeface="Calibri"/>
                        <a:cs typeface="Times New Roman"/>
                      </a:rPr>
                      <a:t>49 855,6</a:t>
                    </a:r>
                    <a:endParaRPr lang="ru-RU" sz="1100" dirty="0">
                      <a:solidFill>
                        <a:srgbClr val="424242"/>
                      </a:solidFill>
                      <a:effectLst/>
                      <a:latin typeface="Myriad Pro Cond"/>
                      <a:ea typeface="Calibri"/>
                      <a:cs typeface="Times New Roman"/>
                    </a:endParaRPr>
                  </a:p>
                </p:txBody>
              </p:sp>
              <p:grpSp>
                <p:nvGrpSpPr>
                  <p:cNvPr id="52" name="Группа 209"/>
                  <p:cNvGrpSpPr/>
                  <p:nvPr/>
                </p:nvGrpSpPr>
                <p:grpSpPr>
                  <a:xfrm>
                    <a:off x="0" y="307239"/>
                    <a:ext cx="1527175" cy="1527810"/>
                    <a:chOff x="0" y="0"/>
                    <a:chExt cx="1527175" cy="1527810"/>
                  </a:xfrm>
                </p:grpSpPr>
                <p:sp>
                  <p:nvSpPr>
                    <p:cNvPr id="54" name="Кольцо 468"/>
                    <p:cNvSpPr/>
                    <p:nvPr/>
                  </p:nvSpPr>
                  <p:spPr>
                    <a:xfrm>
                      <a:off x="0" y="0"/>
                      <a:ext cx="1527175" cy="1527810"/>
                    </a:xfrm>
                    <a:prstGeom prst="donut">
                      <a:avLst>
                        <a:gd name="adj" fmla="val 10711"/>
                      </a:avLst>
                    </a:prstGeom>
                    <a:solidFill>
                      <a:schemeClr val="accent6"/>
                    </a:solidFill>
                    <a:ln>
                      <a:noFill/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424242"/>
                          </a:solidFill>
                          <a:effectLst/>
                          <a:latin typeface="Myriad Pro Cond"/>
                          <a:ea typeface="Calibri"/>
                          <a:cs typeface="Times New Roman"/>
                        </a:rPr>
                        <a:t>50 644,1</a:t>
                      </a:r>
                      <a:endParaRPr lang="ru-RU" sz="1100" dirty="0">
                        <a:solidFill>
                          <a:srgbClr val="424242"/>
                        </a:solidFill>
                        <a:effectLst/>
                        <a:latin typeface="Myriad Pro Cond"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55" name="Овал 207"/>
                    <p:cNvSpPr/>
                    <p:nvPr/>
                  </p:nvSpPr>
                  <p:spPr>
                    <a:xfrm>
                      <a:off x="162658" y="162658"/>
                      <a:ext cx="1198245" cy="119824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3200" dirty="0" smtClean="0">
                          <a:solidFill>
                            <a:srgbClr val="424242"/>
                          </a:solidFill>
                          <a:effectLst/>
                          <a:ea typeface="Calibri"/>
                          <a:cs typeface="Times New Roman"/>
                        </a:rPr>
                        <a:t>61,9</a:t>
                      </a:r>
                      <a:endParaRPr lang="ru-RU" sz="3200" dirty="0">
                        <a:solidFill>
                          <a:srgbClr val="424242"/>
                        </a:solidFill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</p:grpSp>
              <p:sp>
                <p:nvSpPr>
                  <p:cNvPr id="53" name="Овал 214"/>
                  <p:cNvSpPr/>
                  <p:nvPr/>
                </p:nvSpPr>
                <p:spPr>
                  <a:xfrm>
                    <a:off x="1792224" y="482803"/>
                    <a:ext cx="1170000" cy="1170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Bef>
                        <a:spcPts val="1200"/>
                      </a:spcBef>
                      <a:spcAft>
                        <a:spcPts val="1000"/>
                      </a:spcAft>
                    </a:pPr>
                    <a:r>
                      <a:rPr lang="ru-RU" sz="3200" dirty="0" smtClean="0">
                        <a:solidFill>
                          <a:srgbClr val="424242"/>
                        </a:solidFill>
                        <a:effectLst/>
                        <a:ea typeface="Calibri"/>
                        <a:cs typeface="Times New Roman"/>
                      </a:rPr>
                      <a:t>59,9</a:t>
                    </a:r>
                    <a:endParaRPr lang="ru-RU" sz="3200" dirty="0">
                      <a:solidFill>
                        <a:srgbClr val="424242"/>
                      </a:solidFill>
                      <a:effectLst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76" name="Блок-схема: сохраненные данные 211"/>
                  <p:cNvSpPr/>
                  <p:nvPr/>
                </p:nvSpPr>
                <p:spPr>
                  <a:xfrm rot="10800000">
                    <a:off x="-3770329" y="3265587"/>
                    <a:ext cx="435434" cy="254428"/>
                  </a:xfrm>
                  <a:prstGeom prst="flowChartOnlineStorag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 dirty="0"/>
                  </a:p>
                </p:txBody>
              </p:sp>
              <p:sp>
                <p:nvSpPr>
                  <p:cNvPr id="77" name="Блок-схема: сохраненные данные 211"/>
                  <p:cNvSpPr/>
                  <p:nvPr/>
                </p:nvSpPr>
                <p:spPr>
                  <a:xfrm>
                    <a:off x="-3688140" y="3262792"/>
                    <a:ext cx="435434" cy="257223"/>
                  </a:xfrm>
                  <a:prstGeom prst="flowChartOnlineStorag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 dirty="0"/>
                  </a:p>
                </p:txBody>
              </p:sp>
            </p:grpSp>
          </p:grpSp>
        </p:grpSp>
      </p:grpSp>
      <p:grpSp>
        <p:nvGrpSpPr>
          <p:cNvPr id="56" name="Group 55"/>
          <p:cNvGrpSpPr/>
          <p:nvPr/>
        </p:nvGrpSpPr>
        <p:grpSpPr>
          <a:xfrm>
            <a:off x="2794334" y="3605466"/>
            <a:ext cx="4596705" cy="3158260"/>
            <a:chOff x="251520" y="1476070"/>
            <a:chExt cx="3493050" cy="2399972"/>
          </a:xfrm>
        </p:grpSpPr>
        <p:sp>
          <p:nvSpPr>
            <p:cNvPr id="57" name="Поле 222"/>
            <p:cNvSpPr txBox="1"/>
            <p:nvPr/>
          </p:nvSpPr>
          <p:spPr>
            <a:xfrm>
              <a:off x="1600364" y="3375066"/>
              <a:ext cx="1160591" cy="50097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4000" b="1" dirty="0" smtClean="0">
                  <a:solidFill>
                    <a:schemeClr val="tx1"/>
                  </a:solidFill>
                  <a:effectLst/>
                  <a:ea typeface="Calibri"/>
                  <a:cs typeface="Times New Roman"/>
                </a:rPr>
                <a:t>2018</a:t>
              </a:r>
              <a:endParaRPr lang="ru-RU" sz="4000" b="1" dirty="0">
                <a:solidFill>
                  <a:schemeClr val="tx1"/>
                </a:solidFill>
                <a:effectLst/>
                <a:ea typeface="Calibri"/>
                <a:cs typeface="Times New Roman"/>
              </a:endParaRPr>
            </a:p>
          </p:txBody>
        </p:sp>
        <p:grpSp>
          <p:nvGrpSpPr>
            <p:cNvPr id="58" name="Группа 839"/>
            <p:cNvGrpSpPr/>
            <p:nvPr/>
          </p:nvGrpSpPr>
          <p:grpSpPr>
            <a:xfrm>
              <a:off x="251520" y="1476070"/>
              <a:ext cx="3493050" cy="2186580"/>
              <a:chOff x="0" y="-108371"/>
              <a:chExt cx="3103931" cy="1943420"/>
            </a:xfrm>
          </p:grpSpPr>
          <p:cxnSp>
            <p:nvCxnSpPr>
              <p:cNvPr id="59" name="Прямая соединительная линия 223"/>
              <p:cNvCxnSpPr/>
              <p:nvPr/>
            </p:nvCxnSpPr>
            <p:spPr>
              <a:xfrm flipV="1">
                <a:off x="1581048" y="358445"/>
                <a:ext cx="0" cy="46545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0" name="Группа 838"/>
              <p:cNvGrpSpPr/>
              <p:nvPr/>
            </p:nvGrpSpPr>
            <p:grpSpPr>
              <a:xfrm>
                <a:off x="0" y="-108371"/>
                <a:ext cx="3103931" cy="1943420"/>
                <a:chOff x="0" y="-108371"/>
                <a:chExt cx="3103931" cy="1943420"/>
              </a:xfrm>
            </p:grpSpPr>
            <p:sp>
              <p:nvSpPr>
                <p:cNvPr id="61" name="Поле 224"/>
                <p:cNvSpPr txBox="1"/>
                <p:nvPr/>
              </p:nvSpPr>
              <p:spPr>
                <a:xfrm>
                  <a:off x="1041686" y="-108371"/>
                  <a:ext cx="970979" cy="591174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ru-RU" sz="4400" b="1" dirty="0">
                      <a:solidFill>
                        <a:schemeClr val="accent3"/>
                      </a:solidFill>
                      <a:effectLst/>
                      <a:ea typeface="Calibri"/>
                      <a:cs typeface="Times New Roman"/>
                    </a:rPr>
                    <a:t>+ </a:t>
                  </a:r>
                  <a:r>
                    <a:rPr lang="ru-RU" sz="4400" b="1" dirty="0" smtClean="0">
                      <a:solidFill>
                        <a:schemeClr val="accent3"/>
                      </a:solidFill>
                      <a:effectLst/>
                      <a:ea typeface="Calibri"/>
                      <a:cs typeface="Times New Roman"/>
                    </a:rPr>
                    <a:t>2,2</a:t>
                  </a:r>
                  <a:endParaRPr lang="ru-RU" sz="4400" b="1" dirty="0">
                    <a:solidFill>
                      <a:schemeClr val="accent3"/>
                    </a:solidFill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62" name="Блок-схема: сохраненные данные 213"/>
                <p:cNvSpPr/>
                <p:nvPr/>
              </p:nvSpPr>
              <p:spPr>
                <a:xfrm rot="5400000">
                  <a:off x="1283818" y="954633"/>
                  <a:ext cx="636905" cy="395605"/>
                </a:xfrm>
                <a:prstGeom prst="flowChartOnlineStorag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63" name="Блок-схема: сохраненные данные 211"/>
                <p:cNvSpPr/>
                <p:nvPr/>
              </p:nvSpPr>
              <p:spPr>
                <a:xfrm rot="16200000">
                  <a:off x="1261871" y="786384"/>
                  <a:ext cx="636905" cy="395605"/>
                </a:xfrm>
                <a:prstGeom prst="flowChartOnlineStorag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64" name="Кольцо 473"/>
                <p:cNvSpPr/>
                <p:nvPr/>
              </p:nvSpPr>
              <p:spPr>
                <a:xfrm>
                  <a:off x="1638604" y="336499"/>
                  <a:ext cx="1465327" cy="1465580"/>
                </a:xfrm>
                <a:prstGeom prst="donut">
                  <a:avLst>
                    <a:gd name="adj" fmla="val 10711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ru-RU" sz="1800" dirty="0">
                      <a:solidFill>
                        <a:srgbClr val="424242"/>
                      </a:solidFill>
                      <a:effectLst/>
                      <a:latin typeface="Myriad Pro Cond"/>
                      <a:ea typeface="Calibri"/>
                      <a:cs typeface="Times New Roman"/>
                    </a:rPr>
                    <a:t>49 855,6</a:t>
                  </a:r>
                  <a:endParaRPr lang="ru-RU" sz="1100" dirty="0">
                    <a:solidFill>
                      <a:srgbClr val="424242"/>
                    </a:solidFill>
                    <a:effectLst/>
                    <a:latin typeface="Myriad Pro Cond"/>
                    <a:ea typeface="Calibri"/>
                    <a:cs typeface="Times New Roman"/>
                  </a:endParaRPr>
                </a:p>
              </p:txBody>
            </p:sp>
            <p:grpSp>
              <p:nvGrpSpPr>
                <p:cNvPr id="65" name="Группа 209"/>
                <p:cNvGrpSpPr/>
                <p:nvPr/>
              </p:nvGrpSpPr>
              <p:grpSpPr>
                <a:xfrm>
                  <a:off x="0" y="307239"/>
                  <a:ext cx="1527175" cy="1527810"/>
                  <a:chOff x="0" y="0"/>
                  <a:chExt cx="1527175" cy="1527810"/>
                </a:xfrm>
              </p:grpSpPr>
              <p:sp>
                <p:nvSpPr>
                  <p:cNvPr id="67" name="Кольцо 468"/>
                  <p:cNvSpPr/>
                  <p:nvPr/>
                </p:nvSpPr>
                <p:spPr>
                  <a:xfrm>
                    <a:off x="0" y="0"/>
                    <a:ext cx="1527175" cy="1527810"/>
                  </a:xfrm>
                  <a:prstGeom prst="donut">
                    <a:avLst>
                      <a:gd name="adj" fmla="val 10711"/>
                    </a:avLst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0"/>
                      </a:spcAft>
                    </a:pPr>
                    <a:r>
                      <a:rPr lang="ru-RU" sz="1800" dirty="0">
                        <a:solidFill>
                          <a:srgbClr val="424242"/>
                        </a:solidFill>
                        <a:effectLst/>
                        <a:latin typeface="Myriad Pro Cond"/>
                        <a:ea typeface="Calibri"/>
                        <a:cs typeface="Times New Roman"/>
                      </a:rPr>
                      <a:t>50 644,1</a:t>
                    </a:r>
                    <a:endParaRPr lang="ru-RU" sz="1100" dirty="0">
                      <a:solidFill>
                        <a:srgbClr val="424242"/>
                      </a:solidFill>
                      <a:effectLst/>
                      <a:latin typeface="Myriad Pro Cond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68" name="Овал 207"/>
                  <p:cNvSpPr/>
                  <p:nvPr/>
                </p:nvSpPr>
                <p:spPr>
                  <a:xfrm>
                    <a:off x="162658" y="162658"/>
                    <a:ext cx="1198245" cy="119824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Bef>
                        <a:spcPts val="1200"/>
                      </a:spcBef>
                      <a:spcAft>
                        <a:spcPts val="1000"/>
                      </a:spcAft>
                    </a:pPr>
                    <a:r>
                      <a:rPr lang="ru-RU" sz="4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ea typeface="Calibri"/>
                        <a:cs typeface="Times New Roman"/>
                      </a:rPr>
                      <a:t>66,4</a:t>
                    </a:r>
                    <a:endParaRPr lang="ru-RU" sz="4400" b="1" dirty="0">
                      <a:solidFill>
                        <a:schemeClr val="accent6">
                          <a:lumMod val="75000"/>
                        </a:schemeClr>
                      </a:solidFill>
                      <a:effectLst/>
                      <a:ea typeface="Calibri"/>
                      <a:cs typeface="Times New Roman"/>
                    </a:endParaRPr>
                  </a:p>
                </p:txBody>
              </p:sp>
            </p:grpSp>
            <p:sp>
              <p:nvSpPr>
                <p:cNvPr id="66" name="Овал 214"/>
                <p:cNvSpPr/>
                <p:nvPr/>
              </p:nvSpPr>
              <p:spPr>
                <a:xfrm>
                  <a:off x="1792224" y="482803"/>
                  <a:ext cx="1170000" cy="117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1200"/>
                    </a:spcBef>
                    <a:spcAft>
                      <a:spcPts val="1000"/>
                    </a:spcAft>
                  </a:pPr>
                  <a:r>
                    <a:rPr lang="ru-RU" sz="4400" b="1" dirty="0" smtClean="0">
                      <a:solidFill>
                        <a:schemeClr val="accent4"/>
                      </a:solidFill>
                      <a:effectLst/>
                      <a:ea typeface="Calibri"/>
                      <a:cs typeface="Times New Roman"/>
                    </a:rPr>
                    <a:t>64,2</a:t>
                  </a:r>
                  <a:endParaRPr lang="ru-RU" sz="4400" b="1" dirty="0">
                    <a:solidFill>
                      <a:schemeClr val="accent4"/>
                    </a:solidFill>
                    <a:effectLst/>
                    <a:ea typeface="Calibri"/>
                    <a:cs typeface="Times New Roman"/>
                  </a:endParaRPr>
                </a:p>
              </p:txBody>
            </p:sp>
          </p:grpSp>
        </p:grpSp>
      </p:grpSp>
      <p:pic>
        <p:nvPicPr>
          <p:cNvPr id="70" name="Picture 2" descr="http://orig04.deviantart.net/1012/f/2013/346/7/2/glitter_blue_flecha_png___by__infinityiyah_by_infinityiyah-d6xr42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57290" y="5072074"/>
            <a:ext cx="1071570" cy="54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http://orig04.deviantart.net/1012/f/2013/346/7/2/glitter_blue_flecha_png___by__infinityiyah_by_infinityiyah-d6xr42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00801" y="1412776"/>
            <a:ext cx="1331639" cy="68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https://ya-webdesign.com/images/location-clipart-arrow-png-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8" descr="https://ya-webdesign.com/images/location-clipart-arrow-png-9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3" name="Picture 2" descr="http://orig04.deviantart.net/1012/f/2013/346/7/2/glitter_blue_flecha_png___by__infinityiyah_by_infinityiyah-d6xr42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93399" y="3747878"/>
            <a:ext cx="1331639" cy="68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Box 73"/>
          <p:cNvSpPr txBox="1"/>
          <p:nvPr/>
        </p:nvSpPr>
        <p:spPr>
          <a:xfrm>
            <a:off x="7668344" y="45785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Century Gothic" pitchFamily="34" charset="0"/>
              </a:rPr>
              <a:t>слайд 5</a:t>
            </a:r>
            <a:endParaRPr lang="ru-RU" sz="2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8" name="Кольцо 468"/>
          <p:cNvSpPr/>
          <p:nvPr/>
        </p:nvSpPr>
        <p:spPr>
          <a:xfrm>
            <a:off x="428596" y="4143380"/>
            <a:ext cx="1168974" cy="1155782"/>
          </a:xfrm>
          <a:prstGeom prst="donut">
            <a:avLst>
              <a:gd name="adj" fmla="val 1605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rgbClr val="424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доходы</a:t>
            </a:r>
            <a:endParaRPr lang="ru-RU" sz="1100" b="1" dirty="0">
              <a:solidFill>
                <a:srgbClr val="4242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79" name="Кольцо 473"/>
          <p:cNvSpPr/>
          <p:nvPr/>
        </p:nvSpPr>
        <p:spPr>
          <a:xfrm>
            <a:off x="428596" y="5429264"/>
            <a:ext cx="1143007" cy="1132722"/>
          </a:xfrm>
          <a:prstGeom prst="donut">
            <a:avLst>
              <a:gd name="adj" fmla="val 1551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rgbClr val="424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расходы</a:t>
            </a:r>
            <a:endParaRPr lang="ru-RU" sz="1100" b="1" dirty="0">
              <a:solidFill>
                <a:srgbClr val="4242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66" y="492919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424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профицит</a:t>
            </a:r>
            <a:endParaRPr lang="ru-RU" sz="1400" dirty="0">
              <a:latin typeface="+mn-lt"/>
            </a:endParaRPr>
          </a:p>
        </p:txBody>
      </p:sp>
      <p:pic>
        <p:nvPicPr>
          <p:cNvPr id="80" name="Picture 2" descr="http://orig04.deviantart.net/1012/f/2013/346/7/2/glitter_blue_flecha_png___by__infinityiyah_by_infinityiyah-d6xr42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78343" y="1434862"/>
            <a:ext cx="1331639" cy="68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384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7668344" y="45785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Century Gothic" pitchFamily="34" charset="0"/>
              </a:rPr>
              <a:t>слайд 6</a:t>
            </a:r>
            <a:endParaRPr lang="ru-RU" sz="2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10107" y="508885"/>
            <a:ext cx="8928992" cy="1044124"/>
          </a:xfrm>
        </p:spPr>
        <p:txBody>
          <a:bodyPr/>
          <a:lstStyle/>
          <a:p>
            <a:r>
              <a:rPr lang="ru-RU" dirty="0" smtClean="0"/>
              <a:t>Структура государственного долга Брянской области, млрд. рублей</a:t>
            </a:r>
            <a:endParaRPr lang="ru-RU" sz="2000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4008512"/>
              </p:ext>
            </p:extLst>
          </p:nvPr>
        </p:nvGraphicFramePr>
        <p:xfrm>
          <a:off x="143508" y="1693818"/>
          <a:ext cx="8424936" cy="4667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54125" y="557123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01.01.2016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9876" y="557123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01.01.2017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6635" y="557123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01.01.2018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96117" y="557123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01.01.2019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TextBox 1" title="11500,9"/>
          <p:cNvSpPr txBox="1"/>
          <p:nvPr/>
        </p:nvSpPr>
        <p:spPr>
          <a:xfrm>
            <a:off x="1681993" y="1635480"/>
            <a:ext cx="983201" cy="46000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12,9</a:t>
            </a:r>
          </a:p>
          <a:p>
            <a:pPr algn="ctr"/>
            <a:endParaRPr lang="ru-RU" sz="2400" b="1" dirty="0">
              <a:cs typeface="Times New Roman" pitchFamily="18" charset="0"/>
            </a:endParaRPr>
          </a:p>
        </p:txBody>
      </p:sp>
      <p:sp>
        <p:nvSpPr>
          <p:cNvPr id="17" name="TextBox 1" title="11500,9"/>
          <p:cNvSpPr txBox="1"/>
          <p:nvPr/>
        </p:nvSpPr>
        <p:spPr>
          <a:xfrm>
            <a:off x="3428355" y="1655220"/>
            <a:ext cx="983202" cy="46000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12,9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/>
            <a:endParaRPr lang="ru-RU" sz="2400" b="1" dirty="0">
              <a:cs typeface="Times New Roman" pitchFamily="18" charset="0"/>
            </a:endParaRPr>
          </a:p>
        </p:txBody>
      </p:sp>
      <p:sp>
        <p:nvSpPr>
          <p:cNvPr id="19" name="TextBox 1" title="11500,9"/>
          <p:cNvSpPr txBox="1"/>
          <p:nvPr/>
        </p:nvSpPr>
        <p:spPr>
          <a:xfrm>
            <a:off x="5195115" y="1979429"/>
            <a:ext cx="983201" cy="46000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11,7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/>
            <a:endParaRPr lang="ru-RU" sz="2400" b="1" dirty="0">
              <a:cs typeface="Times New Roman" pitchFamily="18" charset="0"/>
            </a:endParaRPr>
          </a:p>
        </p:txBody>
      </p:sp>
      <p:sp>
        <p:nvSpPr>
          <p:cNvPr id="20" name="TextBox 1" title="11500,9"/>
          <p:cNvSpPr txBox="1"/>
          <p:nvPr/>
        </p:nvSpPr>
        <p:spPr>
          <a:xfrm>
            <a:off x="7039760" y="2375274"/>
            <a:ext cx="983202" cy="46000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10,3 </a:t>
            </a:r>
          </a:p>
          <a:p>
            <a:pPr algn="ctr"/>
            <a:endParaRPr lang="ru-RU" sz="2400" b="1" dirty="0"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73106" y="2006120"/>
            <a:ext cx="792088" cy="230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0,2</a:t>
            </a:r>
            <a:endParaRPr lang="ru-RU" sz="22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 rot="16200000">
            <a:off x="2460383" y="1850982"/>
            <a:ext cx="866618" cy="31027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yriad Pro" pitchFamily="34" charset="0"/>
                <a:cs typeface="Times New Roman" pitchFamily="18" charset="0"/>
              </a:rPr>
              <a:t>1,2 %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 rot="16200000">
            <a:off x="2266758" y="2690727"/>
            <a:ext cx="1269378" cy="29476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33,6 %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4" name="TextBox 1"/>
          <p:cNvSpPr txBox="1"/>
          <p:nvPr/>
        </p:nvSpPr>
        <p:spPr>
          <a:xfrm rot="16200000">
            <a:off x="2335683" y="4428720"/>
            <a:ext cx="1157739" cy="28878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CC9900"/>
                </a:solidFill>
                <a:cs typeface="Times New Roman" pitchFamily="18" charset="0"/>
              </a:rPr>
              <a:t>65,2 %</a:t>
            </a:r>
            <a:endParaRPr lang="ru-RU" sz="2000" b="1" dirty="0">
              <a:solidFill>
                <a:srgbClr val="CC9900"/>
              </a:solidFill>
              <a:cs typeface="Times New Roman" pitchFamily="18" charset="0"/>
            </a:endParaRPr>
          </a:p>
        </p:txBody>
      </p:sp>
      <p:sp>
        <p:nvSpPr>
          <p:cNvPr id="25" name="TextBox 1"/>
          <p:cNvSpPr txBox="1"/>
          <p:nvPr/>
        </p:nvSpPr>
        <p:spPr>
          <a:xfrm rot="16200000">
            <a:off x="4162180" y="3218178"/>
            <a:ext cx="991668" cy="23153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3E6CA4"/>
                </a:solidFill>
                <a:cs typeface="Times New Roman" pitchFamily="18" charset="0"/>
              </a:rPr>
              <a:t>62,7 %</a:t>
            </a:r>
            <a:endParaRPr lang="ru-RU" sz="2000" b="1" dirty="0">
              <a:solidFill>
                <a:srgbClr val="3E6CA4"/>
              </a:solidFill>
              <a:cs typeface="Times New Roman" pitchFamily="18" charset="0"/>
            </a:endParaRPr>
          </a:p>
        </p:txBody>
      </p:sp>
      <p:sp>
        <p:nvSpPr>
          <p:cNvPr id="26" name="TextBox 1"/>
          <p:cNvSpPr txBox="1"/>
          <p:nvPr/>
        </p:nvSpPr>
        <p:spPr>
          <a:xfrm rot="16200000">
            <a:off x="4180193" y="4745633"/>
            <a:ext cx="978942" cy="23153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CC9900"/>
                </a:solidFill>
                <a:cs typeface="Times New Roman" pitchFamily="18" charset="0"/>
              </a:rPr>
              <a:t>37,3 %</a:t>
            </a:r>
            <a:endParaRPr lang="ru-RU" sz="2000" b="1" dirty="0">
              <a:solidFill>
                <a:srgbClr val="CC9900"/>
              </a:solidFill>
              <a:cs typeface="Times New Roman" pitchFamily="18" charset="0"/>
            </a:endParaRPr>
          </a:p>
        </p:txBody>
      </p:sp>
      <p:sp>
        <p:nvSpPr>
          <p:cNvPr id="27" name="TextBox 1"/>
          <p:cNvSpPr txBox="1"/>
          <p:nvPr/>
        </p:nvSpPr>
        <p:spPr>
          <a:xfrm rot="16200000">
            <a:off x="5972766" y="3261552"/>
            <a:ext cx="904836" cy="23161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3E6CA4"/>
                </a:solidFill>
                <a:cs typeface="Times New Roman" pitchFamily="18" charset="0"/>
              </a:rPr>
              <a:t>65,1 %</a:t>
            </a:r>
            <a:endParaRPr lang="ru-RU" sz="2000" b="1" dirty="0">
              <a:solidFill>
                <a:srgbClr val="3E6CA4"/>
              </a:solidFill>
              <a:cs typeface="Times New Roman" pitchFamily="18" charset="0"/>
            </a:endParaRPr>
          </a:p>
        </p:txBody>
      </p:sp>
      <p:sp>
        <p:nvSpPr>
          <p:cNvPr id="28" name="TextBox 1"/>
          <p:cNvSpPr txBox="1"/>
          <p:nvPr/>
        </p:nvSpPr>
        <p:spPr>
          <a:xfrm rot="16200000">
            <a:off x="6009198" y="4864105"/>
            <a:ext cx="912851" cy="33086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CC9900"/>
                </a:solidFill>
                <a:cs typeface="Times New Roman" pitchFamily="18" charset="0"/>
              </a:rPr>
              <a:t>34,9 %</a:t>
            </a:r>
            <a:endParaRPr lang="ru-RU" sz="2000" b="1" dirty="0">
              <a:solidFill>
                <a:srgbClr val="CC9900"/>
              </a:solidFill>
              <a:cs typeface="Times New Roman" pitchFamily="18" charset="0"/>
            </a:endParaRPr>
          </a:p>
        </p:txBody>
      </p:sp>
      <p:sp>
        <p:nvSpPr>
          <p:cNvPr id="29" name="TextBox 1"/>
          <p:cNvSpPr txBox="1"/>
          <p:nvPr/>
        </p:nvSpPr>
        <p:spPr>
          <a:xfrm rot="16200000">
            <a:off x="7552577" y="3589737"/>
            <a:ext cx="1368153" cy="23153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3E6CA4"/>
                </a:solidFill>
                <a:cs typeface="Times New Roman" pitchFamily="18" charset="0"/>
              </a:rPr>
              <a:t>70,9 %</a:t>
            </a:r>
            <a:endParaRPr lang="ru-RU" sz="2000" b="1" dirty="0">
              <a:solidFill>
                <a:srgbClr val="3E6CA4"/>
              </a:solidFill>
              <a:cs typeface="Times New Roman" pitchFamily="18" charset="0"/>
            </a:endParaRPr>
          </a:p>
        </p:txBody>
      </p:sp>
      <p:sp>
        <p:nvSpPr>
          <p:cNvPr id="30" name="TextBox 1"/>
          <p:cNvSpPr txBox="1"/>
          <p:nvPr/>
        </p:nvSpPr>
        <p:spPr>
          <a:xfrm rot="16200000">
            <a:off x="7797773" y="4911618"/>
            <a:ext cx="986953" cy="30993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CC9900"/>
                </a:solidFill>
                <a:cs typeface="Times New Roman" pitchFamily="18" charset="0"/>
              </a:rPr>
              <a:t>29,1 %</a:t>
            </a:r>
            <a:endParaRPr lang="ru-RU" sz="2000" b="1" dirty="0">
              <a:solidFill>
                <a:srgbClr val="CC99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819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7668344" y="45785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Century Gothic" pitchFamily="34" charset="0"/>
              </a:rPr>
              <a:t>слайд 7</a:t>
            </a:r>
            <a:endParaRPr lang="ru-RU" sz="2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07504" y="611094"/>
            <a:ext cx="8928992" cy="1449753"/>
          </a:xfrm>
        </p:spPr>
        <p:txBody>
          <a:bodyPr/>
          <a:lstStyle/>
          <a:p>
            <a:r>
              <a:rPr lang="ru-RU" dirty="0"/>
              <a:t>Расходы на обслуживание государственного долга Брянской области за 2015-2019 годы, млн. </a:t>
            </a:r>
            <a:r>
              <a:rPr lang="ru-RU" dirty="0" smtClean="0"/>
              <a:t>рублей</a:t>
            </a:r>
            <a:endParaRPr lang="ru-RU" sz="2000" dirty="0"/>
          </a:p>
        </p:txBody>
      </p:sp>
      <p:graphicFrame>
        <p:nvGraphicFramePr>
          <p:cNvPr id="31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158414"/>
              </p:ext>
            </p:extLst>
          </p:nvPr>
        </p:nvGraphicFramePr>
        <p:xfrm>
          <a:off x="179512" y="2060848"/>
          <a:ext cx="8712968" cy="4797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AutoShape 2" descr="https://banner2.kisspng.com/20180303/tqw/kisspng-ink-brush-watercolor-painting-red-ink-lines-5a9a2fa702a483.21630806152005418301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144" name="Picture 24" descr="http://pngimg.com/uploads/pin/pin_PNG1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35819">
            <a:off x="7100672" y="4610618"/>
            <a:ext cx="696137" cy="68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4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82" b="13831"/>
          <a:stretch/>
        </p:blipFill>
        <p:spPr bwMode="auto">
          <a:xfrm>
            <a:off x="4572000" y="2285992"/>
            <a:ext cx="3989623" cy="188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849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07504" y="478524"/>
            <a:ext cx="8928992" cy="1143000"/>
          </a:xfrm>
        </p:spPr>
        <p:txBody>
          <a:bodyPr/>
          <a:lstStyle/>
          <a:p>
            <a:r>
              <a:rPr lang="ru-RU" sz="3000" dirty="0" smtClean="0"/>
              <a:t>СТРУКТУРА РАСХОДОВ КОНСОЛИДИРОВАННОГО БЮДЖЕТА В 2018 ГОДУ</a:t>
            </a:r>
            <a:endParaRPr lang="ru-RU" sz="3000" dirty="0"/>
          </a:p>
        </p:txBody>
      </p:sp>
      <p:grpSp>
        <p:nvGrpSpPr>
          <p:cNvPr id="20" name="Group 19"/>
          <p:cNvGrpSpPr/>
          <p:nvPr/>
        </p:nvGrpSpPr>
        <p:grpSpPr>
          <a:xfrm rot="5400000">
            <a:off x="2749906" y="2492307"/>
            <a:ext cx="3706689" cy="3240360"/>
            <a:chOff x="2771800" y="2197697"/>
            <a:chExt cx="3706689" cy="3240360"/>
          </a:xfrm>
        </p:grpSpPr>
        <p:sp>
          <p:nvSpPr>
            <p:cNvPr id="12" name="Oval 11"/>
            <p:cNvSpPr/>
            <p:nvPr/>
          </p:nvSpPr>
          <p:spPr>
            <a:xfrm>
              <a:off x="5797963" y="3064534"/>
              <a:ext cx="502229" cy="1506687"/>
            </a:xfrm>
            <a:prstGeom prst="ellipse">
              <a:avLst/>
            </a:prstGeom>
            <a:solidFill>
              <a:schemeClr val="tx2">
                <a:lumMod val="75000"/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5209215" y="2627590"/>
              <a:ext cx="793525" cy="2380574"/>
            </a:xfrm>
            <a:prstGeom prst="ellipse">
              <a:avLst/>
            </a:prstGeom>
            <a:solidFill>
              <a:schemeClr val="accent6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4642344" y="2373525"/>
              <a:ext cx="962901" cy="2888704"/>
            </a:xfrm>
            <a:prstGeom prst="ellipse">
              <a:avLst/>
            </a:prstGeom>
            <a:solidFill>
              <a:schemeClr val="accent4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Oval 2"/>
            <p:cNvSpPr/>
            <p:nvPr/>
          </p:nvSpPr>
          <p:spPr>
            <a:xfrm>
              <a:off x="3958254" y="2197697"/>
              <a:ext cx="1080120" cy="3240360"/>
            </a:xfrm>
            <a:prstGeom prst="ellipse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3391383" y="2373525"/>
              <a:ext cx="962901" cy="2888704"/>
            </a:xfrm>
            <a:prstGeom prst="ellipse">
              <a:avLst/>
            </a:prstGeom>
            <a:solidFill>
              <a:schemeClr val="accent2">
                <a:lumMod val="75000"/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993888" y="2627590"/>
              <a:ext cx="793525" cy="2380574"/>
            </a:xfrm>
            <a:prstGeom prst="ellipse">
              <a:avLst/>
            </a:prstGeom>
            <a:solidFill>
              <a:schemeClr val="accent5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771800" y="3064534"/>
              <a:ext cx="502229" cy="1506687"/>
            </a:xfrm>
            <a:prstGeom prst="ellipse">
              <a:avLst/>
            </a:prstGeom>
            <a:solidFill>
              <a:schemeClr val="bg2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2" name="Oval 11"/>
            <p:cNvSpPr/>
            <p:nvPr/>
          </p:nvSpPr>
          <p:spPr>
            <a:xfrm>
              <a:off x="6155324" y="3242597"/>
              <a:ext cx="323165" cy="1150563"/>
            </a:xfrm>
            <a:prstGeom prst="ellipse">
              <a:avLst/>
            </a:prstGeom>
            <a:solidFill>
              <a:schemeClr val="tx2">
                <a:lumMod val="50000"/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074859" y="1566084"/>
            <a:ext cx="2808312" cy="956389"/>
            <a:chOff x="107504" y="1774567"/>
            <a:chExt cx="2808312" cy="956389"/>
          </a:xfrm>
        </p:grpSpPr>
        <p:grpSp>
          <p:nvGrpSpPr>
            <p:cNvPr id="6" name="Group 5"/>
            <p:cNvGrpSpPr/>
            <p:nvPr/>
          </p:nvGrpSpPr>
          <p:grpSpPr>
            <a:xfrm>
              <a:off x="107504" y="1774567"/>
              <a:ext cx="1080120" cy="956389"/>
              <a:chOff x="460848" y="1719502"/>
              <a:chExt cx="1080120" cy="956389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500046" y="1719502"/>
                <a:ext cx="956389" cy="95638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>
                  <a:latin typeface="+mj-lt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460848" y="1867848"/>
                <a:ext cx="10801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chemeClr val="bg1"/>
                    </a:solidFill>
                    <a:latin typeface="+mj-lt"/>
                  </a:rPr>
                  <a:t>20,2</a:t>
                </a:r>
                <a:endParaRPr lang="ru-RU" sz="36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115616" y="1791096"/>
              <a:ext cx="1800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+mj-lt"/>
                </a:rPr>
                <a:t>поддержка отраслей экономики, ЖКХ</a:t>
              </a:r>
              <a:endParaRPr lang="ru-RU" dirty="0">
                <a:latin typeface="+mj-lt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25520" y="2193741"/>
            <a:ext cx="2808312" cy="956389"/>
            <a:chOff x="107504" y="3355140"/>
            <a:chExt cx="2808312" cy="956389"/>
          </a:xfrm>
        </p:grpSpPr>
        <p:grpSp>
          <p:nvGrpSpPr>
            <p:cNvPr id="22" name="Group 21"/>
            <p:cNvGrpSpPr/>
            <p:nvPr/>
          </p:nvGrpSpPr>
          <p:grpSpPr>
            <a:xfrm>
              <a:off x="107504" y="3355140"/>
              <a:ext cx="1080120" cy="956389"/>
              <a:chOff x="460848" y="1719502"/>
              <a:chExt cx="1080120" cy="956389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500046" y="1719502"/>
                <a:ext cx="956389" cy="95638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>
                  <a:latin typeface="+mj-lt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60848" y="1867848"/>
                <a:ext cx="10801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chemeClr val="bg1"/>
                    </a:solidFill>
                    <a:latin typeface="+mj-lt"/>
                  </a:rPr>
                  <a:t>17,2</a:t>
                </a:r>
                <a:endParaRPr lang="ru-RU" sz="36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115616" y="3648668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+mj-lt"/>
                </a:rPr>
                <a:t>образование</a:t>
              </a:r>
              <a:endParaRPr lang="ru-RU" dirty="0">
                <a:latin typeface="+mj-lt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940351" y="2885863"/>
            <a:ext cx="2808312" cy="956389"/>
            <a:chOff x="107504" y="4992891"/>
            <a:chExt cx="2808312" cy="956389"/>
          </a:xfrm>
        </p:grpSpPr>
        <p:grpSp>
          <p:nvGrpSpPr>
            <p:cNvPr id="28" name="Group 27"/>
            <p:cNvGrpSpPr/>
            <p:nvPr/>
          </p:nvGrpSpPr>
          <p:grpSpPr>
            <a:xfrm>
              <a:off x="107504" y="4992891"/>
              <a:ext cx="1080120" cy="956389"/>
              <a:chOff x="460848" y="1719502"/>
              <a:chExt cx="1080120" cy="956389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500046" y="1719502"/>
                <a:ext cx="956389" cy="95638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>
                  <a:latin typeface="+mj-lt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60848" y="1867848"/>
                <a:ext cx="10801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chemeClr val="bg1"/>
                    </a:solidFill>
                    <a:latin typeface="+mj-lt"/>
                  </a:rPr>
                  <a:t>15,2</a:t>
                </a:r>
                <a:endParaRPr lang="ru-RU" sz="36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115616" y="5147920"/>
              <a:ext cx="18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+mj-lt"/>
                </a:rPr>
                <a:t>социальная политика</a:t>
              </a:r>
              <a:endParaRPr lang="ru-RU" dirty="0">
                <a:latin typeface="+mj-lt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057257" y="2885863"/>
            <a:ext cx="3715641" cy="956389"/>
            <a:chOff x="5418574" y="1738659"/>
            <a:chExt cx="3715641" cy="956389"/>
          </a:xfrm>
        </p:grpSpPr>
        <p:grpSp>
          <p:nvGrpSpPr>
            <p:cNvPr id="33" name="Group 32"/>
            <p:cNvGrpSpPr/>
            <p:nvPr/>
          </p:nvGrpSpPr>
          <p:grpSpPr>
            <a:xfrm>
              <a:off x="7980465" y="1738659"/>
              <a:ext cx="1153750" cy="956389"/>
              <a:chOff x="500046" y="1719502"/>
              <a:chExt cx="1153750" cy="956389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500046" y="1719502"/>
                <a:ext cx="956389" cy="95638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>
                  <a:latin typeface="+mj-lt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73676" y="1867848"/>
                <a:ext cx="10801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chemeClr val="bg1"/>
                    </a:solidFill>
                    <a:latin typeface="+mj-lt"/>
                  </a:rPr>
                  <a:t>4,6</a:t>
                </a:r>
                <a:endParaRPr lang="ru-RU" sz="36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5418574" y="1916746"/>
              <a:ext cx="2584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>
                  <a:latin typeface="+mn-lt"/>
                </a:rPr>
                <a:t>и</a:t>
              </a:r>
              <a:r>
                <a:rPr lang="ru-RU" dirty="0" smtClean="0">
                  <a:latin typeface="+mn-lt"/>
                </a:rPr>
                <a:t>ные расходы </a:t>
              </a:r>
            </a:p>
            <a:p>
              <a:pPr algn="r"/>
              <a:r>
                <a:rPr lang="ru-RU" dirty="0" smtClean="0">
                  <a:latin typeface="+mn-lt"/>
                </a:rPr>
                <a:t>бюджета</a:t>
              </a:r>
              <a:endParaRPr lang="ru-RU" dirty="0">
                <a:latin typeface="+mn-lt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82887" y="3561935"/>
            <a:ext cx="3018111" cy="956389"/>
            <a:chOff x="7980465" y="2847575"/>
            <a:chExt cx="3018111" cy="956389"/>
          </a:xfrm>
        </p:grpSpPr>
        <p:grpSp>
          <p:nvGrpSpPr>
            <p:cNvPr id="37" name="Group 36"/>
            <p:cNvGrpSpPr/>
            <p:nvPr/>
          </p:nvGrpSpPr>
          <p:grpSpPr>
            <a:xfrm>
              <a:off x="7980465" y="2847575"/>
              <a:ext cx="1153750" cy="956389"/>
              <a:chOff x="500046" y="1719502"/>
              <a:chExt cx="1153750" cy="956389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500046" y="1719502"/>
                <a:ext cx="956389" cy="956389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>
                  <a:latin typeface="+mj-lt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73676" y="1867848"/>
                <a:ext cx="10801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chemeClr val="bg1"/>
                    </a:solidFill>
                    <a:latin typeface="+mj-lt"/>
                  </a:rPr>
                  <a:t>4,0</a:t>
                </a:r>
                <a:endParaRPr lang="ru-RU" sz="36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8952736" y="3141103"/>
              <a:ext cx="2045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+mj-lt"/>
                </a:rPr>
                <a:t>здравоохранение</a:t>
              </a:r>
              <a:endParaRPr lang="ru-RU" dirty="0">
                <a:latin typeface="+mj-lt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984205" y="4238621"/>
            <a:ext cx="3106160" cy="956389"/>
            <a:chOff x="7980465" y="3957590"/>
            <a:chExt cx="3106160" cy="956389"/>
          </a:xfrm>
        </p:grpSpPr>
        <p:grpSp>
          <p:nvGrpSpPr>
            <p:cNvPr id="41" name="Group 40"/>
            <p:cNvGrpSpPr/>
            <p:nvPr/>
          </p:nvGrpSpPr>
          <p:grpSpPr>
            <a:xfrm>
              <a:off x="7980465" y="3957590"/>
              <a:ext cx="1153750" cy="956389"/>
              <a:chOff x="500046" y="1719502"/>
              <a:chExt cx="1153750" cy="956389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500046" y="1719502"/>
                <a:ext cx="956389" cy="95638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>
                  <a:latin typeface="+mj-lt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73676" y="1867848"/>
                <a:ext cx="10801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chemeClr val="bg1"/>
                    </a:solidFill>
                    <a:latin typeface="+mj-lt"/>
                  </a:rPr>
                  <a:t>2,1</a:t>
                </a:r>
                <a:endParaRPr lang="ru-RU" sz="36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9040785" y="4244435"/>
              <a:ext cx="2045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+mj-lt"/>
                </a:rPr>
                <a:t>культура</a:t>
              </a:r>
              <a:endParaRPr lang="ru-RU" dirty="0">
                <a:latin typeface="+mj-lt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7125174" y="1381418"/>
            <a:ext cx="164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+mj-lt"/>
              </a:rPr>
              <a:t>млрд. рублей</a:t>
            </a:r>
            <a:endParaRPr lang="ru-RU" b="1" dirty="0"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-142908" y="6027003"/>
            <a:ext cx="426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+mj-lt"/>
              </a:rPr>
              <a:t>59,6 млрд.</a:t>
            </a:r>
            <a:r>
              <a:rPr lang="en-US" sz="2200" b="1" dirty="0" smtClean="0">
                <a:latin typeface="+mj-lt"/>
              </a:rPr>
              <a:t> </a:t>
            </a:r>
            <a:r>
              <a:rPr lang="ru-RU" sz="2200" b="1" dirty="0" smtClean="0">
                <a:latin typeface="+mj-lt"/>
              </a:rPr>
              <a:t>рублей </a:t>
            </a:r>
          </a:p>
          <a:p>
            <a:pPr algn="ctr"/>
            <a:r>
              <a:rPr lang="ru-RU" sz="2200" b="1" dirty="0" smtClean="0">
                <a:latin typeface="+mj-lt"/>
              </a:rPr>
              <a:t>92,7% расходов</a:t>
            </a:r>
            <a:endParaRPr lang="ru-RU" sz="2200" b="1" dirty="0">
              <a:latin typeface="+mj-lt"/>
            </a:endParaRPr>
          </a:p>
        </p:txBody>
      </p:sp>
      <p:sp>
        <p:nvSpPr>
          <p:cNvPr id="63" name="Right Brace 62"/>
          <p:cNvSpPr/>
          <p:nvPr/>
        </p:nvSpPr>
        <p:spPr>
          <a:xfrm rot="5400000">
            <a:off x="1786672" y="4331843"/>
            <a:ext cx="230536" cy="338228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TextBox 63"/>
          <p:cNvSpPr txBox="1"/>
          <p:nvPr/>
        </p:nvSpPr>
        <p:spPr>
          <a:xfrm>
            <a:off x="6373283" y="4046458"/>
            <a:ext cx="2522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atin typeface="+mj-lt"/>
              </a:rPr>
              <a:t>7,3% расходов</a:t>
            </a:r>
            <a:endParaRPr lang="ru-RU" sz="2400" b="1" dirty="0">
              <a:latin typeface="+mj-lt"/>
            </a:endParaRPr>
          </a:p>
        </p:txBody>
      </p:sp>
      <p:sp>
        <p:nvSpPr>
          <p:cNvPr id="65" name="Right Brace 64"/>
          <p:cNvSpPr/>
          <p:nvPr/>
        </p:nvSpPr>
        <p:spPr>
          <a:xfrm rot="5400000">
            <a:off x="7944141" y="3552321"/>
            <a:ext cx="306401" cy="87968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59" name="Group 55"/>
          <p:cNvGrpSpPr/>
          <p:nvPr/>
        </p:nvGrpSpPr>
        <p:grpSpPr>
          <a:xfrm>
            <a:off x="140787" y="4995994"/>
            <a:ext cx="3018111" cy="956389"/>
            <a:chOff x="7980465" y="2847575"/>
            <a:chExt cx="3018111" cy="956389"/>
          </a:xfrm>
        </p:grpSpPr>
        <p:grpSp>
          <p:nvGrpSpPr>
            <p:cNvPr id="60" name="Group 36"/>
            <p:cNvGrpSpPr/>
            <p:nvPr/>
          </p:nvGrpSpPr>
          <p:grpSpPr>
            <a:xfrm>
              <a:off x="7980465" y="2847575"/>
              <a:ext cx="1153750" cy="956389"/>
              <a:chOff x="500046" y="1719502"/>
              <a:chExt cx="1153750" cy="956389"/>
            </a:xfrm>
          </p:grpSpPr>
          <p:sp>
            <p:nvSpPr>
              <p:cNvPr id="68" name="Oval 37"/>
              <p:cNvSpPr/>
              <p:nvPr/>
            </p:nvSpPr>
            <p:spPr>
              <a:xfrm>
                <a:off x="500046" y="1719502"/>
                <a:ext cx="956389" cy="956389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>
                  <a:latin typeface="+mj-lt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573676" y="1867848"/>
                <a:ext cx="10801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chemeClr val="bg1"/>
                    </a:solidFill>
                    <a:latin typeface="+mj-lt"/>
                  </a:rPr>
                  <a:t>0,9</a:t>
                </a:r>
                <a:endParaRPr lang="ru-RU" sz="36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8952736" y="2994139"/>
              <a:ext cx="2045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+mj-lt"/>
                </a:rPr>
                <a:t>физкультура и спорт</a:t>
              </a:r>
              <a:endParaRPr lang="ru-RU" dirty="0">
                <a:latin typeface="+mj-lt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7668344" y="45785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Century Gothic" pitchFamily="34" charset="0"/>
              </a:rPr>
              <a:t>слайд 8</a:t>
            </a:r>
            <a:endParaRPr lang="ru-RU" sz="2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225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apezoid 19"/>
          <p:cNvSpPr/>
          <p:nvPr/>
        </p:nvSpPr>
        <p:spPr>
          <a:xfrm>
            <a:off x="107504" y="2204864"/>
            <a:ext cx="8640961" cy="935004"/>
          </a:xfrm>
          <a:prstGeom prst="trapezoid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668344" y="45785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Century Gothic" pitchFamily="34" charset="0"/>
              </a:rPr>
              <a:t>слайд 9</a:t>
            </a:r>
            <a:endParaRPr lang="ru-RU" sz="2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6" y="2216538"/>
            <a:ext cx="70805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n-lt"/>
              </a:rPr>
              <a:t>обеспечение своевременной и полной выплаты заработной платы работников бюджетной сферы с учетом целевых индикаторов по «майским» указам Президента;</a:t>
            </a:r>
            <a:endParaRPr lang="ru-RU" b="1" dirty="0">
              <a:latin typeface="+mn-lt"/>
            </a:endParaRPr>
          </a:p>
        </p:txBody>
      </p:sp>
      <p:sp>
        <p:nvSpPr>
          <p:cNvPr id="31" name="Trapezoid 20"/>
          <p:cNvSpPr/>
          <p:nvPr/>
        </p:nvSpPr>
        <p:spPr>
          <a:xfrm rot="10800000">
            <a:off x="107504" y="3297650"/>
            <a:ext cx="8712967" cy="725013"/>
          </a:xfrm>
          <a:prstGeom prst="trapezoid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70050" y="3376333"/>
            <a:ext cx="7113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+mn-lt"/>
              </a:rPr>
              <a:t>обеспечение досрочной выплаты заработной платы за </a:t>
            </a:r>
            <a:r>
              <a:rPr lang="ru-RU" b="1" dirty="0">
                <a:latin typeface="+mn-lt"/>
              </a:rPr>
              <a:t>декабрь </a:t>
            </a:r>
            <a:r>
              <a:rPr lang="ru-RU" b="1" dirty="0" smtClean="0">
                <a:latin typeface="+mn-lt"/>
              </a:rPr>
              <a:t>работников бюджетной </a:t>
            </a:r>
            <a:r>
              <a:rPr lang="ru-RU" b="1" dirty="0">
                <a:latin typeface="+mn-lt"/>
              </a:rPr>
              <a:t>сферы;</a:t>
            </a:r>
          </a:p>
        </p:txBody>
      </p:sp>
      <p:pic>
        <p:nvPicPr>
          <p:cNvPr id="47" name="Picture 4" descr="http://cdn.onlinewebfonts.com/svg/img_2668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348678"/>
            <a:ext cx="650699" cy="6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itle 3"/>
          <p:cNvSpPr txBox="1">
            <a:spLocks/>
          </p:cNvSpPr>
          <p:nvPr/>
        </p:nvSpPr>
        <p:spPr bwMode="auto">
          <a:xfrm>
            <a:off x="107504" y="590928"/>
            <a:ext cx="8928992" cy="132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 smtClean="0"/>
              <a:t>Выполнение законодательно установленных социально значимых обязательств бюджета</a:t>
            </a:r>
            <a:endParaRPr lang="ru-RU" dirty="0"/>
          </a:p>
        </p:txBody>
      </p:sp>
      <p:sp>
        <p:nvSpPr>
          <p:cNvPr id="53" name="Trapezoid 19"/>
          <p:cNvSpPr/>
          <p:nvPr/>
        </p:nvSpPr>
        <p:spPr>
          <a:xfrm>
            <a:off x="251519" y="4221087"/>
            <a:ext cx="8640961" cy="973261"/>
          </a:xfrm>
          <a:prstGeom prst="trapezoid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1380237" y="4232762"/>
            <a:ext cx="70805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n-lt"/>
              </a:rPr>
              <a:t>обеспечение </a:t>
            </a:r>
            <a:r>
              <a:rPr lang="ru-RU" b="1" dirty="0">
                <a:latin typeface="+mn-lt"/>
              </a:rPr>
              <a:t>уплаты налогов и сборов </a:t>
            </a:r>
            <a:r>
              <a:rPr lang="ru-RU" b="1" dirty="0" smtClean="0">
                <a:latin typeface="+mn-lt"/>
              </a:rPr>
              <a:t>учреждениями, органами власти Брянской области, органами местного самоуправления муниципальных образований во все уровни бюджетов;</a:t>
            </a:r>
            <a:endParaRPr lang="ru-RU" b="1" dirty="0">
              <a:latin typeface="+mn-lt"/>
            </a:endParaRPr>
          </a:p>
        </p:txBody>
      </p:sp>
      <p:pic>
        <p:nvPicPr>
          <p:cNvPr id="55" name="Picture 4" descr="http://cdn.onlinewebfonts.com/svg/img_2668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1" y="4382367"/>
            <a:ext cx="650699" cy="6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http://cdn.onlinewebfonts.com/svg/img_2668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0" y="2352853"/>
            <a:ext cx="650699" cy="6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rapezoid 20"/>
          <p:cNvSpPr/>
          <p:nvPr/>
        </p:nvSpPr>
        <p:spPr>
          <a:xfrm rot="10800000">
            <a:off x="71500" y="5373216"/>
            <a:ext cx="8712967" cy="725013"/>
          </a:xfrm>
          <a:prstGeom prst="trapezoid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/>
          </a:p>
        </p:txBody>
      </p:sp>
      <p:pic>
        <p:nvPicPr>
          <p:cNvPr id="58" name="Picture 4" descr="http://cdn.onlinewebfonts.com/svg/img_2668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5" y="5402263"/>
            <a:ext cx="650699" cy="6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570050" y="5412557"/>
            <a:ext cx="7080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+mn-lt"/>
              </a:rPr>
              <a:t>обеспечение полноты и  </a:t>
            </a:r>
            <a:r>
              <a:rPr lang="ru-RU" b="1" dirty="0">
                <a:latin typeface="+mn-lt"/>
              </a:rPr>
              <a:t>своевременности </a:t>
            </a:r>
            <a:r>
              <a:rPr lang="ru-RU" b="1" dirty="0" smtClean="0">
                <a:latin typeface="+mn-lt"/>
              </a:rPr>
              <a:t>всех социальных </a:t>
            </a:r>
          </a:p>
          <a:p>
            <a:pPr algn="r"/>
            <a:r>
              <a:rPr lang="ru-RU" b="1" dirty="0" smtClean="0">
                <a:latin typeface="+mn-lt"/>
              </a:rPr>
              <a:t>выплат </a:t>
            </a:r>
            <a:r>
              <a:rPr lang="ru-RU" b="1" dirty="0">
                <a:latin typeface="+mn-lt"/>
              </a:rPr>
              <a:t>жителям Брянской </a:t>
            </a:r>
            <a:r>
              <a:rPr lang="ru-RU" b="1" dirty="0" smtClean="0">
                <a:latin typeface="+mn-lt"/>
              </a:rPr>
              <a:t>области</a:t>
            </a: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6191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mv">
      <a:dk1>
        <a:srgbClr val="424242"/>
      </a:dk1>
      <a:lt1>
        <a:sysClr val="window" lastClr="FFFFFF"/>
      </a:lt1>
      <a:dk2>
        <a:srgbClr val="8EC3A7"/>
      </a:dk2>
      <a:lt2>
        <a:srgbClr val="DC5356"/>
      </a:lt2>
      <a:accent1>
        <a:srgbClr val="4F81BD"/>
      </a:accent1>
      <a:accent2>
        <a:srgbClr val="F0CB69"/>
      </a:accent2>
      <a:accent3>
        <a:srgbClr val="F5A34D"/>
      </a:accent3>
      <a:accent4>
        <a:srgbClr val="F27078"/>
      </a:accent4>
      <a:accent5>
        <a:srgbClr val="47ADB9"/>
      </a:accent5>
      <a:accent6>
        <a:srgbClr val="A2B973"/>
      </a:accent6>
      <a:hlink>
        <a:srgbClr val="938197"/>
      </a:hlink>
      <a:folHlink>
        <a:srgbClr val="7F7F7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TM01859861[[fn=Выставка]]</Template>
  <TotalTime>10799</TotalTime>
  <Words>1119</Words>
  <Application>Microsoft Office PowerPoint</Application>
  <PresentationFormat>Экран (4:3)</PresentationFormat>
  <Paragraphs>327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Century Gothic</vt:lpstr>
      <vt:lpstr>Times New Roman</vt:lpstr>
      <vt:lpstr>Wingdings</vt:lpstr>
      <vt:lpstr>Myriad Pro Cond</vt:lpstr>
      <vt:lpstr>Segoe UI Light</vt:lpstr>
      <vt:lpstr>Calibri</vt:lpstr>
      <vt:lpstr>Myriad Pro</vt:lpstr>
      <vt:lpstr>Тема Office</vt:lpstr>
      <vt:lpstr>Custom Design</vt:lpstr>
      <vt:lpstr>Выступление  заместителя Губернатора  Брянской области Петушковой Г.В.  «Итоги исполнения консолидированного бюджета Брянской области в 2018 году и задачи органов государственной власти Брянской области, органов местного самоуправления на 2019 год и на плановый период 2020 и 2021 годов» </vt:lpstr>
      <vt:lpstr>Объем доходов консолидированного бюджета Брянской области</vt:lpstr>
      <vt:lpstr>ТЕМП РОСТА основных доходных источников консолидированного бюджета</vt:lpstr>
      <vt:lpstr>БЕЗВОЗМЕЗДНЫЕ ПОСТУПЛЕНИЯ  БЮДЖЕТА В 2018 ГОДУ</vt:lpstr>
      <vt:lpstr>РЕЗУЛЬТАТ ИСПОЛНЕНИЯ КОНСОЛИДИРОВАННОГО БЮДЖЕТА В 2016 – 2018 ГОДАХ, млрд. рублей</vt:lpstr>
      <vt:lpstr>Структура государственного долга Брянской области, млрд. рублей</vt:lpstr>
      <vt:lpstr>Расходы на обслуживание государственного долга Брянской области за 2015-2019 годы, млн. рублей</vt:lpstr>
      <vt:lpstr>СТРУКТУРА РАСХОДОВ КОНСОЛИДИРОВАННОГО БЮДЖЕТА В 2018 ГОДУ</vt:lpstr>
      <vt:lpstr>Презентация PowerPoint</vt:lpstr>
      <vt:lpstr>Объем бюджетных инвестиций  в объекты капитального строительства  без учета дорожного фонда</vt:lpstr>
      <vt:lpstr>Объем расходов консолидированного бюджета на дорожное хозяйство</vt:lpstr>
      <vt:lpstr>Расходы «социального блока»</vt:lpstr>
      <vt:lpstr>Презентация PowerPoint</vt:lpstr>
      <vt:lpstr>Финансовая помощь бюджетам муниципальных образований в 2014-2019 гг.</vt:lpstr>
      <vt:lpstr>Стимулирующие межбюджетные трансферты местным бюджетам в 2018 году</vt:lpstr>
      <vt:lpstr>Реализация программ (проектов) инициативного бюджетирования местным бюджетам</vt:lpstr>
      <vt:lpstr>Нарушение условий заключенных соглашений на получение дотаций МР (ГО) за 2018 год</vt:lpstr>
      <vt:lpstr>Санкционировано и оплачено  расходов клиентов, млрд. рублей</vt:lpstr>
      <vt:lpstr>Основные задачи на 2019 год и на плановый период 2020 и 2021 годов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Прудников</dc:creator>
  <cp:lastModifiedBy>Прудников</cp:lastModifiedBy>
  <cp:revision>644</cp:revision>
  <cp:lastPrinted>2018-04-05T13:15:30Z</cp:lastPrinted>
  <dcterms:created xsi:type="dcterms:W3CDTF">2011-03-12T19:07:43Z</dcterms:created>
  <dcterms:modified xsi:type="dcterms:W3CDTF">2019-03-28T13:19:21Z</dcterms:modified>
</cp:coreProperties>
</file>