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29" autoAdjust="0"/>
  </p:normalViewPr>
  <p:slideViewPr>
    <p:cSldViewPr>
      <p:cViewPr varScale="1">
        <p:scale>
          <a:sx n="121" d="100"/>
          <a:sy n="121" d="100"/>
        </p:scale>
        <p:origin x="-178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исполнения собственных доходов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Брянской области </a:t>
            </a:r>
            <a:r>
              <a:rPr lang="ru-RU" sz="1600" b="1" i="0" u="none" strike="noStrike" baseline="0" dirty="0" smtClean="0">
                <a:effectLst/>
              </a:rPr>
              <a:t>в сравнении с аналогичным периодом прошлого года по состоянию на </a:t>
            </a:r>
            <a:r>
              <a:rPr lang="ru-RU" sz="1600" b="1" i="0" u="none" strike="noStrike" baseline="0" dirty="0" smtClean="0">
                <a:effectLst/>
              </a:rPr>
              <a:t>01.12.2022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519794400699912"/>
          <c:y val="3.703703703703703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277887139107611"/>
          <c:y val="0.10518518518518519"/>
          <c:w val="0.62501979440069988"/>
          <c:h val="0.823209973753280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Лист1!$B$2:$B$33</c:f>
              <c:numCache>
                <c:formatCode>#,##0</c:formatCode>
                <c:ptCount val="32"/>
                <c:pt idx="0">
                  <c:v>2773193.8630599999</c:v>
                </c:pt>
                <c:pt idx="1">
                  <c:v>437182.26335000002</c:v>
                </c:pt>
                <c:pt idx="2">
                  <c:v>241857.6716</c:v>
                </c:pt>
                <c:pt idx="3">
                  <c:v>92592.598599999998</c:v>
                </c:pt>
                <c:pt idx="4">
                  <c:v>217967.35102</c:v>
                </c:pt>
                <c:pt idx="5">
                  <c:v>72848.106050000002</c:v>
                </c:pt>
                <c:pt idx="6">
                  <c:v>331376.61664999998</c:v>
                </c:pt>
                <c:pt idx="7">
                  <c:v>353247.18712000002</c:v>
                </c:pt>
                <c:pt idx="8">
                  <c:v>157395.27086000002</c:v>
                </c:pt>
                <c:pt idx="9">
                  <c:v>564386.52587000001</c:v>
                </c:pt>
                <c:pt idx="10">
                  <c:v>176520.38415999999</c:v>
                </c:pt>
                <c:pt idx="11">
                  <c:v>45763.931979999994</c:v>
                </c:pt>
                <c:pt idx="12">
                  <c:v>114458.78477</c:v>
                </c:pt>
                <c:pt idx="13">
                  <c:v>54155.098130000006</c:v>
                </c:pt>
                <c:pt idx="14">
                  <c:v>70884.98891</c:v>
                </c:pt>
                <c:pt idx="15">
                  <c:v>281676.83639000001</c:v>
                </c:pt>
                <c:pt idx="16">
                  <c:v>88425.755579999997</c:v>
                </c:pt>
                <c:pt idx="17">
                  <c:v>242107.61513999998</c:v>
                </c:pt>
                <c:pt idx="18">
                  <c:v>125347.15631999999</c:v>
                </c:pt>
                <c:pt idx="19">
                  <c:v>127362.07157</c:v>
                </c:pt>
                <c:pt idx="20">
                  <c:v>83430.775930000003</c:v>
                </c:pt>
                <c:pt idx="21">
                  <c:v>112976.86073</c:v>
                </c:pt>
                <c:pt idx="22">
                  <c:v>184361.05538999999</c:v>
                </c:pt>
                <c:pt idx="23">
                  <c:v>234168.44953000001</c:v>
                </c:pt>
                <c:pt idx="24">
                  <c:v>267559.40665999998</c:v>
                </c:pt>
                <c:pt idx="25">
                  <c:v>50961.544479999997</c:v>
                </c:pt>
                <c:pt idx="26">
                  <c:v>146484.11666999999</c:v>
                </c:pt>
                <c:pt idx="27">
                  <c:v>111718.20715</c:v>
                </c:pt>
                <c:pt idx="28">
                  <c:v>182057.66826999999</c:v>
                </c:pt>
                <c:pt idx="29">
                  <c:v>206267.13000999999</c:v>
                </c:pt>
                <c:pt idx="30">
                  <c:v>285902.11554999999</c:v>
                </c:pt>
                <c:pt idx="31">
                  <c:v>33779748.626720004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Лист1!$C$2:$C$33</c:f>
              <c:numCache>
                <c:formatCode>#,##0</c:formatCode>
                <c:ptCount val="32"/>
                <c:pt idx="0">
                  <c:v>3153723.9836799996</c:v>
                </c:pt>
                <c:pt idx="1">
                  <c:v>487466.07374999998</c:v>
                </c:pt>
                <c:pt idx="2">
                  <c:v>267688.50219999999</c:v>
                </c:pt>
                <c:pt idx="3">
                  <c:v>108683.35011</c:v>
                </c:pt>
                <c:pt idx="4">
                  <c:v>238935.42821000001</c:v>
                </c:pt>
                <c:pt idx="5">
                  <c:v>94001.793659999996</c:v>
                </c:pt>
                <c:pt idx="6">
                  <c:v>364474.18589999998</c:v>
                </c:pt>
                <c:pt idx="7">
                  <c:v>408625.54707999999</c:v>
                </c:pt>
                <c:pt idx="8">
                  <c:v>205966.60677000001</c:v>
                </c:pt>
                <c:pt idx="9">
                  <c:v>698249.17559</c:v>
                </c:pt>
                <c:pt idx="10">
                  <c:v>202718.84380999999</c:v>
                </c:pt>
                <c:pt idx="11">
                  <c:v>46604.46213</c:v>
                </c:pt>
                <c:pt idx="12">
                  <c:v>142511.30428000001</c:v>
                </c:pt>
                <c:pt idx="13">
                  <c:v>69530.966140000004</c:v>
                </c:pt>
                <c:pt idx="14">
                  <c:v>81511.470659999992</c:v>
                </c:pt>
                <c:pt idx="15">
                  <c:v>293252.22648000001</c:v>
                </c:pt>
                <c:pt idx="16">
                  <c:v>105948.18143000001</c:v>
                </c:pt>
                <c:pt idx="17">
                  <c:v>229810.31521</c:v>
                </c:pt>
                <c:pt idx="18">
                  <c:v>141139.97341999999</c:v>
                </c:pt>
                <c:pt idx="19">
                  <c:v>188476.21522000001</c:v>
                </c:pt>
                <c:pt idx="20">
                  <c:v>81369.398969999995</c:v>
                </c:pt>
                <c:pt idx="21">
                  <c:v>125082.73126</c:v>
                </c:pt>
                <c:pt idx="22">
                  <c:v>198030.57415</c:v>
                </c:pt>
                <c:pt idx="23">
                  <c:v>244472.26261000001</c:v>
                </c:pt>
                <c:pt idx="24">
                  <c:v>302248.00806000002</c:v>
                </c:pt>
                <c:pt idx="25">
                  <c:v>58053.512499999997</c:v>
                </c:pt>
                <c:pt idx="26">
                  <c:v>177749.38342</c:v>
                </c:pt>
                <c:pt idx="27">
                  <c:v>150106.21465000001</c:v>
                </c:pt>
                <c:pt idx="28">
                  <c:v>376906.61768999998</c:v>
                </c:pt>
                <c:pt idx="29">
                  <c:v>221532.20309</c:v>
                </c:pt>
                <c:pt idx="30">
                  <c:v>293735.90213999996</c:v>
                </c:pt>
                <c:pt idx="31">
                  <c:v>40912892.730239995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"/>
        <c:axId val="192694784"/>
        <c:axId val="144014656"/>
      </c:barChart>
      <c:catAx>
        <c:axId val="19269478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44014656"/>
        <c:crosses val="autoZero"/>
        <c:auto val="1"/>
        <c:lblAlgn val="ctr"/>
        <c:lblOffset val="100"/>
        <c:noMultiLvlLbl val="0"/>
      </c:catAx>
      <c:valAx>
        <c:axId val="144014656"/>
        <c:scaling>
          <c:logBase val="10"/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92694784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>
      <a:gradFill>
        <a:gsLst>
          <a:gs pos="25000">
            <a:srgbClr val="C5DDC5"/>
          </a:gs>
          <a:gs pos="0">
            <a:schemeClr val="accent3">
              <a:lumMod val="60000"/>
              <a:lumOff val="4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платежей в бюджеты всех уровней на территории Брянской области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01.12.2022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(млн.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28991688538934"/>
          <c:y val="0.11194444444444444"/>
          <c:w val="0.72925699912510933"/>
          <c:h val="0.69237664041994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67488.789034220012</c:v>
                </c:pt>
                <c:pt idx="1">
                  <c:v>25274.402999999998</c:v>
                </c:pt>
                <c:pt idx="2">
                  <c:v>42214.386034220006</c:v>
                </c:pt>
                <c:pt idx="3">
                  <c:v>33779.74862672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84460.717999999993</c:v>
                </c:pt>
                <c:pt idx="1">
                  <c:v>33789.22</c:v>
                </c:pt>
                <c:pt idx="2">
                  <c:v>50671.498</c:v>
                </c:pt>
                <c:pt idx="3">
                  <c:v>40912.892730239997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2608000"/>
        <c:axId val="193062592"/>
      </c:barChart>
      <c:catAx>
        <c:axId val="212608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b" anchorCtr="0"/>
          <a:lstStyle/>
          <a:p>
            <a:pPr>
              <a:defRPr sz="1200" b="1"/>
            </a:pPr>
            <a:endParaRPr lang="ru-RU"/>
          </a:p>
        </c:txPr>
        <c:crossAx val="193062592"/>
        <c:crosses val="autoZero"/>
        <c:auto val="1"/>
        <c:lblAlgn val="ctr"/>
        <c:lblOffset val="100"/>
        <c:tickMarkSkip val="15"/>
        <c:noMultiLvlLbl val="0"/>
      </c:catAx>
      <c:valAx>
        <c:axId val="19306259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2608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CF8C-4127-482C-9870-A108F4720F0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1C9A8-6EC1-40ED-BE1E-0A67063B6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1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F345-BCCB-4857-BB86-9C1749DB5D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1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8B1F75-D2EF-402D-9887-949E178B4AD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8242160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8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1064175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5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411</TotalTime>
  <Words>43</Words>
  <Application>Microsoft Office PowerPoint</Application>
  <PresentationFormat>Экран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Макарченко А.В.</dc:creator>
  <cp:lastModifiedBy>Макарченко А.В.</cp:lastModifiedBy>
  <cp:revision>56</cp:revision>
  <dcterms:created xsi:type="dcterms:W3CDTF">2020-05-27T06:15:05Z</dcterms:created>
  <dcterms:modified xsi:type="dcterms:W3CDTF">2022-12-19T10:27:22Z</dcterms:modified>
</cp:coreProperties>
</file>