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29" autoAdjust="0"/>
  </p:normalViewPr>
  <p:slideViewPr>
    <p:cSldViewPr>
      <p:cViewPr varScale="1">
        <p:scale>
          <a:sx n="121" d="100"/>
          <a:sy n="121" d="100"/>
        </p:scale>
        <p:origin x="-178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исполнения собственных доходов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Брянской области </a:t>
            </a:r>
            <a:r>
              <a:rPr lang="ru-RU" sz="1600" b="1" i="0" u="none" strike="noStrike" baseline="0" dirty="0" smtClean="0">
                <a:effectLst/>
              </a:rPr>
              <a:t>в сравнении с аналогичным периодом прошлого года по состоянию на </a:t>
            </a:r>
            <a:r>
              <a:rPr lang="ru-RU" sz="1600" b="1" i="0" u="none" strike="noStrike" baseline="0" dirty="0" smtClean="0">
                <a:effectLst/>
              </a:rPr>
              <a:t>01.08.2022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519794400699912"/>
          <c:y val="3.703703703703703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277887139107611"/>
          <c:y val="0.10518518518518519"/>
          <c:w val="0.62501979440069988"/>
          <c:h val="0.823209973753280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Лист1!$B$2:$B$33</c:f>
              <c:numCache>
                <c:formatCode>#,##0</c:formatCode>
                <c:ptCount val="32"/>
                <c:pt idx="0">
                  <c:v>1621927.9580000001</c:v>
                </c:pt>
                <c:pt idx="1">
                  <c:v>253997.84803999998</c:v>
                </c:pt>
                <c:pt idx="2">
                  <c:v>143306.23328000001</c:v>
                </c:pt>
                <c:pt idx="3">
                  <c:v>52660.322079999998</c:v>
                </c:pt>
                <c:pt idx="4">
                  <c:v>123366.07024</c:v>
                </c:pt>
                <c:pt idx="5">
                  <c:v>44470.375650000002</c:v>
                </c:pt>
                <c:pt idx="6">
                  <c:v>223667.63094999999</c:v>
                </c:pt>
                <c:pt idx="7">
                  <c:v>209897.98469000001</c:v>
                </c:pt>
                <c:pt idx="8">
                  <c:v>102367.09762</c:v>
                </c:pt>
                <c:pt idx="9">
                  <c:v>322302.88193999999</c:v>
                </c:pt>
                <c:pt idx="10">
                  <c:v>96529.977959999989</c:v>
                </c:pt>
                <c:pt idx="11">
                  <c:v>24377.719379999999</c:v>
                </c:pt>
                <c:pt idx="12">
                  <c:v>67663.385120000006</c:v>
                </c:pt>
                <c:pt idx="13">
                  <c:v>33596.688399999999</c:v>
                </c:pt>
                <c:pt idx="14">
                  <c:v>44885.003189999996</c:v>
                </c:pt>
                <c:pt idx="15">
                  <c:v>176152.73637</c:v>
                </c:pt>
                <c:pt idx="16">
                  <c:v>49597.570759999995</c:v>
                </c:pt>
                <c:pt idx="17">
                  <c:v>136324.48025999998</c:v>
                </c:pt>
                <c:pt idx="18">
                  <c:v>72585.176579999999</c:v>
                </c:pt>
                <c:pt idx="19">
                  <c:v>64209.275759999997</c:v>
                </c:pt>
                <c:pt idx="20">
                  <c:v>48469.415820000002</c:v>
                </c:pt>
                <c:pt idx="21">
                  <c:v>66369.778789999997</c:v>
                </c:pt>
                <c:pt idx="22">
                  <c:v>110484.86345</c:v>
                </c:pt>
                <c:pt idx="23">
                  <c:v>136178.13806999999</c:v>
                </c:pt>
                <c:pt idx="24">
                  <c:v>161641.50440999999</c:v>
                </c:pt>
                <c:pt idx="25">
                  <c:v>32102.861149999997</c:v>
                </c:pt>
                <c:pt idx="26">
                  <c:v>82752.542969999995</c:v>
                </c:pt>
                <c:pt idx="27">
                  <c:v>63711.688529999999</c:v>
                </c:pt>
                <c:pt idx="28">
                  <c:v>116211.98083</c:v>
                </c:pt>
                <c:pt idx="29">
                  <c:v>123551.54733</c:v>
                </c:pt>
                <c:pt idx="30">
                  <c:v>168266.82390000002</c:v>
                </c:pt>
                <c:pt idx="31">
                  <c:v>20696865.95586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Лист1!$C$2:$C$33</c:f>
              <c:numCache>
                <c:formatCode>#,##0</c:formatCode>
                <c:ptCount val="32"/>
                <c:pt idx="0">
                  <c:v>1778543.1548499998</c:v>
                </c:pt>
                <c:pt idx="1">
                  <c:v>281915.98126999999</c:v>
                </c:pt>
                <c:pt idx="2">
                  <c:v>159806.94097999998</c:v>
                </c:pt>
                <c:pt idx="3">
                  <c:v>59956.935010000001</c:v>
                </c:pt>
                <c:pt idx="4">
                  <c:v>137340.62481000001</c:v>
                </c:pt>
                <c:pt idx="5">
                  <c:v>58889.106119999997</c:v>
                </c:pt>
                <c:pt idx="6">
                  <c:v>225575.63661000002</c:v>
                </c:pt>
                <c:pt idx="7">
                  <c:v>233982.84063999998</c:v>
                </c:pt>
                <c:pt idx="8">
                  <c:v>123257.11254</c:v>
                </c:pt>
                <c:pt idx="9">
                  <c:v>399473.95321000001</c:v>
                </c:pt>
                <c:pt idx="10">
                  <c:v>117977.75231</c:v>
                </c:pt>
                <c:pt idx="11">
                  <c:v>27335.105250000001</c:v>
                </c:pt>
                <c:pt idx="12">
                  <c:v>84068.470579999994</c:v>
                </c:pt>
                <c:pt idx="13">
                  <c:v>39675.991869999998</c:v>
                </c:pt>
                <c:pt idx="14">
                  <c:v>44918.196790000002</c:v>
                </c:pt>
                <c:pt idx="15">
                  <c:v>178414.58430000002</c:v>
                </c:pt>
                <c:pt idx="16">
                  <c:v>59878.479700000004</c:v>
                </c:pt>
                <c:pt idx="17">
                  <c:v>143199.12324000002</c:v>
                </c:pt>
                <c:pt idx="18">
                  <c:v>82935.56422</c:v>
                </c:pt>
                <c:pt idx="19">
                  <c:v>105478.30445</c:v>
                </c:pt>
                <c:pt idx="20">
                  <c:v>45623.146209999999</c:v>
                </c:pt>
                <c:pt idx="21">
                  <c:v>76068.348239999992</c:v>
                </c:pt>
                <c:pt idx="22">
                  <c:v>111698.36661</c:v>
                </c:pt>
                <c:pt idx="23">
                  <c:v>139196.94130999999</c:v>
                </c:pt>
                <c:pt idx="24">
                  <c:v>164052.85292999999</c:v>
                </c:pt>
                <c:pt idx="25">
                  <c:v>31681.950960000002</c:v>
                </c:pt>
                <c:pt idx="26">
                  <c:v>121448.58953</c:v>
                </c:pt>
                <c:pt idx="27">
                  <c:v>95060.518530000001</c:v>
                </c:pt>
                <c:pt idx="28">
                  <c:v>219753.89757</c:v>
                </c:pt>
                <c:pt idx="29">
                  <c:v>124213.79549999999</c:v>
                </c:pt>
                <c:pt idx="30">
                  <c:v>168773.9289</c:v>
                </c:pt>
                <c:pt idx="31">
                  <c:v>25693335.152339999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"/>
        <c:axId val="197888512"/>
        <c:axId val="179496064"/>
      </c:barChart>
      <c:catAx>
        <c:axId val="19788851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79496064"/>
        <c:crosses val="autoZero"/>
        <c:auto val="1"/>
        <c:lblAlgn val="ctr"/>
        <c:lblOffset val="100"/>
        <c:noMultiLvlLbl val="0"/>
      </c:catAx>
      <c:valAx>
        <c:axId val="179496064"/>
        <c:scaling>
          <c:logBase val="10"/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97888512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>
      <a:gradFill>
        <a:gsLst>
          <a:gs pos="25000">
            <a:srgbClr val="C5DDC5"/>
          </a:gs>
          <a:gs pos="0">
            <a:schemeClr val="accent3">
              <a:lumMod val="60000"/>
              <a:lumOff val="4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платежей в бюджеты всех уровней на территории Брянской области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01.08.2022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(млн.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28991688538934"/>
          <c:y val="0.11194444444444444"/>
          <c:w val="0.72925699912510933"/>
          <c:h val="0.69237664041994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40531.00951738</c:v>
                </c:pt>
                <c:pt idx="1">
                  <c:v>14860.516</c:v>
                </c:pt>
                <c:pt idx="2">
                  <c:v>25670.49351738</c:v>
                </c:pt>
                <c:pt idx="3">
                  <c:v>20696.865955860001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50106.996347379994</c:v>
                </c:pt>
                <c:pt idx="1">
                  <c:v>18773.465</c:v>
                </c:pt>
                <c:pt idx="2">
                  <c:v>31333.531347379998</c:v>
                </c:pt>
                <c:pt idx="3">
                  <c:v>25693.335152339998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033472"/>
        <c:axId val="195036288"/>
      </c:barChart>
      <c:catAx>
        <c:axId val="213033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b" anchorCtr="0"/>
          <a:lstStyle/>
          <a:p>
            <a:pPr>
              <a:defRPr sz="1200" b="1"/>
            </a:pPr>
            <a:endParaRPr lang="ru-RU"/>
          </a:p>
        </c:txPr>
        <c:crossAx val="195036288"/>
        <c:crosses val="autoZero"/>
        <c:auto val="1"/>
        <c:lblAlgn val="ctr"/>
        <c:lblOffset val="100"/>
        <c:tickMarkSkip val="15"/>
        <c:noMultiLvlLbl val="0"/>
      </c:catAx>
      <c:valAx>
        <c:axId val="19503628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3033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CF8C-4127-482C-9870-A108F4720F06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1C9A8-6EC1-40ED-BE1E-0A67063B6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1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F345-BCCB-4857-BB86-9C1749DB5D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1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8B1F75-D2EF-402D-9887-949E178B4ADB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2975575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8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3456510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5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398</TotalTime>
  <Words>43</Words>
  <Application>Microsoft Office PowerPoint</Application>
  <PresentationFormat>Экран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Макарченко А.В.</dc:creator>
  <cp:lastModifiedBy>Макарченко А.В.</cp:lastModifiedBy>
  <cp:revision>52</cp:revision>
  <dcterms:created xsi:type="dcterms:W3CDTF">2020-05-27T06:15:05Z</dcterms:created>
  <dcterms:modified xsi:type="dcterms:W3CDTF">2022-08-25T06:57:08Z</dcterms:modified>
</cp:coreProperties>
</file>