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29" autoAdjust="0"/>
  </p:normalViewPr>
  <p:slideViewPr>
    <p:cSldViewPr>
      <p:cViewPr varScale="1">
        <p:scale>
          <a:sx n="121" d="100"/>
          <a:sy n="121" d="100"/>
        </p:scale>
        <p:origin x="-178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исполнения собственных доходов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консолидированного бюджета Брянской области </a:t>
            </a:r>
            <a:r>
              <a:rPr lang="ru-RU" sz="1600" b="1" i="0" u="none" strike="noStrike" baseline="0" dirty="0" smtClean="0">
                <a:effectLst/>
              </a:rPr>
              <a:t>в сравнении с аналогичным периодом прошлого года по состоянию на </a:t>
            </a:r>
            <a:r>
              <a:rPr lang="ru-RU" sz="1600" b="1" i="0" u="none" strike="noStrike" baseline="0" dirty="0" smtClean="0">
                <a:effectLst/>
              </a:rPr>
              <a:t>01.06.2022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1519794400699912"/>
          <c:y val="3.703703703703703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277887139107611"/>
          <c:y val="0.10518518518518519"/>
          <c:w val="0.62501979440069988"/>
          <c:h val="0.823209973753280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Лист1!$A$2:$A$33</c:f>
              <c:strCache>
                <c:ptCount val="32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Жуковский муниципальный округ</c:v>
                </c:pt>
                <c:pt idx="5">
                  <c:v>Городской округ город Фокино</c:v>
                </c:pt>
                <c:pt idx="6">
                  <c:v>Стародубский муниципальный округ</c:v>
                </c:pt>
                <c:pt idx="7">
                  <c:v>Дятьковский муниципальный район</c:v>
                </c:pt>
                <c:pt idx="8">
                  <c:v>Брасовский муниципальный район</c:v>
                </c:pt>
                <c:pt idx="9">
                  <c:v>Брянский муниципальный район</c:v>
                </c:pt>
                <c:pt idx="10">
                  <c:v>Выгоничский муниципальный район</c:v>
                </c:pt>
                <c:pt idx="11">
                  <c:v>Гордеевский муниципальный район</c:v>
                </c:pt>
                <c:pt idx="12">
                  <c:v>Дубровский муниципальный район</c:v>
                </c:pt>
                <c:pt idx="13">
                  <c:v>Жирятинский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Суземский муниципальный район</c:v>
                </c:pt>
                <c:pt idx="28">
                  <c:v>Суражский муниципальный район</c:v>
                </c:pt>
                <c:pt idx="29">
                  <c:v>Трубчевский муниципальный район</c:v>
                </c:pt>
                <c:pt idx="30">
                  <c:v>Унечский муниципальный район</c:v>
                </c:pt>
                <c:pt idx="31">
                  <c:v>Областной бюджет</c:v>
                </c:pt>
              </c:strCache>
            </c:strRef>
          </c:cat>
          <c:val>
            <c:numRef>
              <c:f>Лист1!$B$2:$B$33</c:f>
              <c:numCache>
                <c:formatCode>#,##0</c:formatCode>
                <c:ptCount val="32"/>
                <c:pt idx="0">
                  <c:v>1122029.1411900001</c:v>
                </c:pt>
                <c:pt idx="1">
                  <c:v>174954.90602000002</c:v>
                </c:pt>
                <c:pt idx="2">
                  <c:v>100201.74013999999</c:v>
                </c:pt>
                <c:pt idx="3">
                  <c:v>35451.147450000004</c:v>
                </c:pt>
                <c:pt idx="4">
                  <c:v>85608.34034000001</c:v>
                </c:pt>
                <c:pt idx="5">
                  <c:v>29422.262760000001</c:v>
                </c:pt>
                <c:pt idx="6">
                  <c:v>159237.50555999999</c:v>
                </c:pt>
                <c:pt idx="7">
                  <c:v>138873.16735</c:v>
                </c:pt>
                <c:pt idx="8">
                  <c:v>77725.497329999998</c:v>
                </c:pt>
                <c:pt idx="9">
                  <c:v>209432.17447</c:v>
                </c:pt>
                <c:pt idx="10">
                  <c:v>64370.622289999999</c:v>
                </c:pt>
                <c:pt idx="11">
                  <c:v>16019.664339999999</c:v>
                </c:pt>
                <c:pt idx="12">
                  <c:v>45689.005090000006</c:v>
                </c:pt>
                <c:pt idx="13">
                  <c:v>21792.510329999997</c:v>
                </c:pt>
                <c:pt idx="14">
                  <c:v>29626.818619999998</c:v>
                </c:pt>
                <c:pt idx="15">
                  <c:v>119549.78543</c:v>
                </c:pt>
                <c:pt idx="16">
                  <c:v>35541.204530000003</c:v>
                </c:pt>
                <c:pt idx="17">
                  <c:v>91871.504050000003</c:v>
                </c:pt>
                <c:pt idx="18">
                  <c:v>49295.509599999998</c:v>
                </c:pt>
                <c:pt idx="19">
                  <c:v>42824.571889999999</c:v>
                </c:pt>
                <c:pt idx="20">
                  <c:v>31938.56538</c:v>
                </c:pt>
                <c:pt idx="21">
                  <c:v>47417.375270000004</c:v>
                </c:pt>
                <c:pt idx="22">
                  <c:v>82790.548699999999</c:v>
                </c:pt>
                <c:pt idx="23">
                  <c:v>95618.070900000006</c:v>
                </c:pt>
                <c:pt idx="24">
                  <c:v>102336.53085</c:v>
                </c:pt>
                <c:pt idx="25">
                  <c:v>22083.501980000001</c:v>
                </c:pt>
                <c:pt idx="26">
                  <c:v>55766.680850000004</c:v>
                </c:pt>
                <c:pt idx="27">
                  <c:v>45154.984020000004</c:v>
                </c:pt>
                <c:pt idx="28">
                  <c:v>84073.148690000002</c:v>
                </c:pt>
                <c:pt idx="29">
                  <c:v>88639.324200000003</c:v>
                </c:pt>
                <c:pt idx="30">
                  <c:v>123477.13499999999</c:v>
                </c:pt>
                <c:pt idx="31">
                  <c:v>14163238.6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Лист1!$A$2:$A$33</c:f>
              <c:strCache>
                <c:ptCount val="32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Жуковский муниципальный округ</c:v>
                </c:pt>
                <c:pt idx="5">
                  <c:v>Городской округ город Фокино</c:v>
                </c:pt>
                <c:pt idx="6">
                  <c:v>Стародубский муниципальный округ</c:v>
                </c:pt>
                <c:pt idx="7">
                  <c:v>Дятьковский муниципальный район</c:v>
                </c:pt>
                <c:pt idx="8">
                  <c:v>Брасовский муниципальный район</c:v>
                </c:pt>
                <c:pt idx="9">
                  <c:v>Брянский муниципальный район</c:v>
                </c:pt>
                <c:pt idx="10">
                  <c:v>Выгоничский муниципальный район</c:v>
                </c:pt>
                <c:pt idx="11">
                  <c:v>Гордеевский муниципальный район</c:v>
                </c:pt>
                <c:pt idx="12">
                  <c:v>Дубровский муниципальный район</c:v>
                </c:pt>
                <c:pt idx="13">
                  <c:v>Жирятинский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Суземский муниципальный район</c:v>
                </c:pt>
                <c:pt idx="28">
                  <c:v>Суражский муниципальный район</c:v>
                </c:pt>
                <c:pt idx="29">
                  <c:v>Трубчевский муниципальный район</c:v>
                </c:pt>
                <c:pt idx="30">
                  <c:v>Унечский муниципальный район</c:v>
                </c:pt>
                <c:pt idx="31">
                  <c:v>Областной бюджет</c:v>
                </c:pt>
              </c:strCache>
            </c:strRef>
          </c:cat>
          <c:val>
            <c:numRef>
              <c:f>Лист1!$C$2:$C$33</c:f>
              <c:numCache>
                <c:formatCode>#,##0</c:formatCode>
                <c:ptCount val="32"/>
                <c:pt idx="0">
                  <c:v>1231827.5271900001</c:v>
                </c:pt>
                <c:pt idx="1">
                  <c:v>188501.41266</c:v>
                </c:pt>
                <c:pt idx="2">
                  <c:v>104832.79969</c:v>
                </c:pt>
                <c:pt idx="3">
                  <c:v>40486.670550000003</c:v>
                </c:pt>
                <c:pt idx="4">
                  <c:v>93333.206200000001</c:v>
                </c:pt>
                <c:pt idx="5">
                  <c:v>40091.981380000005</c:v>
                </c:pt>
                <c:pt idx="6">
                  <c:v>150804.37613999998</c:v>
                </c:pt>
                <c:pt idx="7">
                  <c:v>155504.48587</c:v>
                </c:pt>
                <c:pt idx="8">
                  <c:v>78146.085550000003</c:v>
                </c:pt>
                <c:pt idx="9">
                  <c:v>227822.12299999999</c:v>
                </c:pt>
                <c:pt idx="10">
                  <c:v>76846.606150000007</c:v>
                </c:pt>
                <c:pt idx="11">
                  <c:v>17150.226059999997</c:v>
                </c:pt>
                <c:pt idx="12">
                  <c:v>52475.173419999999</c:v>
                </c:pt>
                <c:pt idx="13">
                  <c:v>26576.925899999998</c:v>
                </c:pt>
                <c:pt idx="14">
                  <c:v>30694.985989999997</c:v>
                </c:pt>
                <c:pt idx="15">
                  <c:v>109767.29514</c:v>
                </c:pt>
                <c:pt idx="16">
                  <c:v>40191.459229999993</c:v>
                </c:pt>
                <c:pt idx="17">
                  <c:v>97170.656209999986</c:v>
                </c:pt>
                <c:pt idx="18">
                  <c:v>57193.629840000001</c:v>
                </c:pt>
                <c:pt idx="19">
                  <c:v>64088.050009999999</c:v>
                </c:pt>
                <c:pt idx="20">
                  <c:v>27919.921839999999</c:v>
                </c:pt>
                <c:pt idx="21">
                  <c:v>49435.182430000001</c:v>
                </c:pt>
                <c:pt idx="22">
                  <c:v>73046.006959999999</c:v>
                </c:pt>
                <c:pt idx="23">
                  <c:v>92241.015120000011</c:v>
                </c:pt>
                <c:pt idx="24">
                  <c:v>102978.68686</c:v>
                </c:pt>
                <c:pt idx="25">
                  <c:v>21218.174739999999</c:v>
                </c:pt>
                <c:pt idx="26">
                  <c:v>94615.963789999994</c:v>
                </c:pt>
                <c:pt idx="27">
                  <c:v>65319.513359999997</c:v>
                </c:pt>
                <c:pt idx="28">
                  <c:v>184115.91805000001</c:v>
                </c:pt>
                <c:pt idx="29">
                  <c:v>78279.517260000008</c:v>
                </c:pt>
                <c:pt idx="30">
                  <c:v>116464.95353</c:v>
                </c:pt>
                <c:pt idx="31">
                  <c:v>17900287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8"/>
        <c:axId val="188910080"/>
        <c:axId val="154172736"/>
      </c:barChart>
      <c:catAx>
        <c:axId val="188910080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54172736"/>
        <c:crosses val="autoZero"/>
        <c:auto val="1"/>
        <c:lblAlgn val="ctr"/>
        <c:lblOffset val="100"/>
        <c:noMultiLvlLbl val="0"/>
      </c:catAx>
      <c:valAx>
        <c:axId val="154172736"/>
        <c:scaling>
          <c:logBase val="10"/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88910080"/>
        <c:crosses val="max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25000">
          <a:srgbClr val="C5DDC5"/>
        </a:gs>
        <a:gs pos="0">
          <a:schemeClr val="accent3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  <a:ln>
      <a:gradFill>
        <a:gsLst>
          <a:gs pos="25000">
            <a:srgbClr val="C5DDC5"/>
          </a:gs>
          <a:gs pos="0">
            <a:schemeClr val="accent3">
              <a:lumMod val="60000"/>
              <a:lumOff val="4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платежей в бюджеты всех уровней на территории Брянской области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01.06.2022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(млн.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528991688538934"/>
          <c:y val="0.11194444444444444"/>
          <c:w val="0.72925699912510933"/>
          <c:h val="0.69237664041994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27814.082999999999</c:v>
                </c:pt>
                <c:pt idx="1">
                  <c:v>10222.031000000001</c:v>
                </c:pt>
                <c:pt idx="2">
                  <c:v>17592.051544620001</c:v>
                </c:pt>
                <c:pt idx="3">
                  <c:v>14163.239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34319.605000000003</c:v>
                </c:pt>
                <c:pt idx="1">
                  <c:v>12630.177</c:v>
                </c:pt>
                <c:pt idx="2">
                  <c:v>21689.42753012</c:v>
                </c:pt>
                <c:pt idx="3">
                  <c:v>17900.287</c:v>
                </c:pt>
              </c:numCache>
            </c:numRef>
          </c:val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3989504"/>
        <c:axId val="186188928"/>
      </c:barChart>
      <c:catAx>
        <c:axId val="2039895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anchor="b" anchorCtr="0"/>
          <a:lstStyle/>
          <a:p>
            <a:pPr>
              <a:defRPr sz="1200" b="1"/>
            </a:pPr>
            <a:endParaRPr lang="ru-RU"/>
          </a:p>
        </c:txPr>
        <c:crossAx val="186188928"/>
        <c:crosses val="autoZero"/>
        <c:auto val="1"/>
        <c:lblAlgn val="ctr"/>
        <c:lblOffset val="100"/>
        <c:tickMarkSkip val="15"/>
        <c:noMultiLvlLbl val="0"/>
      </c:catAx>
      <c:valAx>
        <c:axId val="18618892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039895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25000">
          <a:srgbClr val="C5DDC5"/>
        </a:gs>
        <a:gs pos="0">
          <a:schemeClr val="accent3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ACF8C-4127-482C-9870-A108F4720F06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1C9A8-6EC1-40ED-BE1E-0A67063B6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81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F345-BCCB-4857-BB86-9C1749DB5D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71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8B1F75-D2EF-402D-9887-949E178B4ADB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6082659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8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6572327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55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379</TotalTime>
  <Words>43</Words>
  <Application>Microsoft Office PowerPoint</Application>
  <PresentationFormat>Экран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Макарченко А.В.</dc:creator>
  <cp:lastModifiedBy>Макарченко А.В.</cp:lastModifiedBy>
  <cp:revision>49</cp:revision>
  <dcterms:created xsi:type="dcterms:W3CDTF">2020-05-27T06:15:05Z</dcterms:created>
  <dcterms:modified xsi:type="dcterms:W3CDTF">2022-06-27T12:20:59Z</dcterms:modified>
</cp:coreProperties>
</file>