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  <p:sldMasterId id="2147483720" r:id="rId2"/>
  </p:sldMasterIdLst>
  <p:notesMasterIdLst>
    <p:notesMasterId r:id="rId17"/>
  </p:notesMasterIdLst>
  <p:handoutMasterIdLst>
    <p:handoutMasterId r:id="rId18"/>
  </p:handoutMasterIdLst>
  <p:sldIdLst>
    <p:sldId id="258" r:id="rId3"/>
    <p:sldId id="262" r:id="rId4"/>
    <p:sldId id="260" r:id="rId5"/>
    <p:sldId id="272" r:id="rId6"/>
    <p:sldId id="261" r:id="rId7"/>
    <p:sldId id="273" r:id="rId8"/>
    <p:sldId id="277" r:id="rId9"/>
    <p:sldId id="263" r:id="rId10"/>
    <p:sldId id="270" r:id="rId11"/>
    <p:sldId id="276" r:id="rId12"/>
    <p:sldId id="269" r:id="rId13"/>
    <p:sldId id="268" r:id="rId14"/>
    <p:sldId id="264" r:id="rId15"/>
    <p:sldId id="274" r:id="rId16"/>
  </p:sldIdLst>
  <p:sldSz cx="9144000" cy="6858000" type="screen4x3"/>
  <p:notesSz cx="6797675" cy="9928225"/>
  <p:embeddedFontLst>
    <p:embeddedFont>
      <p:font typeface="Segoe UI Light" pitchFamily="34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entury Gothic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3E6CA4"/>
    <a:srgbClr val="F15D68"/>
    <a:srgbClr val="F58F96"/>
    <a:srgbClr val="781E2B"/>
    <a:srgbClr val="993300"/>
    <a:srgbClr val="4473D0"/>
    <a:srgbClr val="3366FF"/>
    <a:srgbClr val="800000"/>
    <a:srgbClr val="244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5238" autoAdjust="0"/>
  </p:normalViewPr>
  <p:slideViewPr>
    <p:cSldViewPr>
      <p:cViewPr varScale="1">
        <p:scale>
          <a:sx n="117" d="100"/>
          <a:sy n="117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41761446485855"/>
          <c:y val="2.7040347358496881E-2"/>
          <c:w val="0.8305923738699329"/>
          <c:h val="0.70900439512422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объем доходов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4985808794274515E-5"/>
                  <c:y val="9.998759996299672E-2"/>
                </c:manualLayout>
              </c:layout>
              <c:spPr/>
              <c:txPr>
                <a:bodyPr/>
                <a:lstStyle/>
                <a:p>
                  <a:pPr>
                    <a:defRPr sz="25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360566774631876E-3"/>
                  <c:y val="0.15455996598846994"/>
                </c:manualLayout>
              </c:layout>
              <c:spPr/>
              <c:txPr>
                <a:bodyPr/>
                <a:lstStyle/>
                <a:p>
                  <a:pPr>
                    <a:defRPr sz="25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9946387723302E-5"/>
                  <c:y val="0.16997891993709441"/>
                </c:manualLayout>
              </c:layout>
              <c:spPr/>
              <c:txPr>
                <a:bodyPr/>
                <a:lstStyle/>
                <a:p>
                  <a:pPr>
                    <a:defRPr sz="25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46.9</c:v>
                </c:pt>
                <c:pt idx="1">
                  <c:v>58.1</c:v>
                </c:pt>
                <c:pt idx="2">
                  <c:v>61.9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объем налоговых и неналоговых доходов</c:v>
                </c:pt>
              </c:strCache>
            </c:strRef>
          </c:tx>
          <c:spPr>
            <a:solidFill>
              <a:srgbClr val="CC99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3.4270088212310653E-4"/>
                  <c:y val="0.16040077706898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346432435680561E-3"/>
                  <c:y val="0.21205303279317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224724099176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5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2014 год</c:v>
                </c:pt>
                <c:pt idx="1">
                  <c:v>2016 год</c:v>
                </c:pt>
                <c:pt idx="2">
                  <c:v>2017 год</c:v>
                </c:pt>
              </c:strCache>
            </c:strRef>
          </c:cat>
          <c:val>
            <c:numRef>
              <c:f>Sheet1!$C$2:$C$4</c:f>
              <c:numCache>
                <c:formatCode>#,##0.0</c:formatCode>
                <c:ptCount val="3"/>
                <c:pt idx="0">
                  <c:v>26.4</c:v>
                </c:pt>
                <c:pt idx="1">
                  <c:v>30.8</c:v>
                </c:pt>
                <c:pt idx="2">
                  <c:v>32.799999999999997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528768"/>
        <c:axId val="66527232"/>
      </c:barChart>
      <c:catAx>
        <c:axId val="66528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66527232"/>
        <c:crosses val="autoZero"/>
        <c:auto val="1"/>
        <c:lblAlgn val="ctr"/>
        <c:lblOffset val="100"/>
        <c:noMultiLvlLbl val="0"/>
      </c:catAx>
      <c:valAx>
        <c:axId val="66527232"/>
        <c:scaling>
          <c:orientation val="minMax"/>
          <c:min val="0"/>
        </c:scaling>
        <c:delete val="0"/>
        <c:axPos val="l"/>
        <c:numFmt formatCode="#,##0.0" sourceLinked="1"/>
        <c:majorTickMark val="out"/>
        <c:minorTickMark val="none"/>
        <c:tickLblPos val="nextTo"/>
        <c:crossAx val="66528768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/>
          <a:lstStyle/>
          <a:p>
            <a:pPr>
              <a:defRPr sz="2200" b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0"/>
            </a:pPr>
            <a:endParaRPr lang="ru-RU"/>
          </a:p>
        </c:txPr>
      </c:legendEntry>
      <c:layout>
        <c:manualLayout>
          <c:xMode val="edge"/>
          <c:yMode val="edge"/>
          <c:x val="3.3761206019843948E-2"/>
          <c:y val="0.82296365432855023"/>
          <c:w val="0.93149360422441208"/>
          <c:h val="0.17703631242582121"/>
        </c:manualLayout>
      </c:layout>
      <c:overlay val="0"/>
      <c:txPr>
        <a:bodyPr/>
        <a:lstStyle/>
        <a:p>
          <a:pPr>
            <a:defRPr sz="2400" b="0"/>
          </a:pPr>
          <a:endParaRPr lang="ru-RU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>
          <a:latin typeface="Myriad Pro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15038397978037E-2"/>
          <c:y val="3.4878344087870598E-2"/>
          <c:w val="0.91529435043315932"/>
          <c:h val="0.65852842412972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организаций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285494340348769E-3"/>
                  <c:y val="0.42990636403694982"/>
                </c:manualLayout>
              </c:layout>
              <c:tx>
                <c:rich>
                  <a:bodyPr/>
                  <a:lstStyle/>
                  <a:p>
                    <a:r>
                      <a:rPr lang="ru-RU" sz="1900" b="0" dirty="0" smtClean="0">
                        <a:solidFill>
                          <a:schemeClr val="bg1"/>
                        </a:solidFill>
                      </a:rPr>
                      <a:t>налог </a:t>
                    </a:r>
                    <a:r>
                      <a:rPr lang="ru-RU" sz="1900" b="0" dirty="0">
                        <a:solidFill>
                          <a:schemeClr val="bg1"/>
                        </a:solidFill>
                      </a:rPr>
                      <a:t>на имущество </a:t>
                    </a:r>
                    <a:r>
                      <a:rPr lang="ru-RU" sz="1900" b="0" dirty="0" smtClean="0">
                        <a:solidFill>
                          <a:schemeClr val="bg1"/>
                        </a:solidFill>
                      </a:rPr>
                      <a:t>организаций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4.4501850613061205E-3"/>
                  <c:y val="0.104827748516686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1.4834339557098016E-3"/>
                  <c:y val="6.182149271496884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900" b="0" i="0" baseline="0">
                    <a:solidFill>
                      <a:schemeClr val="bg1"/>
                    </a:solidFill>
                    <a:latin typeface="Myriad Pro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Лист1!$B$2:$B$4</c:f>
              <c:numCache>
                <c:formatCode>0.0%</c:formatCode>
                <c:ptCount val="1"/>
                <c:pt idx="0">
                  <c:v>1.0604538279550988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834339557098016E-3"/>
                  <c:y val="0.37092895628981304"/>
                </c:manualLayout>
              </c:layout>
              <c:tx>
                <c:rich>
                  <a:bodyPr/>
                  <a:lstStyle/>
                  <a:p>
                    <a:r>
                      <a:rPr lang="ru-RU" sz="2000" b="0" dirty="0" smtClean="0">
                        <a:solidFill>
                          <a:schemeClr val="bg1"/>
                        </a:solidFill>
                        <a:latin typeface="Myriad Pro" pitchFamily="34" charset="0"/>
                      </a:rPr>
                      <a:t>НДФЛ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2000" b="0">
                    <a:solidFill>
                      <a:schemeClr val="bg1"/>
                    </a:solidFill>
                    <a:latin typeface="Myriad Pro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Лист1!$C$2:$C$4</c:f>
              <c:numCache>
                <c:formatCode>0.0%</c:formatCode>
                <c:ptCount val="1"/>
                <c:pt idx="0">
                  <c:v>1.0637738278016449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прибыль организаций</c:v>
                </c:pt>
              </c:strCache>
            </c:strRef>
          </c:tx>
          <c:spPr>
            <a:solidFill>
              <a:srgbClr val="3E6CA4"/>
            </a:solidFill>
          </c:spPr>
          <c:invertIfNegative val="0"/>
          <c:dLbls>
            <c:dLbl>
              <c:idx val="0"/>
              <c:layout>
                <c:manualLayout>
                  <c:x val="-1.3082252207834471E-5"/>
                  <c:y val="0.45069032236490386"/>
                </c:manualLayout>
              </c:layout>
              <c:tx>
                <c:rich>
                  <a:bodyPr/>
                  <a:lstStyle/>
                  <a:p>
                    <a:pPr>
                      <a:defRPr sz="1850" b="0">
                        <a:solidFill>
                          <a:schemeClr val="bg1"/>
                        </a:solidFill>
                        <a:latin typeface="Myriad Pro" pitchFamily="34" charset="0"/>
                      </a:defRPr>
                    </a:pPr>
                    <a:r>
                      <a:rPr lang="ru-RU" sz="1850" dirty="0" smtClean="0"/>
                      <a:t>налог </a:t>
                    </a:r>
                    <a:r>
                      <a:rPr lang="ru-RU" sz="1850" dirty="0"/>
                      <a:t>на прибыль </a:t>
                    </a:r>
                    <a:r>
                      <a:rPr lang="ru-RU" sz="1850" dirty="0" smtClean="0"/>
                      <a:t>организаций</a:t>
                    </a:r>
                    <a:endParaRPr lang="ru-RU" sz="1850" dirty="0"/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4.6694295916106321E-3"/>
                  <c:y val="8.4075960222599697E-3"/>
                </c:manualLayout>
              </c:layout>
              <c:spPr/>
              <c:txPr>
                <a:bodyPr/>
                <a:lstStyle/>
                <a:p>
                  <a:pPr>
                    <a:defRPr sz="1900" b="0">
                      <a:solidFill>
                        <a:schemeClr val="tx1"/>
                      </a:solidFill>
                      <a:latin typeface="Myriad Pro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1.0704085645768507E-3"/>
                  <c:y val="-3.0004905930164781E-3"/>
                </c:manualLayout>
              </c:layout>
              <c:spPr/>
              <c:txPr>
                <a:bodyPr/>
                <a:lstStyle/>
                <a:p>
                  <a:pPr>
                    <a:defRPr sz="1900" b="0">
                      <a:solidFill>
                        <a:schemeClr val="tx1"/>
                      </a:solidFill>
                      <a:effectLst/>
                      <a:latin typeface="Myriad Pro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900" b="0">
                    <a:solidFill>
                      <a:schemeClr val="bg1"/>
                    </a:solidFill>
                    <a:latin typeface="Myriad Pro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Лист1!$D$2:$D$4</c:f>
              <c:numCache>
                <c:formatCode>0.0%</c:formatCode>
                <c:ptCount val="1"/>
                <c:pt idx="0">
                  <c:v>1.0950655903921276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781E2B"/>
            </a:solidFill>
          </c:spPr>
          <c:invertIfNegative val="0"/>
          <c:dLbls>
            <c:dLbl>
              <c:idx val="0"/>
              <c:layout>
                <c:manualLayout>
                  <c:x val="4.450301867129405E-3"/>
                  <c:y val="0.49994772369496543"/>
                </c:manualLayout>
              </c:layout>
              <c:tx>
                <c:rich>
                  <a:bodyPr/>
                  <a:lstStyle/>
                  <a:p>
                    <a:r>
                      <a:rPr lang="ru-RU" sz="1900" dirty="0" smtClean="0">
                        <a:solidFill>
                          <a:schemeClr val="bg1"/>
                        </a:solidFill>
                        <a:latin typeface="Myriad Pro" pitchFamily="34" charset="0"/>
                      </a:rPr>
                      <a:t>земельный налог</a:t>
                    </a:r>
                    <a:endParaRPr lang="ru-RU" sz="190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900">
                    <a:solidFill>
                      <a:schemeClr val="bg1"/>
                    </a:solidFill>
                    <a:latin typeface="Myriad Pro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Лист1!$E$2:$E$4</c:f>
              <c:numCache>
                <c:formatCode>0.0%</c:formatCode>
                <c:ptCount val="1"/>
                <c:pt idx="0">
                  <c:v>1.2785588487474799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88864"/>
        <c:axId val="21990400"/>
      </c:barChart>
      <c:catAx>
        <c:axId val="2198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 b="1" baseline="0">
                <a:solidFill>
                  <a:schemeClr val="tx1"/>
                </a:solidFill>
                <a:latin typeface="Myriad Pro" pitchFamily="34" charset="0"/>
              </a:defRPr>
            </a:pPr>
            <a:endParaRPr lang="ru-RU"/>
          </a:p>
        </c:txPr>
        <c:crossAx val="21990400"/>
        <c:crosses val="autoZero"/>
        <c:auto val="1"/>
        <c:lblAlgn val="ctr"/>
        <c:lblOffset val="100"/>
        <c:noMultiLvlLbl val="0"/>
      </c:catAx>
      <c:valAx>
        <c:axId val="2199040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98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76142218333818"/>
          <c:y val="7.3252513912515693E-2"/>
          <c:w val="0.41019332652862833"/>
          <c:h val="0.7513475158678241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bubble3D val="0"/>
            <c:explosion val="5"/>
          </c:dPt>
          <c:dPt>
            <c:idx val="1"/>
            <c:bubble3D val="0"/>
            <c:explosion val="5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bubble3D val="0"/>
            <c:explosion val="7"/>
          </c:dPt>
          <c:dPt>
            <c:idx val="3"/>
            <c:bubble3D val="0"/>
            <c:explosion val="4"/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36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Иные МБТ</c:v>
                </c:pt>
                <c:pt idx="3">
                  <c:v>Субвенции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11</c:v>
                </c:pt>
                <c:pt idx="1">
                  <c:v>12.3</c:v>
                </c:pt>
                <c:pt idx="2">
                  <c:v>0.6</c:v>
                </c:pt>
                <c:pt idx="3">
                  <c:v>5.3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1.8141100418003292E-2"/>
          <c:y val="0.84007239908146747"/>
          <c:w val="0.98185889958199668"/>
          <c:h val="0.14116294102799309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Myriad Pro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-0.17172458578892183"/>
                  <c:y val="-2.7240762320156372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Myriad Pro" pitchFamily="34" charset="0"/>
                      </a:defRPr>
                    </a:pPr>
                    <a:r>
                      <a:rPr lang="ru-RU" sz="2400" b="1" dirty="0" smtClean="0">
                        <a:latin typeface="Myriad Pro" pitchFamily="34" charset="0"/>
                      </a:rPr>
                      <a:t>Расходы</a:t>
                    </a:r>
                    <a:endParaRPr lang="ru-RU" dirty="0">
                      <a:latin typeface="Myriad Pro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57.3</c:v>
                </c:pt>
                <c:pt idx="1">
                  <c:v>59.9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22022038718453973"/>
                  <c:y val="-2.9717390253071994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latin typeface="Myriad Pro" pitchFamily="34" charset="0"/>
                      </a:rPr>
                      <a:t>Доходы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2400" b="1">
                    <a:latin typeface="Myriad Pro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58.1</c:v>
                </c:pt>
                <c:pt idx="1">
                  <c:v>61.9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933440"/>
        <c:axId val="21947520"/>
        <c:axId val="0"/>
      </c:bar3DChart>
      <c:catAx>
        <c:axId val="21933440"/>
        <c:scaling>
          <c:orientation val="minMax"/>
        </c:scaling>
        <c:delete val="1"/>
        <c:axPos val="b"/>
        <c:majorTickMark val="out"/>
        <c:minorTickMark val="none"/>
        <c:tickLblPos val="nextTo"/>
        <c:crossAx val="21947520"/>
        <c:crosses val="autoZero"/>
        <c:auto val="1"/>
        <c:lblAlgn val="ctr"/>
        <c:lblOffset val="100"/>
        <c:noMultiLvlLbl val="0"/>
      </c:catAx>
      <c:valAx>
        <c:axId val="21947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933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53618448852311"/>
          <c:y val="4.3042703570410193E-2"/>
          <c:w val="0.52670275477463568"/>
          <c:h val="0.923256072529507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от кредитных организаций</c:v>
                </c:pt>
              </c:strCache>
            </c:strRef>
          </c:tx>
          <c:spPr>
            <a:solidFill>
              <a:srgbClr val="CC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C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CC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CC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38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10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00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Myriad Pro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_-* #,##0.0_р_._-;\-* #,##0.0_р_._-;_-* "-"?_р_._-;_-@_-</c:formatCode>
                <c:ptCount val="4"/>
                <c:pt idx="0">
                  <c:v>8384.4</c:v>
                </c:pt>
                <c:pt idx="1">
                  <c:v>4838.6000000000004</c:v>
                </c:pt>
                <c:pt idx="2">
                  <c:v>4101.8</c:v>
                </c:pt>
                <c:pt idx="3">
                  <c:v>3001.1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3E6CA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15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65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6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Myriad Pro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_-* #,##0.0_р_._-;\-* #,##0.0_р_._-;_-* "-"?_р_._-;_-@_-</c:formatCode>
                <c:ptCount val="4"/>
                <c:pt idx="0">
                  <c:v>4318.5</c:v>
                </c:pt>
                <c:pt idx="1">
                  <c:v>8150</c:v>
                </c:pt>
                <c:pt idx="2">
                  <c:v>7645.9</c:v>
                </c:pt>
                <c:pt idx="3">
                  <c:v>7645.9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государственные гарантии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 formatCode="_-* #,##0.0_р_._-;\-* #,##0.0_р_._-;_-* &quot;-&quot;?_р_._-;_-@_-">
                  <c:v>150.6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495424"/>
        <c:axId val="23496960"/>
      </c:barChart>
      <c:dateAx>
        <c:axId val="23495424"/>
        <c:scaling>
          <c:orientation val="minMax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3496960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23496960"/>
        <c:scaling>
          <c:orientation val="minMax"/>
        </c:scaling>
        <c:delete val="0"/>
        <c:axPos val="l"/>
        <c:numFmt formatCode="_-* #,##0.0_р_._-;\-* #,##0.0_р_._-;_-* &quot;-&quot;?_р_._-;_-@_-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Myriad Pro" pitchFamily="34" charset="0"/>
              </a:defRPr>
            </a:pPr>
            <a:endParaRPr lang="ru-RU"/>
          </a:p>
        </c:txPr>
        <c:crossAx val="23495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938457455344473"/>
          <c:y val="0.36878449576597711"/>
          <c:w val="0.28061538140935471"/>
          <c:h val="0.40645483835129431"/>
        </c:manualLayout>
      </c:layout>
      <c:overlay val="0"/>
      <c:txPr>
        <a:bodyPr/>
        <a:lstStyle/>
        <a:p>
          <a:pPr>
            <a:defRPr sz="1400" b="1">
              <a:latin typeface="Myriad Pro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99360711333396E-2"/>
          <c:y val="3.0831228624714786E-2"/>
          <c:w val="0.88391425223605513"/>
          <c:h val="0.72888797946061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Объекты государственной собственности</c:v>
                </c:pt>
              </c:strCache>
            </c:strRef>
          </c:tx>
          <c:spPr>
            <a:solidFill>
              <a:srgbClr val="3E6CA4"/>
            </a:solidFill>
          </c:spPr>
          <c:invertIfNegative val="0"/>
          <c:dLbls>
            <c:dLbl>
              <c:idx val="0"/>
              <c:layout>
                <c:manualLayout>
                  <c:x val="1.0571013984044437E-3"/>
                  <c:y val="0.1498540092767470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bg1"/>
                      </a:solidFill>
                      <a:latin typeface="Myriad Pro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78868586107386E-3"/>
                  <c:y val="0.25841942041162091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bg1"/>
                      </a:solidFill>
                      <a:latin typeface="Myriad Pro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637899884129673E-4"/>
                  <c:y val="0.25519647122541939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bg1"/>
                      </a:solidFill>
                      <a:latin typeface="Myriad Pro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214735316148153E-2"/>
                  <c:y val="-1.7469054898912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Myriad Pro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 (план)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588.10900000000004</c:v>
                </c:pt>
                <c:pt idx="1">
                  <c:v>1041.7</c:v>
                </c:pt>
                <c:pt idx="2">
                  <c:v>1274.8699999999999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Объекты муниципальной собственности</c:v>
                </c:pt>
              </c:strCache>
            </c:strRef>
          </c:tx>
          <c:spPr>
            <a:solidFill>
              <a:srgbClr val="CC990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3.7577551416583376E-3"/>
                  <c:y val="0.23772749208421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79579542952323E-3"/>
                  <c:y val="0.22088105661870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668285933882694E-4"/>
                  <c:y val="0.26621955199422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990601887908841E-2"/>
                  <c:y val="2.246859753979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1" baseline="0">
                    <a:solidFill>
                      <a:schemeClr val="bg1"/>
                    </a:solidFill>
                    <a:latin typeface="Myriad Pro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 (план)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1154.6390000000001</c:v>
                </c:pt>
                <c:pt idx="1">
                  <c:v>1078.153</c:v>
                </c:pt>
                <c:pt idx="2">
                  <c:v>1571.5230000000001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9216"/>
        <c:axId val="23659264"/>
      </c:barChart>
      <c:catAx>
        <c:axId val="2128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96" baseline="0">
                <a:latin typeface="Myriad Pro" pitchFamily="34" charset="0"/>
              </a:defRPr>
            </a:pPr>
            <a:endParaRPr lang="ru-RU"/>
          </a:p>
        </c:txPr>
        <c:crossAx val="23659264"/>
        <c:crossesAt val="0"/>
        <c:auto val="1"/>
        <c:lblAlgn val="ctr"/>
        <c:lblOffset val="100"/>
        <c:noMultiLvlLbl val="0"/>
      </c:catAx>
      <c:valAx>
        <c:axId val="2365926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low"/>
        <c:txPr>
          <a:bodyPr/>
          <a:lstStyle/>
          <a:p>
            <a:pPr>
              <a:defRPr sz="1400" baseline="0">
                <a:latin typeface="Myriad Pro" pitchFamily="34" charset="0"/>
              </a:defRPr>
            </a:pPr>
            <a:endParaRPr lang="ru-RU"/>
          </a:p>
        </c:txPr>
        <c:crossAx val="21289216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sz="1546" baseline="0">
              <a:latin typeface="Myriad Pro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10614277178706578"/>
                  <c:y val="-1.2321847508688897E-2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>
                        <a:latin typeface="Myriad Pro" pitchFamily="34" charset="0"/>
                      </a:rPr>
                      <a:t>371,4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614277178706576"/>
                  <c:y val="-1.2509790633210938E-2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>
                        <a:latin typeface="Myriad Pro" pitchFamily="34" charset="0"/>
                      </a:rPr>
                      <a:t>339,8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621805085308371"/>
                  <c:y val="-1.8764685949816409E-2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>
                        <a:latin typeface="Myriad Pro" pitchFamily="34" charset="0"/>
                      </a:rPr>
                      <a:t>45,4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790123456790126E-2"/>
                  <c:y val="-1.8764906145918626E-2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>
                        <a:latin typeface="Myriad Pro" pitchFamily="34" charset="0"/>
                      </a:rPr>
                      <a:t>8,0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>
                    <a:latin typeface="Myriad Pro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371.4</c:v>
                </c:pt>
                <c:pt idx="1">
                  <c:v>339.8</c:v>
                </c:pt>
                <c:pt idx="2">
                  <c:v>45.4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7568412822517594E-2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>
                        <a:solidFill>
                          <a:schemeClr val="bg1"/>
                        </a:solidFill>
                      </a:rPr>
                      <a:t>7 756,0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3"/>
                  <c:y val="-8.7568412822517594E-2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>
                        <a:solidFill>
                          <a:schemeClr val="bg1"/>
                        </a:solidFill>
                      </a:rPr>
                      <a:t>7 877,6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294E-3"/>
                  <c:y val="-0.10946051602814699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>
                        <a:solidFill>
                          <a:schemeClr val="bg1"/>
                        </a:solidFill>
                      </a:rPr>
                      <a:t>7 545,3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28395061728392E-3"/>
                  <c:y val="-8.4440969507427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7756</c:v>
                </c:pt>
                <c:pt idx="1">
                  <c:v>7877.6</c:v>
                </c:pt>
                <c:pt idx="2">
                  <c:v>7545.3</c:v>
                </c:pt>
                <c:pt idx="3">
                  <c:v>8587.1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CC9900"/>
            </a:solidFill>
          </c:spPr>
          <c:invertIfNegative val="0"/>
          <c:dLbls>
            <c:dLbl>
              <c:idx val="0"/>
              <c:layout>
                <c:manualLayout>
                  <c:x val="-1.2151258870418976E-7"/>
                  <c:y val="3.1274433150899139E-3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>
                        <a:solidFill>
                          <a:schemeClr val="bg1"/>
                        </a:solidFill>
                        <a:latin typeface="Myriad Pro" pitchFamily="34" charset="0"/>
                      </a:rPr>
                      <a:t>2 154,4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3"/>
                  <c:y val="9.3823299452697427E-3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>
                        <a:solidFill>
                          <a:schemeClr val="bg1"/>
                        </a:solidFill>
                        <a:latin typeface="Myriad Pro" pitchFamily="34" charset="0"/>
                      </a:rPr>
                      <a:t>3 175,5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294E-3"/>
                  <c:y val="3.1274433150899139E-3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>
                        <a:solidFill>
                          <a:schemeClr val="bg1"/>
                        </a:solidFill>
                        <a:latin typeface="Myriad Pro" pitchFamily="34" charset="0"/>
                      </a:rPr>
                      <a:t>3 340,9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093878457949116E-3"/>
                  <c:y val="2.8194874631898036E-2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>
                        <a:solidFill>
                          <a:schemeClr val="bg1"/>
                        </a:solidFill>
                        <a:latin typeface="Myriad Pro" pitchFamily="34" charset="0"/>
                      </a:rPr>
                      <a:t>3 180,6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>
                    <a:solidFill>
                      <a:schemeClr val="bg1"/>
                    </a:solidFill>
                    <a:latin typeface="Myriad Pro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2154.4</c:v>
                </c:pt>
                <c:pt idx="1">
                  <c:v>3175.5</c:v>
                </c:pt>
                <c:pt idx="2">
                  <c:v>3340.9</c:v>
                </c:pt>
                <c:pt idx="3">
                  <c:v>3180.6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4145927120022215E-17"/>
                  <c:y val="3.1274433150899139E-3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>
                        <a:solidFill>
                          <a:schemeClr val="bg1"/>
                        </a:solidFill>
                        <a:latin typeface="Myriad Pro" pitchFamily="34" charset="0"/>
                      </a:rPr>
                      <a:t>1 831,6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3"/>
                  <c:y val="9.3823299452697132E-3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>
                        <a:solidFill>
                          <a:schemeClr val="bg1"/>
                        </a:solidFill>
                        <a:latin typeface="Myriad Pro" pitchFamily="34" charset="0"/>
                      </a:rPr>
                      <a:t>2 180,0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197530864196E-3"/>
                  <c:y val="3.1274433150899426E-3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>
                        <a:solidFill>
                          <a:schemeClr val="bg1"/>
                        </a:solidFill>
                        <a:latin typeface="Myriad Pro" pitchFamily="34" charset="0"/>
                      </a:rPr>
                      <a:t>3 468,2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673020931136842E-3"/>
                  <c:y val="3.1272162012528307E-3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dirty="0">
                        <a:solidFill>
                          <a:schemeClr val="bg1"/>
                        </a:solidFill>
                        <a:latin typeface="Myriad Pro" pitchFamily="34" charset="0"/>
                      </a:rPr>
                      <a:t>2 633,1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>
                    <a:solidFill>
                      <a:schemeClr val="bg1"/>
                    </a:solidFill>
                    <a:latin typeface="Myriad Pro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1831.6</c:v>
                </c:pt>
                <c:pt idx="1">
                  <c:v>2180</c:v>
                </c:pt>
                <c:pt idx="2">
                  <c:v>3468.2</c:v>
                </c:pt>
                <c:pt idx="3">
                  <c:v>2633.1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270208"/>
        <c:axId val="32271744"/>
        <c:axId val="0"/>
      </c:bar3DChart>
      <c:catAx>
        <c:axId val="3227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Myriad Pro" pitchFamily="34" charset="0"/>
                <a:cs typeface="Times New Roman" pitchFamily="18" charset="0"/>
              </a:defRPr>
            </a:pPr>
            <a:endParaRPr lang="ru-RU"/>
          </a:p>
        </c:txPr>
        <c:crossAx val="32271744"/>
        <c:crosses val="autoZero"/>
        <c:auto val="1"/>
        <c:lblAlgn val="ctr"/>
        <c:lblOffset val="100"/>
        <c:noMultiLvlLbl val="0"/>
      </c:catAx>
      <c:valAx>
        <c:axId val="322717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322702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Myriad Pro" pitchFamily="34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0.86066</cdr:x>
      <cdr:y>0.11229</cdr:y>
    </cdr:from>
    <cdr:to>
      <cdr:x>1</cdr:x>
      <cdr:y>0.27283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7560840" y="570518"/>
          <a:ext cx="1224136" cy="8156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:r>
            <a: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3,8 </a:t>
          </a:r>
          <a:endParaRPr lang="ru-RU" sz="20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млрд</a:t>
          </a:r>
          <a:r>
            <a: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руб</a:t>
          </a:r>
          <a:r>
            <a:rPr lang="ru-RU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 xmlns:a="http://schemas.openxmlformats.org/drawingml/2006/main"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 </a:t>
          </a:r>
          <a:r>
            <a: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2016 </a:t>
          </a: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году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0.72334</cdr:x>
      <cdr:y>0.15598</cdr:y>
    </cdr:from>
    <cdr:to>
      <cdr:x>0.895</cdr:x>
      <cdr:y>0.46701</cdr:y>
    </cdr:to>
    <cdr:pic>
      <cdr:nvPicPr>
        <cdr:cNvPr id="2" name="Picture 6" descr="https://561641.ssl.1c-bitrix-cdn.ru/upload/resizer2/16/b0b/b0ba0460058c365c6ec63012bce5e14f.png?1508995501251818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192688" y="736993"/>
          <a:ext cx="1469618" cy="146958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0.11501</cdr:x>
      <cdr:y>0.13112</cdr:y>
    </cdr:from>
    <cdr:to>
      <cdr:x>0.19375</cdr:x>
      <cdr:y>0.21978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6448" y="532457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0.11951</cdr:x>
      <cdr:y>0.11667</cdr:y>
    </cdr:from>
    <cdr:to>
      <cdr:x>0.25907</cdr:x>
      <cdr:y>0.21667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8112" y="504055"/>
          <a:ext cx="1177253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  <a:latin typeface="Myriad Pro" pitchFamily="34" charset="0"/>
            </a:rPr>
            <a:t>12 113,4</a:t>
          </a:r>
          <a:endParaRPr lang="ru-RU" sz="2000" b="1" dirty="0">
            <a:solidFill>
              <a:srgbClr val="C00000"/>
            </a:solidFill>
            <a:latin typeface="Myriad Pro" pitchFamily="34" charset="0"/>
          </a:endParaRPr>
        </a:p>
      </cdr:txBody>
    </cdr:sp>
  </cdr:relSizeAnchor>
  <cdr:relSizeAnchor xmlns:cdr="http://schemas.openxmlformats.org/drawingml/2006/chartDrawing">
    <cdr:from>
      <cdr:x>0.33292</cdr:x>
      <cdr:y>0.06667</cdr:y>
    </cdr:from>
    <cdr:to>
      <cdr:x>0.46996</cdr:x>
      <cdr:y>0.15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08312" y="288031"/>
          <a:ext cx="115596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Myriad Pro" pitchFamily="34" charset="0"/>
            </a:rPr>
            <a:t>13 573,0</a:t>
          </a:r>
          <a:endParaRPr lang="ru-RU" sz="2000" b="1" dirty="0">
            <a:solidFill>
              <a:srgbClr val="C00000"/>
            </a:solidFill>
            <a:latin typeface="Myriad Pro" pitchFamily="34" charset="0"/>
          </a:endParaRPr>
        </a:p>
      </cdr:txBody>
    </cdr:sp>
  </cdr:relSizeAnchor>
  <cdr:relSizeAnchor xmlns:cdr="http://schemas.openxmlformats.org/drawingml/2006/chartDrawing">
    <cdr:from>
      <cdr:x>0.5378</cdr:x>
      <cdr:y>0.03333</cdr:y>
    </cdr:from>
    <cdr:to>
      <cdr:x>0.67484</cdr:x>
      <cdr:y>0.11667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36504" y="144015"/>
          <a:ext cx="115597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Myriad Pro" pitchFamily="34" charset="0"/>
            </a:rPr>
            <a:t>14 399,7</a:t>
          </a:r>
          <a:endParaRPr lang="ru-RU" sz="2000" b="1" dirty="0">
            <a:solidFill>
              <a:srgbClr val="C00000"/>
            </a:solidFill>
            <a:latin typeface="Myriad Pro" pitchFamily="34" charset="0"/>
          </a:endParaRPr>
        </a:p>
      </cdr:txBody>
    </cdr:sp>
  </cdr:relSizeAnchor>
  <cdr:relSizeAnchor xmlns:cdr="http://schemas.openxmlformats.org/drawingml/2006/chartDrawing">
    <cdr:from>
      <cdr:x>0.74359</cdr:x>
      <cdr:y>0.03333</cdr:y>
    </cdr:from>
    <cdr:to>
      <cdr:x>0.88063</cdr:x>
      <cdr:y>0.11667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272431" y="144015"/>
          <a:ext cx="115597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Myriad Pro" pitchFamily="34" charset="0"/>
            </a:rPr>
            <a:t>14 409,3</a:t>
          </a:r>
          <a:endParaRPr lang="ru-RU" sz="2000" b="1" dirty="0">
            <a:solidFill>
              <a:srgbClr val="C00000"/>
            </a:solidFill>
            <a:latin typeface="Myriad Pro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11205-FA96-45EC-8A46-4DA7246AAE26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C317A-B088-4C32-877D-7C95BD5CB1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84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739A8B-D04C-44D2-A753-37317CD2CE72}" type="datetimeFigureOut">
              <a:rPr lang="ru-RU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094081-4174-4D8E-AE8E-55E9614ABF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49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4081-4174-4D8E-AE8E-55E9614ABF8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4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95908-BAE3-412E-824F-08473FA9FE40}" type="datetimeFigureOut">
              <a:rPr lang="ru-RU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66BA4-F993-45DE-BCA7-9C8AE5DCE2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926E-7A98-44F8-A554-27E4FB8D1B86}" type="datetimeFigureOut">
              <a:rPr lang="ru-RU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BA22-2ABC-46B6-B3A4-DDF28E7048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284FA-A3EC-4B46-80BE-1E888371057B}" type="datetimeFigureOut">
              <a:rPr lang="ru-RU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BFF3-B425-4B61-BE83-C8EB267FDC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925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711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220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666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67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980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253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12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73832"/>
            <a:ext cx="8928992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0B23-4AAA-4D5E-AB9D-1CE5DCF68207}" type="datetimeFigureOut">
              <a:rPr lang="ru-RU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98D2-8DB6-4A09-A5B0-F2A8BF9944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107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235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D2E0-D45C-4D52-941D-A310562EAAA7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A867-037E-4ADC-8086-CF9B5A9C3B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3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40A9-EDC3-4EA1-AFF2-2D8D75F03F13}" type="datetimeFigureOut">
              <a:rPr lang="ru-RU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1147-0A1C-49CD-B51C-57B59D79B7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D5732-1475-4A0A-82E3-CC59A762DFED}" type="datetimeFigureOut">
              <a:rPr lang="ru-RU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E9D8-065B-401D-9062-A1B7C1A189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D5DB-839F-4204-9D2A-234AA398A84D}" type="datetimeFigureOut">
              <a:rPr lang="ru-RU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E92D-460E-4801-9972-68BCD7A3D4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C5A2-ED05-4AA7-9C14-8E9B2DDBC5E9}" type="datetimeFigureOut">
              <a:rPr lang="ru-RU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FC68-C6F1-4099-93CA-8AAA88BD09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6F788-3F0F-4058-BA52-8BA26F1F444D}" type="datetimeFigureOut">
              <a:rPr lang="ru-RU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29B67-9477-4036-9AAC-A813DC0853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4E78-036A-4301-A3C5-71CC15EC693A}" type="datetimeFigureOut">
              <a:rPr lang="ru-RU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543CA-9E83-4469-8060-CE86E101E6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74156-CA5F-477F-83B9-B0FC5CCC6A23}" type="datetimeFigureOut">
              <a:rPr lang="ru-RU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436CD-562B-4FAE-A3FB-21B68A65EB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738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2176264"/>
            <a:ext cx="8229600" cy="40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61D143-EAF3-4B51-9DD1-484FD341C579}" type="datetimeFigureOut">
              <a:rPr lang="ru-RU"/>
              <a:pPr>
                <a:defRPr/>
              </a:pPr>
              <a:t>11.04.2018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B6BB93-8BAB-441F-A18D-DA52E53D90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aseline="0" dirty="0" smtClean="0">
                <a:latin typeface="Myriad Pro Cond" pitchFamily="34" charset="0"/>
              </a:rPr>
              <a:t>             </a:t>
            </a:r>
            <a:r>
              <a:rPr lang="ru-RU" dirty="0" smtClean="0">
                <a:latin typeface="Segoe UI Light" pitchFamily="34" charset="0"/>
              </a:rPr>
              <a:t>Департамент финансов Брянской области</a:t>
            </a:r>
            <a:endParaRPr lang="ru-RU" dirty="0">
              <a:latin typeface="Segoe UI Ligh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215"/>
            <a:ext cx="360040" cy="3762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D2E0-D45C-4D52-941D-A310562EAAA7}" type="datetimeFigureOut">
              <a:rPr lang="ru-RU" smtClean="0"/>
              <a:t>11.04.2018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A867-037E-4ADC-8086-CF9B5A9C3B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27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2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714" y="1916832"/>
            <a:ext cx="8928992" cy="3735288"/>
          </a:xfrm>
        </p:spPr>
        <p:txBody>
          <a:bodyPr/>
          <a:lstStyle/>
          <a:p>
            <a:r>
              <a:rPr lang="ru-RU" sz="3800" i="1" cap="all" dirty="0">
                <a:solidFill>
                  <a:srgbClr val="3E6CA4"/>
                </a:solidFill>
              </a:rPr>
              <a:t>Выступление </a:t>
            </a:r>
            <a:r>
              <a:rPr lang="ru-RU" sz="3200" i="1" dirty="0" smtClean="0">
                <a:solidFill>
                  <a:srgbClr val="3E6CA4"/>
                </a:solidFill>
              </a:rPr>
              <a:t/>
            </a:r>
            <a:br>
              <a:rPr lang="ru-RU" sz="3200" i="1" dirty="0" smtClean="0">
                <a:solidFill>
                  <a:srgbClr val="3E6CA4"/>
                </a:solidFill>
              </a:rPr>
            </a:br>
            <a:r>
              <a:rPr lang="ru-RU" sz="3200" i="1" dirty="0" smtClean="0">
                <a:solidFill>
                  <a:srgbClr val="3E6CA4"/>
                </a:solidFill>
              </a:rPr>
              <a:t>заместителя </a:t>
            </a:r>
            <a:r>
              <a:rPr lang="ru-RU" sz="3200" i="1" dirty="0">
                <a:solidFill>
                  <a:srgbClr val="3E6CA4"/>
                </a:solidFill>
              </a:rPr>
              <a:t>Губернатора </a:t>
            </a:r>
            <a:r>
              <a:rPr lang="ru-RU" sz="3200" i="1" dirty="0" smtClean="0">
                <a:solidFill>
                  <a:srgbClr val="3E6CA4"/>
                </a:solidFill>
              </a:rPr>
              <a:t/>
            </a:r>
            <a:br>
              <a:rPr lang="ru-RU" sz="3200" i="1" dirty="0" smtClean="0">
                <a:solidFill>
                  <a:srgbClr val="3E6CA4"/>
                </a:solidFill>
              </a:rPr>
            </a:br>
            <a:r>
              <a:rPr lang="ru-RU" sz="3200" i="1" dirty="0" smtClean="0">
                <a:solidFill>
                  <a:srgbClr val="3E6CA4"/>
                </a:solidFill>
              </a:rPr>
              <a:t>Брянской области </a:t>
            </a:r>
            <a:r>
              <a:rPr lang="ru-RU" sz="3200" i="1" dirty="0" smtClean="0">
                <a:solidFill>
                  <a:srgbClr val="C00000"/>
                </a:solidFill>
              </a:rPr>
              <a:t>Петушковой Г.В.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3E6CA4"/>
                </a:solidFill>
              </a:rPr>
              <a:t/>
            </a:r>
            <a:br>
              <a:rPr lang="ru-RU" sz="3200" dirty="0">
                <a:solidFill>
                  <a:srgbClr val="3E6CA4"/>
                </a:solidFill>
              </a:rPr>
            </a:br>
            <a:r>
              <a:rPr lang="ru-RU" sz="3200" i="1" dirty="0" smtClean="0">
                <a:solidFill>
                  <a:srgbClr val="993300"/>
                </a:solidFill>
              </a:rPr>
              <a:t>«</a:t>
            </a:r>
            <a:r>
              <a:rPr lang="ru-RU" sz="3200" i="1" dirty="0">
                <a:solidFill>
                  <a:srgbClr val="993300"/>
                </a:solidFill>
              </a:rPr>
              <a:t>Итоги исполнения консолидированного бюджета Брянской области в 2017 году и задачи органов государственной власти Брянской области, органов местного самоуправления на 2018 год и на плановый период 2019 и 2020 годов»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8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272" y="620688"/>
            <a:ext cx="8928992" cy="648072"/>
          </a:xfrm>
        </p:spPr>
        <p:txBody>
          <a:bodyPr/>
          <a:lstStyle/>
          <a:p>
            <a:r>
              <a:rPr lang="ru-RU" dirty="0" smtClean="0"/>
              <a:t>Реализация </a:t>
            </a:r>
            <a:r>
              <a:rPr lang="ru-RU" dirty="0"/>
              <a:t>социальных </a:t>
            </a:r>
            <a:r>
              <a:rPr lang="ru-RU" dirty="0" smtClean="0"/>
              <a:t>проектов для жителей Брянской области</a:t>
            </a:r>
            <a:endParaRPr lang="ru-RU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9912" y="1473110"/>
            <a:ext cx="8732559" cy="5192771"/>
            <a:chOff x="1591124" y="1700809"/>
            <a:chExt cx="6175592" cy="4589846"/>
          </a:xfrm>
        </p:grpSpPr>
        <p:sp>
          <p:nvSpPr>
            <p:cNvPr id="20" name="Trapezoid 19"/>
            <p:cNvSpPr/>
            <p:nvPr/>
          </p:nvSpPr>
          <p:spPr>
            <a:xfrm>
              <a:off x="1604984" y="1700809"/>
              <a:ext cx="6110815" cy="404987"/>
            </a:xfrm>
            <a:prstGeom prst="trapezoid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21" name="Trapezoid 20"/>
            <p:cNvSpPr/>
            <p:nvPr/>
          </p:nvSpPr>
          <p:spPr>
            <a:xfrm rot="10800000">
              <a:off x="1604979" y="2209710"/>
              <a:ext cx="6161737" cy="382158"/>
            </a:xfrm>
            <a:prstGeom prst="trapezoid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25" name="Text Box 22"/>
            <p:cNvSpPr txBox="1"/>
            <p:nvPr/>
          </p:nvSpPr>
          <p:spPr>
            <a:xfrm>
              <a:off x="2051720" y="5827236"/>
              <a:ext cx="3816424" cy="4561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dirty="0" smtClean="0">
                  <a:solidFill>
                    <a:schemeClr val="accent2">
                      <a:lumMod val="75000"/>
                    </a:schemeClr>
                  </a:solidFill>
                  <a:effectLst/>
                  <a:ea typeface="Calibri"/>
                  <a:cs typeface="Times New Roman"/>
                </a:rPr>
                <a:t>58%</a:t>
              </a:r>
              <a:endPara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764439" y="1743407"/>
              <a:ext cx="287279" cy="323120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40000">
                  <a:schemeClr val="accent4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1</a:t>
              </a:r>
              <a:endParaRPr lang="ru-RU" sz="1100" dirty="0">
                <a:solidFill>
                  <a:srgbClr val="424242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357713" y="2223289"/>
              <a:ext cx="304191" cy="374120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</a:schemeClr>
                </a:gs>
                <a:gs pos="40000">
                  <a:schemeClr val="tx2">
                    <a:lumMod val="7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2</a:t>
              </a:r>
              <a:endParaRPr lang="ru-RU" sz="1100" dirty="0">
                <a:solidFill>
                  <a:srgbClr val="424242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17" name="Trapezoid 19"/>
            <p:cNvSpPr/>
            <p:nvPr/>
          </p:nvSpPr>
          <p:spPr>
            <a:xfrm>
              <a:off x="1609016" y="2718940"/>
              <a:ext cx="6043579" cy="414915"/>
            </a:xfrm>
            <a:prstGeom prst="trapezoid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42" name="Trapezoid 19"/>
            <p:cNvSpPr/>
            <p:nvPr/>
          </p:nvSpPr>
          <p:spPr>
            <a:xfrm>
              <a:off x="1645211" y="4933679"/>
              <a:ext cx="6043579" cy="414915"/>
            </a:xfrm>
            <a:prstGeom prst="trapezoid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49" name="Trapezoid 19"/>
            <p:cNvSpPr/>
            <p:nvPr/>
          </p:nvSpPr>
          <p:spPr>
            <a:xfrm>
              <a:off x="1591124" y="5875740"/>
              <a:ext cx="6043579" cy="414915"/>
            </a:xfrm>
            <a:prstGeom prst="trapezoid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9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7501" y="1484784"/>
            <a:ext cx="7378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yriad Pro" pitchFamily="34" charset="0"/>
              </a:rPr>
              <a:t>создание новых мест в общеобразовательных </a:t>
            </a:r>
            <a:r>
              <a:rPr lang="ru-RU" dirty="0" smtClean="0">
                <a:latin typeface="Myriad Pro" pitchFamily="34" charset="0"/>
              </a:rPr>
              <a:t>организациях;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75899"/>
            <a:ext cx="7634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Myriad Pro" pitchFamily="34" charset="0"/>
              </a:rPr>
              <a:t>увеличение количества </a:t>
            </a:r>
            <a:r>
              <a:rPr lang="ru-RU" dirty="0">
                <a:latin typeface="Myriad Pro" pitchFamily="34" charset="0"/>
              </a:rPr>
              <a:t>дорог, </a:t>
            </a:r>
            <a:r>
              <a:rPr lang="ru-RU" dirty="0" smtClean="0">
                <a:latin typeface="Myriad Pro" pitchFamily="34" charset="0"/>
              </a:rPr>
              <a:t>приведенных </a:t>
            </a:r>
            <a:r>
              <a:rPr lang="ru-RU" dirty="0">
                <a:latin typeface="Myriad Pro" pitchFamily="34" charset="0"/>
              </a:rPr>
              <a:t>в нормативное </a:t>
            </a:r>
            <a:r>
              <a:rPr lang="ru-RU" dirty="0" smtClean="0">
                <a:latin typeface="Myriad Pro" pitchFamily="34" charset="0"/>
              </a:rPr>
              <a:t>состояние;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18" name="Oval 27"/>
          <p:cNvSpPr/>
          <p:nvPr/>
        </p:nvSpPr>
        <p:spPr>
          <a:xfrm>
            <a:off x="412633" y="2682028"/>
            <a:ext cx="406225" cy="376398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0000">
                <a:schemeClr val="accent2">
                  <a:lumMod val="7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effectLst/>
                <a:ea typeface="Calibri"/>
                <a:cs typeface="Times New Roman"/>
              </a:rPr>
              <a:t>3</a:t>
            </a:r>
            <a:endParaRPr lang="ru-RU" sz="1100" dirty="0">
              <a:solidFill>
                <a:srgbClr val="424242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5952" y="2640192"/>
            <a:ext cx="7378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yriad Pro" pitchFamily="34" charset="0"/>
              </a:rPr>
              <a:t>приобретение автомобильного транспорта общего </a:t>
            </a:r>
            <a:r>
              <a:rPr lang="ru-RU" dirty="0" smtClean="0">
                <a:latin typeface="Myriad Pro" pitchFamily="34" charset="0"/>
              </a:rPr>
              <a:t>пользования;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31" name="Trapezoid 20"/>
          <p:cNvSpPr/>
          <p:nvPr/>
        </p:nvSpPr>
        <p:spPr>
          <a:xfrm rot="10800000">
            <a:off x="167907" y="3244875"/>
            <a:ext cx="8712967" cy="472698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08097" y="3298483"/>
            <a:ext cx="7593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Myriad Pro" pitchFamily="34" charset="0"/>
              </a:rPr>
              <a:t>реализация проекта </a:t>
            </a:r>
            <a:r>
              <a:rPr lang="ru-RU" dirty="0">
                <a:latin typeface="Myriad Pro" pitchFamily="34" charset="0"/>
              </a:rPr>
              <a:t>инвестиций в ЖКХ (модернизация </a:t>
            </a:r>
            <a:r>
              <a:rPr lang="ru-RU" dirty="0" smtClean="0">
                <a:latin typeface="Myriad Pro" pitchFamily="34" charset="0"/>
              </a:rPr>
              <a:t>котельных</a:t>
            </a:r>
            <a:r>
              <a:rPr lang="ru-RU" dirty="0">
                <a:latin typeface="Myriad Pro" pitchFamily="34" charset="0"/>
              </a:rPr>
              <a:t>) ;</a:t>
            </a:r>
          </a:p>
        </p:txBody>
      </p:sp>
      <p:sp>
        <p:nvSpPr>
          <p:cNvPr id="35" name="Trapezoid 19"/>
          <p:cNvSpPr/>
          <p:nvPr/>
        </p:nvSpPr>
        <p:spPr>
          <a:xfrm>
            <a:off x="276469" y="3828204"/>
            <a:ext cx="8545886" cy="483525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36" name="Oval 26"/>
          <p:cNvSpPr/>
          <p:nvPr/>
        </p:nvSpPr>
        <p:spPr>
          <a:xfrm>
            <a:off x="430182" y="3885300"/>
            <a:ext cx="381033" cy="360196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4000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5</a:t>
            </a:r>
            <a:endParaRPr lang="ru-RU" sz="1100" dirty="0">
              <a:solidFill>
                <a:srgbClr val="424242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8597" y="3885300"/>
            <a:ext cx="7331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yriad Pro" pitchFamily="34" charset="0"/>
              </a:rPr>
              <a:t>рост расходов на осуществление </a:t>
            </a:r>
            <a:r>
              <a:rPr lang="ru-RU" dirty="0">
                <a:latin typeface="Myriad Pro" pitchFamily="34" charset="0"/>
              </a:rPr>
              <a:t>мер социальной поддержки граждан ;</a:t>
            </a:r>
          </a:p>
        </p:txBody>
      </p:sp>
      <p:sp>
        <p:nvSpPr>
          <p:cNvPr id="38" name="Trapezoid 20"/>
          <p:cNvSpPr/>
          <p:nvPr/>
        </p:nvSpPr>
        <p:spPr>
          <a:xfrm rot="10800000">
            <a:off x="200758" y="4409622"/>
            <a:ext cx="8712967" cy="616402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01558" y="4365104"/>
            <a:ext cx="7882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yriad Pro" pitchFamily="34" charset="0"/>
              </a:rPr>
              <a:t>приобретение школьных автобусов, комплектование  учебной литературой, открытие </a:t>
            </a:r>
            <a:r>
              <a:rPr lang="ru-RU" dirty="0">
                <a:latin typeface="Myriad Pro" pitchFamily="34" charset="0"/>
              </a:rPr>
              <a:t>центров </a:t>
            </a:r>
            <a:r>
              <a:rPr lang="ru-RU" dirty="0" smtClean="0">
                <a:latin typeface="Myriad Pro" pitchFamily="34" charset="0"/>
              </a:rPr>
              <a:t>тех.образования детей, увеличение размера стипендий ;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40" name="Oval 25"/>
          <p:cNvSpPr/>
          <p:nvPr/>
        </p:nvSpPr>
        <p:spPr>
          <a:xfrm>
            <a:off x="8301919" y="3289917"/>
            <a:ext cx="403880" cy="386463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40000">
                <a:schemeClr val="accent4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4</a:t>
            </a:r>
            <a:endParaRPr lang="ru-RU" sz="1100" dirty="0">
              <a:solidFill>
                <a:srgbClr val="424242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41" name="Oval 27"/>
          <p:cNvSpPr/>
          <p:nvPr/>
        </p:nvSpPr>
        <p:spPr>
          <a:xfrm>
            <a:off x="8345877" y="4534142"/>
            <a:ext cx="412551" cy="367361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0000">
                <a:schemeClr val="accent2">
                  <a:lumMod val="7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6</a:t>
            </a:r>
            <a:endParaRPr lang="ru-RU" sz="1100" dirty="0">
              <a:solidFill>
                <a:srgbClr val="424242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18597" y="5169981"/>
            <a:ext cx="7378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yriad Pro" pitchFamily="34" charset="0"/>
              </a:rPr>
              <a:t>приобретение </a:t>
            </a:r>
            <a:r>
              <a:rPr lang="ru-RU" dirty="0">
                <a:latin typeface="Myriad Pro" pitchFamily="34" charset="0"/>
              </a:rPr>
              <a:t>медицинского </a:t>
            </a:r>
            <a:r>
              <a:rPr lang="ru-RU" dirty="0" smtClean="0">
                <a:latin typeface="Myriad Pro" pitchFamily="34" charset="0"/>
              </a:rPr>
              <a:t>оборудования;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44" name="Oval 25"/>
          <p:cNvSpPr/>
          <p:nvPr/>
        </p:nvSpPr>
        <p:spPr>
          <a:xfrm>
            <a:off x="412633" y="5152850"/>
            <a:ext cx="397811" cy="386463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40000">
                <a:schemeClr val="accent4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7</a:t>
            </a:r>
            <a:endParaRPr lang="ru-RU" sz="1100" dirty="0">
              <a:solidFill>
                <a:srgbClr val="424242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45" name="Trapezoid 20"/>
          <p:cNvSpPr/>
          <p:nvPr/>
        </p:nvSpPr>
        <p:spPr>
          <a:xfrm rot="10800000">
            <a:off x="152852" y="5671800"/>
            <a:ext cx="8712967" cy="472698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93042" y="5725408"/>
            <a:ext cx="7593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Myriad Pro" pitchFamily="34" charset="0"/>
              </a:rPr>
              <a:t>обеспечение жильем детей-сирот </a:t>
            </a:r>
            <a:r>
              <a:rPr lang="ru-RU" dirty="0">
                <a:latin typeface="Myriad Pro" pitchFamily="34" charset="0"/>
              </a:rPr>
              <a:t>;</a:t>
            </a:r>
          </a:p>
        </p:txBody>
      </p:sp>
      <p:sp>
        <p:nvSpPr>
          <p:cNvPr id="48" name="Oval 26"/>
          <p:cNvSpPr/>
          <p:nvPr/>
        </p:nvSpPr>
        <p:spPr>
          <a:xfrm>
            <a:off x="8301919" y="5745178"/>
            <a:ext cx="430132" cy="360196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4000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effectLst/>
                <a:ea typeface="Calibri"/>
                <a:cs typeface="Times New Roman"/>
              </a:rPr>
              <a:t>8</a:t>
            </a:r>
            <a:endParaRPr lang="ru-RU" sz="1100" dirty="0">
              <a:solidFill>
                <a:srgbClr val="424242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50" name="Oval 27"/>
          <p:cNvSpPr/>
          <p:nvPr/>
        </p:nvSpPr>
        <p:spPr>
          <a:xfrm>
            <a:off x="397893" y="6247491"/>
            <a:ext cx="412551" cy="367361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0000">
                <a:schemeClr val="accent2">
                  <a:lumMod val="7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ea typeface="Calibri"/>
                <a:cs typeface="Times New Roman"/>
              </a:rPr>
              <a:t>9</a:t>
            </a:r>
            <a:endParaRPr lang="ru-RU" sz="1100" dirty="0">
              <a:solidFill>
                <a:srgbClr val="424242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18597" y="6256887"/>
            <a:ext cx="7593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yriad Pro" pitchFamily="34" charset="0"/>
              </a:rPr>
              <a:t>увеличение размера </a:t>
            </a:r>
            <a:r>
              <a:rPr lang="ru-RU" dirty="0">
                <a:latin typeface="Myriad Pro" pitchFamily="34" charset="0"/>
              </a:rPr>
              <a:t>областного материнского </a:t>
            </a:r>
            <a:r>
              <a:rPr lang="ru-RU" dirty="0" smtClean="0">
                <a:latin typeface="Myriad Pro" pitchFamily="34" charset="0"/>
              </a:rPr>
              <a:t>капитала</a:t>
            </a:r>
            <a:endParaRPr lang="ru-RU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0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773832"/>
            <a:ext cx="8928992" cy="710952"/>
          </a:xfrm>
        </p:spPr>
        <p:txBody>
          <a:bodyPr/>
          <a:lstStyle/>
          <a:p>
            <a:r>
              <a:rPr lang="ru-RU" sz="3500" dirty="0"/>
              <a:t>Финансовая помощь бюджетам муниципальных образований в 2015-2018 </a:t>
            </a:r>
            <a:r>
              <a:rPr lang="ru-RU" sz="3500" dirty="0" smtClean="0"/>
              <a:t>гг.</a:t>
            </a:r>
            <a:endParaRPr lang="ru-RU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7452320" y="4578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10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14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88524"/>
              </p:ext>
            </p:extLst>
          </p:nvPr>
        </p:nvGraphicFramePr>
        <p:xfrm>
          <a:off x="251520" y="1844824"/>
          <a:ext cx="8640960" cy="439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3528" y="198884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Myriad Pro" pitchFamily="34" charset="0"/>
              </a:rPr>
              <a:t>млн. рублей</a:t>
            </a:r>
            <a:endParaRPr lang="ru-RU" sz="2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1070992"/>
          </a:xfrm>
        </p:spPr>
        <p:txBody>
          <a:bodyPr/>
          <a:lstStyle/>
          <a:p>
            <a:r>
              <a:rPr lang="ru-RU" sz="3400" dirty="0"/>
              <a:t>Стимулирующие </a:t>
            </a:r>
            <a:r>
              <a:rPr lang="ru-RU" sz="3400" dirty="0" smtClean="0"/>
              <a:t>межбюджетные </a:t>
            </a:r>
            <a:r>
              <a:rPr lang="ru-RU" sz="3400" dirty="0"/>
              <a:t>трансферты </a:t>
            </a:r>
            <a:r>
              <a:rPr lang="ru-RU" sz="3400" dirty="0" smtClean="0"/>
              <a:t>местным </a:t>
            </a:r>
            <a:r>
              <a:rPr lang="ru-RU" sz="3400" dirty="0"/>
              <a:t>бюджетам в 2017 году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24328" y="45785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11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6661330" y="5697252"/>
            <a:ext cx="2160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661330" y="4545124"/>
            <a:ext cx="2160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67544" y="1700808"/>
            <a:ext cx="7992888" cy="7356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Myriad Pro" pitchFamily="34" charset="0"/>
              </a:rPr>
              <a:t>Дотации</a:t>
            </a:r>
            <a:r>
              <a:rPr lang="ru-RU" sz="1500" dirty="0">
                <a:solidFill>
                  <a:schemeClr val="tx1"/>
                </a:solidFill>
                <a:latin typeface="Myriad Pro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Myriad Pro" pitchFamily="34" charset="0"/>
              </a:rPr>
              <a:t>на стимулирование </a:t>
            </a:r>
            <a:r>
              <a:rPr lang="ru-RU" sz="1500" dirty="0">
                <a:solidFill>
                  <a:schemeClr val="tx1"/>
                </a:solidFill>
                <a:latin typeface="Myriad Pro" pitchFamily="34" charset="0"/>
              </a:rPr>
              <a:t>результатов </a:t>
            </a:r>
            <a:r>
              <a:rPr lang="ru-RU" sz="1500" dirty="0" smtClean="0">
                <a:solidFill>
                  <a:schemeClr val="tx1"/>
                </a:solidFill>
                <a:latin typeface="Myriad Pro" pitchFamily="34" charset="0"/>
              </a:rPr>
              <a:t>социально-экономического </a:t>
            </a:r>
            <a:r>
              <a:rPr lang="ru-RU" sz="1500" dirty="0">
                <a:solidFill>
                  <a:schemeClr val="tx1"/>
                </a:solidFill>
                <a:latin typeface="Myriad Pro" pitchFamily="34" charset="0"/>
              </a:rPr>
              <a:t>развития территорий </a:t>
            </a:r>
            <a:r>
              <a:rPr lang="ru-RU" sz="1500" dirty="0" smtClean="0">
                <a:solidFill>
                  <a:schemeClr val="tx1"/>
                </a:solidFill>
                <a:latin typeface="Myriad Pro" pitchFamily="34" charset="0"/>
              </a:rPr>
              <a:t>и </a:t>
            </a:r>
            <a:r>
              <a:rPr lang="ru-RU" sz="1500" dirty="0">
                <a:solidFill>
                  <a:schemeClr val="tx1"/>
                </a:solidFill>
                <a:latin typeface="Myriad Pro" pitchFamily="34" charset="0"/>
              </a:rPr>
              <a:t>качества управления </a:t>
            </a:r>
            <a:r>
              <a:rPr lang="ru-RU" sz="1500" dirty="0" smtClean="0">
                <a:solidFill>
                  <a:schemeClr val="tx1"/>
                </a:solidFill>
                <a:latin typeface="Myriad Pro" pitchFamily="34" charset="0"/>
              </a:rPr>
              <a:t>общественными </a:t>
            </a:r>
            <a:r>
              <a:rPr lang="ru-RU" sz="1500" dirty="0">
                <a:solidFill>
                  <a:schemeClr val="tx1"/>
                </a:solidFill>
                <a:latin typeface="Myriad Pro" pitchFamily="34" charset="0"/>
              </a:rPr>
              <a:t>финансами </a:t>
            </a:r>
            <a:endParaRPr lang="ru-RU" sz="15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Myriad Pro" pitchFamily="34" charset="0"/>
              </a:rPr>
              <a:t>муниципальных </a:t>
            </a:r>
            <a:r>
              <a:rPr lang="ru-RU" sz="1500" dirty="0">
                <a:solidFill>
                  <a:schemeClr val="tx1"/>
                </a:solidFill>
                <a:latin typeface="Myriad Pro" pitchFamily="34" charset="0"/>
              </a:rPr>
              <a:t>районов (городских округов) </a:t>
            </a:r>
            <a:r>
              <a:rPr lang="ru-RU" sz="1500" dirty="0" smtClean="0">
                <a:solidFill>
                  <a:schemeClr val="tx1"/>
                </a:solidFill>
                <a:latin typeface="Myriad Pro" pitchFamily="34" charset="0"/>
              </a:rPr>
              <a:t>- </a:t>
            </a:r>
            <a:r>
              <a:rPr lang="ru-RU" sz="1500" b="1" dirty="0" smtClean="0">
                <a:solidFill>
                  <a:schemeClr val="tx1"/>
                </a:solidFill>
                <a:latin typeface="Myriad Pro" pitchFamily="34" charset="0"/>
              </a:rPr>
              <a:t>5 </a:t>
            </a:r>
            <a:r>
              <a:rPr lang="ru-RU" sz="1500" b="1" dirty="0">
                <a:solidFill>
                  <a:schemeClr val="tx1"/>
                </a:solidFill>
                <a:latin typeface="Myriad Pro" pitchFamily="34" charset="0"/>
              </a:rPr>
              <a:t>млн. </a:t>
            </a:r>
            <a:r>
              <a:rPr lang="ru-RU" sz="1500" b="1" dirty="0" smtClean="0">
                <a:solidFill>
                  <a:schemeClr val="tx1"/>
                </a:solidFill>
                <a:latin typeface="Myriad Pro" pitchFamily="34" charset="0"/>
              </a:rPr>
              <a:t>рублей</a:t>
            </a:r>
            <a:endParaRPr lang="ru-RU" sz="15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74618" y="2492896"/>
            <a:ext cx="1374793" cy="713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Унечский </a:t>
            </a:r>
            <a:endParaRPr lang="ru-RU" sz="1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Myriad Pro" pitchFamily="34" charset="0"/>
              </a:rPr>
              <a:t>район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1088 тыс. </a:t>
            </a:r>
            <a:r>
              <a:rPr lang="ru-RU" sz="1400" b="1" dirty="0">
                <a:solidFill>
                  <a:schemeClr val="tx1"/>
                </a:solidFill>
                <a:latin typeface="Myriad Pro" pitchFamily="34" charset="0"/>
              </a:rPr>
              <a:t>руб.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480358" y="2500453"/>
            <a:ext cx="1358242" cy="713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Стародубский район </a:t>
            </a:r>
            <a:endParaRPr lang="ru-RU" sz="1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959 </a:t>
            </a:r>
            <a:r>
              <a:rPr lang="ru-RU" sz="1400" b="1" dirty="0">
                <a:solidFill>
                  <a:schemeClr val="tx1"/>
                </a:solidFill>
                <a:latin typeface="Myriad Pro" pitchFamily="34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руб.</a:t>
            </a:r>
            <a:endParaRPr lang="ru-RU" sz="14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117086" y="2500453"/>
            <a:ext cx="1374794" cy="7061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Навлинский </a:t>
            </a:r>
            <a:endParaRPr lang="ru-RU" sz="1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Myriad Pro" pitchFamily="34" charset="0"/>
              </a:rPr>
              <a:t>район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1010 тыс. руб.</a:t>
            </a:r>
            <a:endParaRPr lang="ru-RU" sz="14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98338" y="2500453"/>
            <a:ext cx="1386729" cy="713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Жирятинский район </a:t>
            </a:r>
            <a:endParaRPr lang="ru-RU" sz="1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1010 </a:t>
            </a:r>
            <a:r>
              <a:rPr lang="ru-RU" sz="1400" b="1" dirty="0">
                <a:solidFill>
                  <a:schemeClr val="tx1"/>
                </a:solidFill>
                <a:latin typeface="Myriad Pro" pitchFamily="34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руб.</a:t>
            </a:r>
            <a:endParaRPr lang="ru-RU" sz="14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154227" y="2501395"/>
            <a:ext cx="1306205" cy="712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Дятьковский район </a:t>
            </a:r>
            <a:endParaRPr lang="ru-RU" sz="1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933 </a:t>
            </a:r>
            <a:r>
              <a:rPr lang="ru-RU" sz="1400" b="1" dirty="0">
                <a:solidFill>
                  <a:schemeClr val="tx1"/>
                </a:solidFill>
                <a:latin typeface="Myriad Pro" pitchFamily="34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руб.</a:t>
            </a:r>
            <a:endParaRPr lang="ru-RU" sz="14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74618" y="3356992"/>
            <a:ext cx="7992888" cy="9361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Myriad Pro" pitchFamily="34" charset="0"/>
              </a:rPr>
              <a:t>Гранты </a:t>
            </a:r>
            <a:r>
              <a:rPr lang="ru-RU" sz="1500" dirty="0">
                <a:solidFill>
                  <a:schemeClr val="tx1"/>
                </a:solidFill>
                <a:latin typeface="Myriad Pro" pitchFamily="34" charset="0"/>
              </a:rPr>
              <a:t>муниципальным районам (городским округам) в целях содействия достижению и (или) поощрения достижения наилучших значений показателей деятельности </a:t>
            </a:r>
            <a:endParaRPr lang="ru-RU" sz="15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Myriad Pro" pitchFamily="34" charset="0"/>
              </a:rPr>
              <a:t>(</a:t>
            </a:r>
            <a:r>
              <a:rPr lang="ru-RU" sz="1500" dirty="0">
                <a:solidFill>
                  <a:schemeClr val="tx1"/>
                </a:solidFill>
                <a:latin typeface="Myriad Pro" pitchFamily="34" charset="0"/>
              </a:rPr>
              <a:t>Указ Президента РФ от 28.04.2008 </a:t>
            </a:r>
            <a:r>
              <a:rPr lang="ru-RU" sz="1500" dirty="0" smtClean="0">
                <a:solidFill>
                  <a:schemeClr val="tx1"/>
                </a:solidFill>
                <a:latin typeface="Myriad Pro" pitchFamily="34" charset="0"/>
              </a:rPr>
              <a:t>№ </a:t>
            </a:r>
            <a:r>
              <a:rPr lang="ru-RU" sz="1500" dirty="0">
                <a:solidFill>
                  <a:schemeClr val="tx1"/>
                </a:solidFill>
                <a:latin typeface="Myriad Pro" pitchFamily="34" charset="0"/>
              </a:rPr>
              <a:t>607 </a:t>
            </a:r>
            <a:r>
              <a:rPr lang="ru-RU" sz="1500" dirty="0" smtClean="0">
                <a:solidFill>
                  <a:schemeClr val="tx1"/>
                </a:solidFill>
                <a:latin typeface="Myriad Pro" pitchFamily="34" charset="0"/>
              </a:rPr>
              <a:t>«</a:t>
            </a:r>
            <a:r>
              <a:rPr lang="ru-RU" sz="1500" dirty="0">
                <a:solidFill>
                  <a:schemeClr val="tx1"/>
                </a:solidFill>
                <a:latin typeface="Myriad Pro" pitchFamily="34" charset="0"/>
              </a:rPr>
              <a:t>Об оценке эффективности деятельности органов местного </a:t>
            </a:r>
            <a:r>
              <a:rPr lang="ru-RU" sz="1500" dirty="0" smtClean="0">
                <a:solidFill>
                  <a:schemeClr val="tx1"/>
                </a:solidFill>
                <a:latin typeface="Myriad Pro" pitchFamily="34" charset="0"/>
              </a:rPr>
              <a:t>самоуправления») - </a:t>
            </a:r>
            <a:r>
              <a:rPr lang="ru-RU" sz="1500" b="1" dirty="0" smtClean="0">
                <a:solidFill>
                  <a:schemeClr val="tx1"/>
                </a:solidFill>
                <a:latin typeface="Myriad Pro" pitchFamily="34" charset="0"/>
              </a:rPr>
              <a:t>5 </a:t>
            </a:r>
            <a:r>
              <a:rPr lang="ru-RU" sz="1500" b="1" dirty="0">
                <a:solidFill>
                  <a:schemeClr val="tx1"/>
                </a:solidFill>
                <a:latin typeface="Myriad Pro" pitchFamily="34" charset="0"/>
              </a:rPr>
              <a:t>млн. рублей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67544" y="4329046"/>
            <a:ext cx="2419413" cy="4321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Клинцовский район </a:t>
            </a:r>
            <a:endParaRPr lang="ru-RU" sz="1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1715 </a:t>
            </a:r>
            <a:r>
              <a:rPr lang="ru-RU" sz="1400" b="1" dirty="0">
                <a:solidFill>
                  <a:schemeClr val="tx1"/>
                </a:solidFill>
                <a:latin typeface="Myriad Pro" pitchFamily="34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руб.</a:t>
            </a:r>
            <a:endParaRPr lang="ru-RU" sz="14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131839" y="4337559"/>
            <a:ext cx="2520281" cy="4236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город Брянск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Myriad Pro" pitchFamily="34" charset="0"/>
              </a:rPr>
              <a:t>1726 тыс. </a:t>
            </a:r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руб.</a:t>
            </a:r>
            <a:endParaRPr lang="ru-RU" sz="14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884182" y="4337558"/>
            <a:ext cx="2586027" cy="4236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Брянский район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Myriad Pro" pitchFamily="34" charset="0"/>
              </a:rPr>
              <a:t>1599 тыс. </a:t>
            </a:r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руб.</a:t>
            </a:r>
            <a:endParaRPr lang="ru-RU" sz="14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88908" y="4961579"/>
            <a:ext cx="7953361" cy="7356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Myriad Pro" pitchFamily="34" charset="0"/>
              </a:rPr>
              <a:t>Дотации </a:t>
            </a:r>
            <a:r>
              <a:rPr lang="ru-RU" sz="1500" dirty="0">
                <a:solidFill>
                  <a:schemeClr val="tx1"/>
                </a:solidFill>
                <a:latin typeface="Myriad Pro" pitchFamily="34" charset="0"/>
              </a:rPr>
              <a:t>бюджетам муниципальных районов и городских округов </a:t>
            </a:r>
            <a:endParaRPr lang="ru-RU" sz="15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Myriad Pro" pitchFamily="34" charset="0"/>
              </a:rPr>
              <a:t>на </a:t>
            </a:r>
            <a:r>
              <a:rPr lang="ru-RU" sz="1500" dirty="0">
                <a:solidFill>
                  <a:schemeClr val="tx1"/>
                </a:solidFill>
                <a:latin typeface="Myriad Pro" pitchFamily="34" charset="0"/>
              </a:rPr>
              <a:t>стимулирование по результатам мониторинга оценки качества организации и </a:t>
            </a:r>
            <a:endParaRPr lang="ru-RU" sz="15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Myriad Pro" pitchFamily="34" charset="0"/>
              </a:rPr>
              <a:t>осуществления </a:t>
            </a:r>
            <a:r>
              <a:rPr lang="ru-RU" sz="1500" dirty="0">
                <a:solidFill>
                  <a:schemeClr val="tx1"/>
                </a:solidFill>
                <a:latin typeface="Myriad Pro" pitchFamily="34" charset="0"/>
              </a:rPr>
              <a:t>бюджетного процесса – </a:t>
            </a:r>
            <a:r>
              <a:rPr lang="ru-RU" sz="1500" b="1" dirty="0">
                <a:solidFill>
                  <a:schemeClr val="tx1"/>
                </a:solidFill>
                <a:latin typeface="Myriad Pro" pitchFamily="34" charset="0"/>
              </a:rPr>
              <a:t>1 млн. рублей 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03333" y="5768334"/>
            <a:ext cx="1255118" cy="8640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Гордеевский район </a:t>
            </a:r>
            <a:endParaRPr lang="ru-RU" sz="1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167,6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тыс. руб.</a:t>
            </a:r>
            <a:endParaRPr lang="ru-RU" sz="14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872719" y="5768334"/>
            <a:ext cx="1224135" cy="8640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Клетнянский район </a:t>
            </a:r>
            <a:endParaRPr lang="ru-RU" sz="1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Myriad Pro" pitchFamily="34" charset="0"/>
              </a:rPr>
              <a:t>167,6 </a:t>
            </a:r>
            <a:endParaRPr lang="ru-RU" sz="14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тыс.руб</a:t>
            </a:r>
            <a:r>
              <a:rPr lang="ru-RU" sz="1400" b="1" dirty="0">
                <a:solidFill>
                  <a:schemeClr val="tx1"/>
                </a:solidFill>
                <a:latin typeface="Myriad Pro" pitchFamily="34" charset="0"/>
              </a:rPr>
              <a:t>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215096" y="5768334"/>
            <a:ext cx="1224135" cy="8640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Myriad Pro" pitchFamily="34" charset="0"/>
              </a:rPr>
              <a:t>Красногор-ский </a:t>
            </a:r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район </a:t>
            </a:r>
            <a:endParaRPr lang="ru-RU" sz="1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Myriad Pro" pitchFamily="34" charset="0"/>
              </a:rPr>
              <a:t>167,6 </a:t>
            </a:r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тыс.руб</a:t>
            </a:r>
            <a:r>
              <a:rPr lang="ru-RU" sz="1400" b="1" dirty="0">
                <a:solidFill>
                  <a:schemeClr val="tx1"/>
                </a:solidFill>
                <a:latin typeface="Myriad Pro" pitchFamily="34" charset="0"/>
              </a:rPr>
              <a:t>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555169" y="5771189"/>
            <a:ext cx="1222138" cy="85838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Навлинский район </a:t>
            </a:r>
            <a:endParaRPr lang="ru-RU" sz="1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167,6 тыс.руб.</a:t>
            </a:r>
            <a:endParaRPr lang="ru-RU" sz="14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227586" y="5763331"/>
            <a:ext cx="1222138" cy="85267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Myriad Pro" pitchFamily="34" charset="0"/>
              </a:rPr>
              <a:t>Стародуб-ский </a:t>
            </a:r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район </a:t>
            </a:r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162,0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Myriad Pro" pitchFamily="34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руб.</a:t>
            </a:r>
            <a:endParaRPr lang="ru-RU" sz="1400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01545" y="5763411"/>
            <a:ext cx="1222139" cy="85267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Унечский район </a:t>
            </a:r>
            <a:endParaRPr lang="ru-RU" sz="1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167,6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Myriad Pro" pitchFamily="34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Myriad Pro" pitchFamily="34" charset="0"/>
              </a:rPr>
              <a:t>руб.</a:t>
            </a:r>
            <a:endParaRPr lang="ru-RU" sz="1400" b="1" dirty="0">
              <a:solidFill>
                <a:schemeClr val="tx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628800"/>
            <a:ext cx="8280920" cy="475252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chemeClr val="bg2"/>
                </a:solidFill>
                <a:sym typeface="Wingdings"/>
              </a:rPr>
              <a:t> </a:t>
            </a:r>
            <a:r>
              <a:rPr lang="ru-RU" sz="3400" dirty="0" smtClean="0"/>
              <a:t>улучшение </a:t>
            </a:r>
            <a:r>
              <a:rPr lang="ru-RU" sz="3400" dirty="0"/>
              <a:t>администрирования </a:t>
            </a:r>
            <a:r>
              <a:rPr lang="ru-RU" sz="3400" dirty="0" smtClean="0"/>
              <a:t>    доходов;</a:t>
            </a:r>
            <a:endParaRPr lang="ru-RU" sz="3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400" b="1" dirty="0">
                <a:solidFill>
                  <a:schemeClr val="bg2"/>
                </a:solidFill>
                <a:sym typeface="Wingdings"/>
              </a:rPr>
              <a:t> </a:t>
            </a:r>
            <a:r>
              <a:rPr lang="ru-RU" sz="3400" dirty="0" smtClean="0"/>
              <a:t>эффективность </a:t>
            </a:r>
            <a:r>
              <a:rPr lang="ru-RU" sz="3400" dirty="0"/>
              <a:t>структуры расходов</a:t>
            </a:r>
            <a:r>
              <a:rPr lang="ru-RU" sz="3400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chemeClr val="bg2"/>
                </a:solidFill>
                <a:sym typeface="Wingdings"/>
              </a:rPr>
              <a:t> </a:t>
            </a:r>
            <a:r>
              <a:rPr lang="ru-RU" sz="3400" dirty="0" smtClean="0"/>
              <a:t>соблюдение </a:t>
            </a:r>
            <a:r>
              <a:rPr lang="ru-RU" sz="3400" dirty="0"/>
              <a:t>условий получения межбюджетных </a:t>
            </a:r>
            <a:r>
              <a:rPr lang="ru-RU" sz="3400" dirty="0" smtClean="0"/>
              <a:t>трансфертов,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dirty="0" smtClean="0"/>
              <a:t>установленных соглашениями;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chemeClr val="bg2"/>
                </a:solidFill>
                <a:sym typeface="Wingdings"/>
              </a:rPr>
              <a:t></a:t>
            </a:r>
            <a:r>
              <a:rPr lang="ru-RU" sz="3400" dirty="0">
                <a:sym typeface="Wingdings"/>
              </a:rPr>
              <a:t>наполнение данными ЕИС «Электронный </a:t>
            </a:r>
            <a:r>
              <a:rPr lang="ru-RU" sz="3400">
                <a:sym typeface="Wingdings"/>
              </a:rPr>
              <a:t>бюджет</a:t>
            </a:r>
            <a:r>
              <a:rPr lang="ru-RU" sz="3400" smtClean="0">
                <a:sym typeface="Wingdings"/>
              </a:rPr>
              <a:t>»;</a:t>
            </a:r>
            <a:endParaRPr lang="ru-RU" sz="3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chemeClr val="bg2"/>
                </a:solidFill>
                <a:sym typeface="Wingdings"/>
              </a:rPr>
              <a:t> </a:t>
            </a:r>
            <a:r>
              <a:rPr lang="ru-RU" sz="3400" dirty="0"/>
              <a:t>укрепление финансовой </a:t>
            </a:r>
            <a:r>
              <a:rPr lang="ru-RU" sz="3400" dirty="0" smtClean="0"/>
              <a:t>дисциплины</a:t>
            </a:r>
            <a:endParaRPr lang="ru-RU" sz="3400" dirty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4578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12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8862" y="476672"/>
            <a:ext cx="8928992" cy="1143000"/>
          </a:xfrm>
        </p:spPr>
        <p:txBody>
          <a:bodyPr/>
          <a:lstStyle/>
          <a:p>
            <a:pPr marL="0" indent="0"/>
            <a:r>
              <a:rPr lang="ru-RU" dirty="0"/>
              <a:t>Основные задачи на 2018 год и на плановый период 2019 и 2020 годов</a:t>
            </a:r>
          </a:p>
        </p:txBody>
      </p:sp>
    </p:spTree>
    <p:extLst>
      <p:ext uri="{BB962C8B-B14F-4D97-AF65-F5344CB8AC3E}">
        <p14:creationId xmlns:p14="http://schemas.microsoft.com/office/powerpoint/2010/main" val="7632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ikatv.ru/public/upload/news/8357/images/3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r="4150"/>
          <a:stretch/>
        </p:blipFill>
        <p:spPr bwMode="auto">
          <a:xfrm>
            <a:off x="-481427" y="476672"/>
            <a:ext cx="962542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87477" y="2204864"/>
            <a:ext cx="8928992" cy="3735288"/>
          </a:xfrm>
        </p:spPr>
        <p:txBody>
          <a:bodyPr/>
          <a:lstStyle/>
          <a:p>
            <a:r>
              <a:rPr lang="ru-RU" sz="4000" i="1" cap="all" dirty="0" smtClean="0">
                <a:solidFill>
                  <a:srgbClr val="3E6CA4"/>
                </a:solidFill>
              </a:rPr>
              <a:t>СПАСИБО за внимание!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4578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13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 объемов производства – основа финансовой устойчивости региона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2"/>
                </a:solidFill>
                <a:sym typeface="Wingdings"/>
              </a:rPr>
              <a:t></a:t>
            </a:r>
            <a:r>
              <a:rPr lang="ru-RU" sz="3600" dirty="0" smtClean="0"/>
              <a:t>Индекс </a:t>
            </a:r>
            <a:r>
              <a:rPr lang="ru-RU" sz="3600" dirty="0"/>
              <a:t>промышленного </a:t>
            </a:r>
            <a:r>
              <a:rPr lang="ru-RU" sz="3600" dirty="0" smtClean="0"/>
              <a:t>производства – </a:t>
            </a:r>
            <a:r>
              <a:rPr lang="ru-RU" sz="3600" b="1" dirty="0" smtClean="0">
                <a:solidFill>
                  <a:schemeClr val="bg2"/>
                </a:solidFill>
              </a:rPr>
              <a:t>127,8 %</a:t>
            </a:r>
            <a:r>
              <a:rPr lang="ru-RU" sz="3600" dirty="0" smtClean="0"/>
              <a:t> к уровню 2014 года (</a:t>
            </a:r>
            <a:r>
              <a:rPr lang="ru-RU" sz="3600" dirty="0" smtClean="0">
                <a:solidFill>
                  <a:schemeClr val="bg2"/>
                </a:solidFill>
              </a:rPr>
              <a:t>9 место в ЦФО</a:t>
            </a:r>
            <a:r>
              <a:rPr lang="ru-RU" sz="3600" dirty="0" smtClean="0"/>
              <a:t>)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b="1" dirty="0">
                <a:solidFill>
                  <a:schemeClr val="bg2"/>
                </a:solidFill>
                <a:sym typeface="Wingdings"/>
              </a:rPr>
              <a:t></a:t>
            </a:r>
            <a:r>
              <a:rPr lang="ru-RU" sz="3600" dirty="0">
                <a:sym typeface="Wingdings"/>
              </a:rPr>
              <a:t> </a:t>
            </a:r>
            <a:r>
              <a:rPr lang="ru-RU" sz="3600" dirty="0" smtClean="0"/>
              <a:t>Индекс </a:t>
            </a:r>
            <a:r>
              <a:rPr lang="ru-RU" sz="3600" dirty="0"/>
              <a:t>физического объема продукции сельского </a:t>
            </a:r>
            <a:r>
              <a:rPr lang="ru-RU" sz="3600" dirty="0" smtClean="0"/>
              <a:t>хозяйства – </a:t>
            </a:r>
            <a:r>
              <a:rPr lang="ru-RU" sz="3600" b="1" dirty="0" smtClean="0">
                <a:solidFill>
                  <a:schemeClr val="bg2"/>
                </a:solidFill>
              </a:rPr>
              <a:t>131,5 %</a:t>
            </a:r>
            <a:r>
              <a:rPr lang="ru-RU" sz="3600" dirty="0" smtClean="0"/>
              <a:t> к уровню 2014 года (</a:t>
            </a:r>
            <a:r>
              <a:rPr lang="ru-RU" sz="3600" dirty="0" smtClean="0">
                <a:solidFill>
                  <a:schemeClr val="bg2"/>
                </a:solidFill>
              </a:rPr>
              <a:t>5 место в ЦФО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1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1149"/>
              </p:ext>
            </p:extLst>
          </p:nvPr>
        </p:nvGraphicFramePr>
        <p:xfrm>
          <a:off x="107504" y="1700808"/>
          <a:ext cx="8424936" cy="508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539" y="134089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Myriad Pro" pitchFamily="34" charset="0"/>
              </a:rPr>
              <a:t>млрд. рублей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5008" y="476672"/>
            <a:ext cx="8928992" cy="1143000"/>
          </a:xfrm>
        </p:spPr>
        <p:txBody>
          <a:bodyPr/>
          <a:lstStyle/>
          <a:p>
            <a:r>
              <a:rPr lang="ru-RU" sz="3400" dirty="0"/>
              <a:t>Объем доходов консолидированного </a:t>
            </a:r>
            <a:r>
              <a:rPr lang="ru-RU" sz="3400" dirty="0" smtClean="0"/>
              <a:t>бюджета Брянской области</a:t>
            </a:r>
            <a:endParaRPr lang="ru-RU" sz="3400" dirty="0"/>
          </a:p>
        </p:txBody>
      </p:sp>
      <p:sp>
        <p:nvSpPr>
          <p:cNvPr id="40" name="TextBox 39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2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3175365" y="3888142"/>
            <a:ext cx="1756675" cy="221750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546810" y="3761199"/>
            <a:ext cx="1761494" cy="126944"/>
          </a:xfrm>
          <a:prstGeom prst="line">
            <a:avLst/>
          </a:prstGeom>
          <a:ln w="38100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2572765" y="2482180"/>
            <a:ext cx="1696961" cy="584354"/>
          </a:xfrm>
          <a:prstGeom prst="line">
            <a:avLst/>
          </a:prstGeom>
          <a:ln w="38100">
            <a:solidFill>
              <a:srgbClr val="3E6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4932040" y="2271328"/>
            <a:ext cx="1728192" cy="210852"/>
          </a:xfrm>
          <a:prstGeom prst="line">
            <a:avLst/>
          </a:prstGeom>
          <a:ln w="38100">
            <a:solidFill>
              <a:srgbClr val="447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20974790">
            <a:off x="1969067" y="2066939"/>
            <a:ext cx="57186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темп  роста </a:t>
            </a:r>
            <a:r>
              <a:rPr lang="ru-RU" sz="1400" b="1" i="1" dirty="0"/>
              <a:t> доходов </a:t>
            </a:r>
            <a:r>
              <a:rPr lang="ru-RU" sz="1400" b="1" i="1" dirty="0" smtClean="0"/>
              <a:t> в  2017  году  к  2014 году   -   </a:t>
            </a:r>
            <a:r>
              <a:rPr lang="ru-RU" b="1" i="1" dirty="0" smtClean="0">
                <a:solidFill>
                  <a:srgbClr val="C00000"/>
                </a:solidFill>
              </a:rPr>
              <a:t>132 %</a:t>
            </a:r>
            <a:endParaRPr lang="ru-RU" b="1" i="1" dirty="0"/>
          </a:p>
        </p:txBody>
      </p:sp>
      <p:sp>
        <p:nvSpPr>
          <p:cNvPr id="83" name="TextBox 82"/>
          <p:cNvSpPr txBox="1"/>
          <p:nvPr/>
        </p:nvSpPr>
        <p:spPr>
          <a:xfrm rot="21224163">
            <a:off x="2480243" y="3470838"/>
            <a:ext cx="6524651" cy="35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300" b="1" i="1" dirty="0"/>
              <a:t>темп роста налого</a:t>
            </a:r>
            <a:r>
              <a:rPr lang="ru-RU" sz="1300" b="1" i="1" dirty="0">
                <a:solidFill>
                  <a:schemeClr val="bg1"/>
                </a:solidFill>
              </a:rPr>
              <a:t>вых и не</a:t>
            </a:r>
            <a:r>
              <a:rPr lang="ru-RU" sz="1300" b="1" i="1" dirty="0"/>
              <a:t>налоговых </a:t>
            </a:r>
            <a:r>
              <a:rPr lang="ru-RU" sz="1300" b="1" i="1" dirty="0" smtClean="0"/>
              <a:t>доходов </a:t>
            </a:r>
            <a:r>
              <a:rPr lang="ru-RU" sz="1300" b="1" i="1" dirty="0" smtClean="0">
                <a:solidFill>
                  <a:schemeClr val="bg1"/>
                </a:solidFill>
              </a:rPr>
              <a:t>к </a:t>
            </a:r>
            <a:r>
              <a:rPr lang="ru-RU" sz="1300" b="1" i="1" dirty="0">
                <a:solidFill>
                  <a:schemeClr val="bg1"/>
                </a:solidFill>
              </a:rPr>
              <a:t>2014 г. </a:t>
            </a:r>
            <a:r>
              <a:rPr lang="ru-RU" sz="1300" b="1" i="1" dirty="0" smtClean="0"/>
              <a:t>- </a:t>
            </a:r>
            <a:r>
              <a:rPr lang="ru-RU" sz="1700" b="1" i="1" dirty="0" smtClean="0">
                <a:solidFill>
                  <a:srgbClr val="C00000"/>
                </a:solidFill>
              </a:rPr>
              <a:t>124</a:t>
            </a:r>
            <a:r>
              <a:rPr lang="ru-RU" sz="1700" b="1" i="1" dirty="0">
                <a:solidFill>
                  <a:srgbClr val="C00000"/>
                </a:solidFill>
              </a:rPr>
              <a:t>%</a:t>
            </a:r>
            <a:endParaRPr lang="ru-RU" sz="1700" b="1" i="1" dirty="0"/>
          </a:p>
        </p:txBody>
      </p:sp>
      <p:sp>
        <p:nvSpPr>
          <p:cNvPr id="84" name="TextBox 83"/>
          <p:cNvSpPr txBox="1"/>
          <p:nvPr/>
        </p:nvSpPr>
        <p:spPr>
          <a:xfrm rot="20974790">
            <a:off x="5217859" y="4219896"/>
            <a:ext cx="247053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</a:rPr>
              <a:t> </a:t>
            </a:r>
            <a:endParaRPr lang="ru-RU" sz="1300" b="1" i="1" dirty="0"/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7380312" y="2251604"/>
            <a:ext cx="0" cy="3133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 flipV="1">
            <a:off x="8028384" y="3761199"/>
            <a:ext cx="8995" cy="25272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1"/>
          <p:cNvSpPr txBox="1"/>
          <p:nvPr/>
        </p:nvSpPr>
        <p:spPr>
          <a:xfrm>
            <a:off x="7970034" y="3869906"/>
            <a:ext cx="117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+2,0 </a:t>
            </a:r>
          </a:p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млрд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руб.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2016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году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80728"/>
            <a:ext cx="9036496" cy="710952"/>
          </a:xfrm>
        </p:spPr>
        <p:txBody>
          <a:bodyPr/>
          <a:lstStyle/>
          <a:p>
            <a:r>
              <a:rPr lang="ru-RU" sz="3200" cap="all" dirty="0"/>
              <a:t>ТЕМП РОСТА основных доходных источников консолидированного бюджета</a:t>
            </a:r>
            <a:endParaRPr lang="ru-RU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3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6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108681"/>
              </p:ext>
            </p:extLst>
          </p:nvPr>
        </p:nvGraphicFramePr>
        <p:xfrm>
          <a:off x="107504" y="1556792"/>
          <a:ext cx="8561217" cy="472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6" descr="https://561641.ssl.1c-bitrix-cdn.ru/upload/resizer2/16/b0b/b0ba0460058c365c6ec63012bce5e14f.png?15089955012518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1528"/>
            <a:ext cx="1133421" cy="113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54419" y="3058237"/>
            <a:ext cx="11739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106,0%</a:t>
            </a:r>
            <a:endParaRPr lang="ru-RU" sz="2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 descr="https://561641.ssl.1c-bitrix-cdn.ru/upload/resizer2/16/b0b/b0ba0460058c365c6ec63012bce5e14f.png?15089955012518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1528"/>
            <a:ext cx="1245974" cy="124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/>
          <p:nvPr/>
        </p:nvSpPr>
        <p:spPr>
          <a:xfrm>
            <a:off x="3614058" y="3130144"/>
            <a:ext cx="11739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106,4%</a:t>
            </a:r>
          </a:p>
        </p:txBody>
      </p:sp>
      <p:pic>
        <p:nvPicPr>
          <p:cNvPr id="18" name="Picture 6" descr="https://561641.ssl.1c-bitrix-cdn.ru/upload/resizer2/16/b0b/b0ba0460058c365c6ec63012bce5e14f.png?15089955012518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81" y="2466443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1"/>
          <p:cNvSpPr txBox="1"/>
          <p:nvPr/>
        </p:nvSpPr>
        <p:spPr>
          <a:xfrm>
            <a:off x="5015359" y="3112160"/>
            <a:ext cx="11739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109,5%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6465358" y="3112159"/>
            <a:ext cx="11739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127,9%</a:t>
            </a:r>
          </a:p>
        </p:txBody>
      </p:sp>
      <p:pic>
        <p:nvPicPr>
          <p:cNvPr id="21" name="Picture 4" descr="http://rusaerolog.ru/upload/medialibrary/d4a/d4aa98d1157be83e1f662b0397ee545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41" y="5113596"/>
            <a:ext cx="2827019" cy="157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1"/>
          <p:cNvSpPr txBox="1"/>
          <p:nvPr/>
        </p:nvSpPr>
        <p:spPr>
          <a:xfrm>
            <a:off x="1907704" y="5904477"/>
            <a:ext cx="172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2017 год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23" name="Picture 8" descr="https://www.russkiedengi.ru/landing_msk/images/1461403258_20160422072940223_1.png?crc=5146796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59" y="5113596"/>
            <a:ext cx="1076000" cy="8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www.russkiedengi.ru/landing_msk/images/1461403258_20160422072940223_1.png?crc=5146796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03" y="4882763"/>
            <a:ext cx="1076000" cy="8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1"/>
          <p:cNvSpPr txBox="1"/>
          <p:nvPr/>
        </p:nvSpPr>
        <p:spPr>
          <a:xfrm>
            <a:off x="5541253" y="576926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indent="0">
              <a:defRPr sz="22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defRPr>
            </a:lvl1pPr>
            <a:lvl2pPr indent="0">
              <a:defRPr sz="1100">
                <a:latin typeface="+mn-lt"/>
              </a:defRPr>
            </a:lvl2pPr>
            <a:lvl3pPr indent="0">
              <a:defRPr sz="1100">
                <a:latin typeface="+mn-lt"/>
              </a:defRPr>
            </a:lvl3pPr>
            <a:lvl4pPr indent="0">
              <a:defRPr sz="1100">
                <a:latin typeface="+mn-lt"/>
              </a:defRPr>
            </a:lvl4pPr>
            <a:lvl5pPr indent="0">
              <a:defRPr sz="1100">
                <a:latin typeface="+mn-lt"/>
              </a:defRPr>
            </a:lvl5pPr>
            <a:lvl6pPr indent="0">
              <a:defRPr sz="1100">
                <a:latin typeface="+mn-lt"/>
              </a:defRPr>
            </a:lvl6pPr>
            <a:lvl7pPr indent="0">
              <a:defRPr sz="1100">
                <a:latin typeface="+mn-lt"/>
              </a:defRPr>
            </a:lvl7pPr>
            <a:lvl8pPr indent="0">
              <a:defRPr sz="1100">
                <a:latin typeface="+mn-lt"/>
              </a:defRPr>
            </a:lvl8pPr>
            <a:lvl9pPr indent="0">
              <a:defRPr sz="1100">
                <a:latin typeface="+mn-lt"/>
              </a:defRPr>
            </a:lvl9pPr>
          </a:lstStyle>
          <a:p>
            <a:r>
              <a:rPr lang="ru-RU" sz="2400" dirty="0"/>
              <a:t>2016 год</a:t>
            </a:r>
          </a:p>
        </p:txBody>
      </p:sp>
      <p:pic>
        <p:nvPicPr>
          <p:cNvPr id="1026" name="Picture 2" descr="http://karabas.kz/wp-content/uploads/2016/04/strelka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63342" y="2956867"/>
            <a:ext cx="782153" cy="34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karabas.kz/wp-content/uploads/2016/04/strelka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8939" y="2882024"/>
            <a:ext cx="885881" cy="3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karabas.kz/wp-content/uploads/2016/04/strelka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12750" y="2810166"/>
            <a:ext cx="880772" cy="39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karabas.kz/wp-content/uploads/2016/04/strelka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3043" y="2737948"/>
            <a:ext cx="980863" cy="43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4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928992" cy="1143000"/>
          </a:xfrm>
        </p:spPr>
        <p:txBody>
          <a:bodyPr/>
          <a:lstStyle/>
          <a:p>
            <a:r>
              <a:rPr lang="ru-RU" dirty="0" smtClean="0"/>
              <a:t>БЕЗВОЗМЕЗДНЫЕ ПОСТУПЛЕНИЯ </a:t>
            </a:r>
            <a:br>
              <a:rPr lang="ru-RU" dirty="0" smtClean="0"/>
            </a:br>
            <a:r>
              <a:rPr lang="ru-RU" dirty="0" smtClean="0"/>
              <a:t>БЮДЖЕТА В 2017 ГОДУ</a:t>
            </a:r>
            <a:endParaRPr lang="ru-RU" dirty="0"/>
          </a:p>
        </p:txBody>
      </p:sp>
      <p:graphicFrame>
        <p:nvGraphicFramePr>
          <p:cNvPr id="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01396"/>
              </p:ext>
            </p:extLst>
          </p:nvPr>
        </p:nvGraphicFramePr>
        <p:xfrm>
          <a:off x="402697" y="2225707"/>
          <a:ext cx="8229600" cy="449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411760" y="1916832"/>
            <a:ext cx="4608512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bg2"/>
                </a:solidFill>
                <a:latin typeface="+mn-lt"/>
                <a:ea typeface="Calibri"/>
                <a:cs typeface="Times New Roman"/>
              </a:rPr>
              <a:t>29,1 млрд. руб.</a:t>
            </a:r>
          </a:p>
        </p:txBody>
      </p:sp>
    </p:spTree>
    <p:extLst>
      <p:ext uri="{BB962C8B-B14F-4D97-AF65-F5344CB8AC3E}">
        <p14:creationId xmlns:p14="http://schemas.microsoft.com/office/powerpoint/2010/main" val="35827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36712"/>
            <a:ext cx="9036496" cy="710952"/>
          </a:xfrm>
        </p:spPr>
        <p:txBody>
          <a:bodyPr/>
          <a:lstStyle/>
          <a:p>
            <a:r>
              <a:rPr lang="ru-RU" sz="3200" dirty="0"/>
              <a:t>Результат</a:t>
            </a:r>
            <a:r>
              <a:rPr lang="ru-RU" sz="3200" b="0" dirty="0"/>
              <a:t> </a:t>
            </a:r>
            <a:r>
              <a:rPr lang="ru-RU" sz="3200" dirty="0" smtClean="0"/>
              <a:t>исполнения консолидированного бюджета по итогам  2016 – 2017 гг.</a:t>
            </a:r>
            <a:endParaRPr lang="ru-RU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5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40467633"/>
              </p:ext>
            </p:extLst>
          </p:nvPr>
        </p:nvGraphicFramePr>
        <p:xfrm>
          <a:off x="899592" y="1412776"/>
          <a:ext cx="7080448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438255" y="2937276"/>
            <a:ext cx="11739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58,1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 млрд.</a:t>
            </a:r>
          </a:p>
          <a:p>
            <a:pPr algn="ctr"/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руб.</a:t>
            </a:r>
            <a:endParaRPr lang="ru-RU" sz="2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7891" y="2776417"/>
            <a:ext cx="11739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61,9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 млрд.</a:t>
            </a:r>
          </a:p>
          <a:p>
            <a:pPr algn="ctr"/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руб.</a:t>
            </a:r>
            <a:endParaRPr lang="ru-RU" sz="2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9680" y="4510194"/>
            <a:ext cx="11739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57,3</a:t>
            </a: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 млрд.</a:t>
            </a:r>
          </a:p>
          <a:p>
            <a:pPr algn="ctr"/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руб.</a:t>
            </a:r>
            <a:endParaRPr lang="ru-RU" sz="2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6655" y="4510194"/>
            <a:ext cx="11739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59,9</a:t>
            </a:r>
          </a:p>
          <a:p>
            <a:pPr algn="ctr"/>
            <a:r>
              <a:rPr lang="ru-RU" sz="2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млрд.</a:t>
            </a:r>
          </a:p>
          <a:p>
            <a:pPr algn="ctr"/>
            <a:r>
              <a:rPr lang="ru-RU" sz="2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руб.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7372" y="3551151"/>
            <a:ext cx="19271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Профицит</a:t>
            </a:r>
            <a:endParaRPr lang="ru-RU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Arial" pitchFamily="34" charset="0"/>
            </a:endParaRPr>
          </a:p>
        </p:txBody>
      </p:sp>
      <p:pic>
        <p:nvPicPr>
          <p:cNvPr id="1028" name="Picture 4" descr="ÐÐ°ÑÑÐ¸Ð½ÐºÐ¸ Ð¿Ð¾ Ð·Ð°Ð¿ÑÐ¾ÑÑ png ÑÑÑÐµÐ»ÐºÐ° Ð²Ð²ÐµÑÑ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2" y="4394588"/>
            <a:ext cx="1922080" cy="13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46" y="4259665"/>
            <a:ext cx="2110344" cy="15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360468" y="3329691"/>
            <a:ext cx="19559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Профицит</a:t>
            </a:r>
            <a:endParaRPr lang="ru-RU" sz="2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15" y="3853596"/>
            <a:ext cx="238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+780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млн.руб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31513" y="3655064"/>
            <a:ext cx="29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+2,050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млрд.руб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21506" y="6237312"/>
            <a:ext cx="17565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2016 год</a:t>
            </a:r>
            <a:endParaRPr lang="ru-RU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6612" y="6237312"/>
            <a:ext cx="17565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2017 год</a:t>
            </a:r>
            <a:endParaRPr lang="ru-RU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131" y="4001312"/>
            <a:ext cx="17565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-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6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10442" y="458161"/>
            <a:ext cx="8928992" cy="1143000"/>
          </a:xfrm>
        </p:spPr>
        <p:txBody>
          <a:bodyPr/>
          <a:lstStyle/>
          <a:p>
            <a:r>
              <a:rPr lang="ru-RU" dirty="0" smtClean="0"/>
              <a:t>Структура государственного долга Брянской области                       </a:t>
            </a:r>
            <a:br>
              <a:rPr lang="ru-RU" dirty="0" smtClean="0"/>
            </a:br>
            <a:r>
              <a:rPr lang="ru-RU" sz="2000" dirty="0" smtClean="0"/>
              <a:t>млрд. рублей</a:t>
            </a:r>
            <a:endParaRPr lang="ru-RU" sz="20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883602"/>
              </p:ext>
            </p:extLst>
          </p:nvPr>
        </p:nvGraphicFramePr>
        <p:xfrm>
          <a:off x="395536" y="1556791"/>
          <a:ext cx="8424936" cy="466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1640" y="622457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01.01.2016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4179" y="622457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01.01.2017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622457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01.01.2018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622457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01.04.2018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6" name="TextBox 1" title="11500,9"/>
          <p:cNvSpPr txBox="1"/>
          <p:nvPr/>
        </p:nvSpPr>
        <p:spPr>
          <a:xfrm>
            <a:off x="1580249" y="1527257"/>
            <a:ext cx="983201" cy="46000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Myriad Pro" pitchFamily="34" charset="0"/>
                <a:cs typeface="Times New Roman" pitchFamily="18" charset="0"/>
              </a:rPr>
              <a:t>12,85</a:t>
            </a:r>
          </a:p>
          <a:p>
            <a:pPr algn="ctr"/>
            <a:endParaRPr lang="ru-RU" sz="1500" b="1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7" name="TextBox 1" title="11500,9"/>
          <p:cNvSpPr txBox="1"/>
          <p:nvPr/>
        </p:nvSpPr>
        <p:spPr>
          <a:xfrm>
            <a:off x="2694354" y="1538309"/>
            <a:ext cx="983202" cy="4600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Myriad Pro" pitchFamily="34" charset="0"/>
                <a:cs typeface="Times New Roman" pitchFamily="18" charset="0"/>
              </a:rPr>
              <a:t>12,99</a:t>
            </a:r>
          </a:p>
          <a:p>
            <a:pPr algn="ctr"/>
            <a:endParaRPr lang="ru-RU" sz="1500" b="1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19" name="TextBox 1" title="11500,9"/>
          <p:cNvSpPr txBox="1"/>
          <p:nvPr/>
        </p:nvSpPr>
        <p:spPr>
          <a:xfrm>
            <a:off x="3797627" y="1885222"/>
            <a:ext cx="983201" cy="46000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Myriad Pro" pitchFamily="34" charset="0"/>
                <a:cs typeface="Times New Roman" pitchFamily="18" charset="0"/>
              </a:rPr>
              <a:t>11,75</a:t>
            </a:r>
          </a:p>
          <a:p>
            <a:pPr algn="ctr"/>
            <a:endParaRPr lang="ru-RU" sz="1500" b="1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20" name="TextBox 1" title="11500,9"/>
          <p:cNvSpPr txBox="1"/>
          <p:nvPr/>
        </p:nvSpPr>
        <p:spPr>
          <a:xfrm>
            <a:off x="4935047" y="2213446"/>
            <a:ext cx="983202" cy="4600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Myriad Pro" pitchFamily="34" charset="0"/>
                <a:cs typeface="Times New Roman" pitchFamily="18" charset="0"/>
              </a:rPr>
              <a:t>10,65 </a:t>
            </a:r>
          </a:p>
          <a:p>
            <a:pPr algn="ctr"/>
            <a:endParaRPr lang="ru-RU" sz="1600" b="1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55676" y="1897534"/>
            <a:ext cx="792088" cy="230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C00000"/>
                </a:solidFill>
                <a:latin typeface="Myriad Pro" pitchFamily="34" charset="0"/>
                <a:cs typeface="Times New Roman" pitchFamily="18" charset="0"/>
              </a:rPr>
              <a:t>0,15</a:t>
            </a:r>
            <a:endParaRPr lang="ru-RU" sz="1800" b="1" dirty="0">
              <a:solidFill>
                <a:srgbClr val="C00000"/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 rot="16200000">
            <a:off x="2207890" y="2054291"/>
            <a:ext cx="648417" cy="3102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Myriad Pro" pitchFamily="34" charset="0"/>
                <a:cs typeface="Times New Roman" pitchFamily="18" charset="0"/>
              </a:rPr>
              <a:t>1,2 %</a:t>
            </a:r>
            <a:endParaRPr lang="ru-RU" sz="1400" b="1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 rot="16200000">
            <a:off x="2148270" y="2917644"/>
            <a:ext cx="783160" cy="2947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Myriad Pro" pitchFamily="34" charset="0"/>
                <a:cs typeface="Times New Roman" pitchFamily="18" charset="0"/>
              </a:rPr>
              <a:t>33,6 %</a:t>
            </a:r>
            <a:endParaRPr lang="ru-RU" sz="1400" b="1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 rot="16200000">
            <a:off x="2146800" y="4832778"/>
            <a:ext cx="792088" cy="2887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Myriad Pro" pitchFamily="34" charset="0"/>
                <a:cs typeface="Times New Roman" pitchFamily="18" charset="0"/>
              </a:rPr>
              <a:t>65,2 %</a:t>
            </a:r>
            <a:endParaRPr lang="ru-RU" sz="1400" b="1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 rot="16200000">
            <a:off x="3196948" y="3227184"/>
            <a:ext cx="847540" cy="2315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Myriad Pro" pitchFamily="34" charset="0"/>
                <a:cs typeface="Times New Roman" pitchFamily="18" charset="0"/>
              </a:rPr>
              <a:t>62,7 %</a:t>
            </a:r>
            <a:endParaRPr lang="ru-RU" sz="1400" b="1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 rot="16200000">
            <a:off x="3251023" y="5240973"/>
            <a:ext cx="769746" cy="2315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Myriad Pro" pitchFamily="34" charset="0"/>
                <a:cs typeface="Times New Roman" pitchFamily="18" charset="0"/>
              </a:rPr>
              <a:t>37,3 %</a:t>
            </a:r>
            <a:endParaRPr lang="ru-RU" sz="1400" b="1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 rot="16200000">
            <a:off x="4267864" y="3647246"/>
            <a:ext cx="904836" cy="2316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Myriad Pro" pitchFamily="34" charset="0"/>
                <a:cs typeface="Times New Roman" pitchFamily="18" charset="0"/>
              </a:rPr>
              <a:t>65,1 %</a:t>
            </a:r>
            <a:endParaRPr lang="ru-RU" sz="1400" b="1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 rot="16200000">
            <a:off x="4279348" y="5307747"/>
            <a:ext cx="904837" cy="2316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Myriad Pro" pitchFamily="34" charset="0"/>
                <a:cs typeface="Times New Roman" pitchFamily="18" charset="0"/>
              </a:rPr>
              <a:t>34,9 %</a:t>
            </a:r>
            <a:endParaRPr lang="ru-RU" sz="1400" b="1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 rot="16200000">
            <a:off x="5350053" y="4012930"/>
            <a:ext cx="904859" cy="2315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Myriad Pro" pitchFamily="34" charset="0"/>
                <a:cs typeface="Times New Roman" pitchFamily="18" charset="0"/>
              </a:rPr>
              <a:t>71,8 %</a:t>
            </a:r>
            <a:endParaRPr lang="ru-RU" sz="1400" b="1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 rot="16200000">
            <a:off x="5397190" y="5274621"/>
            <a:ext cx="904837" cy="3099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Myriad Pro" pitchFamily="34" charset="0"/>
                <a:cs typeface="Times New Roman" pitchFamily="18" charset="0"/>
              </a:rPr>
              <a:t>28,1 %</a:t>
            </a:r>
            <a:endParaRPr lang="ru-RU" sz="1400" b="1" dirty="0"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773832"/>
            <a:ext cx="8928992" cy="710952"/>
          </a:xfrm>
        </p:spPr>
        <p:txBody>
          <a:bodyPr/>
          <a:lstStyle/>
          <a:p>
            <a:r>
              <a:rPr lang="ru-RU" dirty="0" smtClean="0"/>
              <a:t>Расходы консолидированного бюджета</a:t>
            </a:r>
            <a:endParaRPr lang="ru-RU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54063" y="1679153"/>
            <a:ext cx="6161737" cy="4702175"/>
            <a:chOff x="1554063" y="1700808"/>
            <a:chExt cx="6161737" cy="4702175"/>
          </a:xfrm>
        </p:grpSpPr>
        <p:sp>
          <p:nvSpPr>
            <p:cNvPr id="20" name="Trapezoid 19"/>
            <p:cNvSpPr/>
            <p:nvPr/>
          </p:nvSpPr>
          <p:spPr>
            <a:xfrm>
              <a:off x="1554063" y="1700808"/>
              <a:ext cx="6161737" cy="1567180"/>
            </a:xfrm>
            <a:prstGeom prst="trapezoid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21" name="Trapezoid 20"/>
            <p:cNvSpPr/>
            <p:nvPr/>
          </p:nvSpPr>
          <p:spPr>
            <a:xfrm rot="10800000">
              <a:off x="1554063" y="3267988"/>
              <a:ext cx="6161737" cy="1567180"/>
            </a:xfrm>
            <a:prstGeom prst="trapezoid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22" name="Trapezoid 21"/>
            <p:cNvSpPr/>
            <p:nvPr/>
          </p:nvSpPr>
          <p:spPr>
            <a:xfrm>
              <a:off x="1554063" y="4835803"/>
              <a:ext cx="6161737" cy="1567180"/>
            </a:xfrm>
            <a:prstGeom prst="trapezoid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23" name="Text Box 22"/>
            <p:cNvSpPr txBox="1"/>
            <p:nvPr/>
          </p:nvSpPr>
          <p:spPr>
            <a:xfrm>
              <a:off x="2051720" y="1820379"/>
              <a:ext cx="3816424" cy="13280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ea typeface="Calibri"/>
                  <a:cs typeface="Times New Roman"/>
                </a:rPr>
                <a:t>&gt;</a:t>
              </a:r>
              <a:r>
                <a:rPr lang="ru-RU" sz="3200" b="1" dirty="0">
                  <a:solidFill>
                    <a:schemeClr val="accent4">
                      <a:lumMod val="75000"/>
                    </a:schemeClr>
                  </a:solidFill>
                  <a:ea typeface="Calibri"/>
                  <a:cs typeface="Times New Roman"/>
                </a:rPr>
                <a:t> </a:t>
              </a:r>
              <a:r>
                <a:rPr lang="ru-RU" sz="3200" b="1" dirty="0" smtClean="0">
                  <a:solidFill>
                    <a:schemeClr val="bg2"/>
                  </a:solidFill>
                  <a:effectLst/>
                  <a:ea typeface="Calibri"/>
                  <a:cs typeface="Times New Roman"/>
                </a:rPr>
                <a:t>99%</a:t>
              </a:r>
              <a:endParaRPr lang="ru-RU" sz="3200" dirty="0" smtClean="0">
                <a:solidFill>
                  <a:schemeClr val="bg2"/>
                </a:solidFill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dirty="0" smtClean="0">
                  <a:solidFill>
                    <a:srgbClr val="424242"/>
                  </a:solidFill>
                  <a:effectLst/>
                  <a:ea typeface="Calibri"/>
                  <a:cs typeface="Times New Roman"/>
                </a:rPr>
                <a:t>расходы областного бюджета в рамках государственных программ</a:t>
              </a:r>
              <a:endParaRPr lang="ru-RU" dirty="0">
                <a:solidFill>
                  <a:srgbClr val="424242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24" name="Text Box 22"/>
            <p:cNvSpPr txBox="1"/>
            <p:nvPr/>
          </p:nvSpPr>
          <p:spPr>
            <a:xfrm>
              <a:off x="3491880" y="3387559"/>
              <a:ext cx="3816424" cy="13280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ea typeface="Calibri"/>
                  <a:cs typeface="Times New Roman"/>
                </a:rPr>
                <a:t>&gt;</a:t>
              </a:r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ea typeface="Calibri"/>
                  <a:cs typeface="Times New Roman"/>
                </a:rPr>
                <a:t> </a:t>
              </a:r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ea typeface="Calibri"/>
                  <a:cs typeface="Times New Roman"/>
                </a:rPr>
                <a:t>95</a:t>
              </a:r>
              <a:r>
                <a:rPr lang="ru-RU" sz="3200" b="1" dirty="0" smtClean="0">
                  <a:solidFill>
                    <a:schemeClr val="tx2">
                      <a:lumMod val="75000"/>
                    </a:schemeClr>
                  </a:solidFill>
                  <a:effectLst/>
                  <a:ea typeface="Calibri"/>
                  <a:cs typeface="Times New Roman"/>
                </a:rPr>
                <a:t>%</a:t>
              </a:r>
              <a:endParaRPr lang="ru-RU" sz="3200" dirty="0">
                <a:solidFill>
                  <a:schemeClr val="tx2">
                    <a:lumMod val="75000"/>
                  </a:schemeClr>
                </a:solidFill>
                <a:effectLst/>
                <a:ea typeface="Calibri"/>
                <a:cs typeface="Times New Roman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ru-RU" dirty="0" smtClean="0">
                  <a:solidFill>
                    <a:srgbClr val="424242"/>
                  </a:solidFill>
                  <a:effectLst/>
                  <a:ea typeface="Calibri"/>
                  <a:cs typeface="Times New Roman"/>
                </a:rPr>
                <a:t>расходы </a:t>
              </a:r>
              <a:r>
                <a:rPr lang="ru-RU" dirty="0" smtClean="0">
                  <a:solidFill>
                    <a:srgbClr val="424242"/>
                  </a:solidFill>
                  <a:ea typeface="Calibri"/>
                  <a:cs typeface="Times New Roman"/>
                </a:rPr>
                <a:t>местных </a:t>
              </a:r>
              <a:r>
                <a:rPr lang="ru-RU" dirty="0" smtClean="0">
                  <a:solidFill>
                    <a:srgbClr val="424242"/>
                  </a:solidFill>
                  <a:effectLst/>
                  <a:ea typeface="Calibri"/>
                  <a:cs typeface="Times New Roman"/>
                </a:rPr>
                <a:t>бюджетов в рамках муниципальных программ</a:t>
              </a:r>
              <a:endParaRPr lang="ru-RU" dirty="0">
                <a:solidFill>
                  <a:srgbClr val="424242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25" name="Text Box 22"/>
            <p:cNvSpPr txBox="1"/>
            <p:nvPr/>
          </p:nvSpPr>
          <p:spPr>
            <a:xfrm>
              <a:off x="2051720" y="4955374"/>
              <a:ext cx="3816424" cy="13280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3200" b="1" dirty="0" smtClean="0">
                  <a:solidFill>
                    <a:schemeClr val="accent2">
                      <a:lumMod val="75000"/>
                    </a:schemeClr>
                  </a:solidFill>
                  <a:effectLst/>
                  <a:ea typeface="Calibri"/>
                  <a:cs typeface="Times New Roman"/>
                </a:rPr>
                <a:t>58%</a:t>
              </a:r>
              <a:endPara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dirty="0" smtClean="0">
                  <a:solidFill>
                    <a:srgbClr val="424242"/>
                  </a:solidFill>
                  <a:effectLst/>
                  <a:ea typeface="Calibri"/>
                  <a:cs typeface="Times New Roman"/>
                </a:rPr>
                <a:t>расходы консолидированного бюджета на «социальный блок»</a:t>
              </a:r>
              <a:endParaRPr lang="ru-RU" dirty="0">
                <a:solidFill>
                  <a:srgbClr val="424242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444208" y="2163723"/>
              <a:ext cx="641350" cy="641350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40000">
                  <a:schemeClr val="accent4"/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1</a:t>
              </a:r>
              <a:endParaRPr lang="ru-RU" sz="1100" dirty="0">
                <a:solidFill>
                  <a:srgbClr val="424242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123728" y="3730903"/>
              <a:ext cx="641350" cy="641350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</a:schemeClr>
                </a:gs>
                <a:gs pos="40000">
                  <a:schemeClr val="tx2">
                    <a:lumMod val="75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2</a:t>
              </a:r>
              <a:endParaRPr lang="ru-RU" sz="1100" dirty="0">
                <a:solidFill>
                  <a:srgbClr val="424242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588224" y="5298718"/>
              <a:ext cx="641350" cy="641350"/>
            </a:xfrm>
            <a:prstGeom prst="ellipse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4000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200" b="1" dirty="0">
                  <a:solidFill>
                    <a:srgbClr val="FFFFFF"/>
                  </a:solidFill>
                  <a:effectLst/>
                  <a:ea typeface="Calibri"/>
                  <a:cs typeface="Times New Roman"/>
                </a:rPr>
                <a:t>3</a:t>
              </a:r>
              <a:endParaRPr lang="ru-RU" sz="1100" dirty="0">
                <a:solidFill>
                  <a:srgbClr val="424242"/>
                </a:solidFill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7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73832"/>
            <a:ext cx="9036496" cy="710952"/>
          </a:xfrm>
        </p:spPr>
        <p:txBody>
          <a:bodyPr/>
          <a:lstStyle/>
          <a:p>
            <a:r>
              <a:rPr lang="ru-RU" sz="3500" dirty="0"/>
              <a:t>Объем бюджетных инвестиций в объекты капитального строительства за 2016-2018 </a:t>
            </a:r>
            <a:r>
              <a:rPr lang="ru-RU" sz="3500" dirty="0" smtClean="0"/>
              <a:t>гг.</a:t>
            </a:r>
            <a:endParaRPr lang="ru-RU" sz="3500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44" y="4578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слайд 8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1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764921"/>
              </p:ext>
            </p:extLst>
          </p:nvPr>
        </p:nvGraphicFramePr>
        <p:xfrm>
          <a:off x="300116" y="1988840"/>
          <a:ext cx="859236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9255" y="167240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Myriad Pro" pitchFamily="34" charset="0"/>
              </a:rPr>
              <a:t>млн. рублей</a:t>
            </a:r>
            <a:endParaRPr lang="ru-RU" sz="2000" dirty="0">
              <a:latin typeface="Myriad Pro" pitchFamily="34" charset="0"/>
            </a:endParaRPr>
          </a:p>
        </p:txBody>
      </p:sp>
      <p:sp>
        <p:nvSpPr>
          <p:cNvPr id="6" name="TextBox 1" title="11500,9"/>
          <p:cNvSpPr txBox="1"/>
          <p:nvPr/>
        </p:nvSpPr>
        <p:spPr>
          <a:xfrm>
            <a:off x="1763688" y="2708920"/>
            <a:ext cx="983201" cy="46000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Myriad Pro" pitchFamily="34" charset="0"/>
                <a:cs typeface="Times New Roman" pitchFamily="18" charset="0"/>
              </a:rPr>
              <a:t>1 743</a:t>
            </a:r>
          </a:p>
          <a:p>
            <a:pPr algn="ctr"/>
            <a:r>
              <a:rPr lang="ru-RU" sz="1500" b="1" dirty="0" smtClean="0">
                <a:latin typeface="Myriad Pro" pitchFamily="34" charset="0"/>
                <a:cs typeface="Times New Roman" pitchFamily="18" charset="0"/>
              </a:rPr>
              <a:t>млн. рублей</a:t>
            </a:r>
            <a:endParaRPr lang="ru-RU" sz="1500" b="1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7" name="TextBox 1" title="11500,9"/>
          <p:cNvSpPr txBox="1"/>
          <p:nvPr/>
        </p:nvSpPr>
        <p:spPr>
          <a:xfrm>
            <a:off x="4427984" y="2420888"/>
            <a:ext cx="983201" cy="46000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Myriad Pro" pitchFamily="34" charset="0"/>
                <a:cs typeface="Times New Roman" pitchFamily="18" charset="0"/>
              </a:rPr>
              <a:t>2 120</a:t>
            </a:r>
          </a:p>
          <a:p>
            <a:pPr algn="ctr"/>
            <a:r>
              <a:rPr lang="ru-RU" sz="1500" b="1" dirty="0" smtClean="0">
                <a:latin typeface="Myriad Pro" pitchFamily="34" charset="0"/>
                <a:cs typeface="Times New Roman" pitchFamily="18" charset="0"/>
              </a:rPr>
              <a:t>млн. рублей</a:t>
            </a:r>
            <a:endParaRPr lang="ru-RU" sz="1500" b="1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8" name="TextBox 1" title="11500,9"/>
          <p:cNvSpPr txBox="1"/>
          <p:nvPr/>
        </p:nvSpPr>
        <p:spPr>
          <a:xfrm>
            <a:off x="6876256" y="1842513"/>
            <a:ext cx="983201" cy="46000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Myriad Pro" pitchFamily="34" charset="0"/>
                <a:cs typeface="Times New Roman" pitchFamily="18" charset="0"/>
              </a:rPr>
              <a:t>2 847</a:t>
            </a:r>
          </a:p>
          <a:p>
            <a:pPr algn="ctr"/>
            <a:r>
              <a:rPr lang="ru-RU" sz="1700" b="1" dirty="0" smtClean="0">
                <a:latin typeface="Myriad Pro" pitchFamily="34" charset="0"/>
                <a:cs typeface="Times New Roman" pitchFamily="18" charset="0"/>
              </a:rPr>
              <a:t>млн. рублей</a:t>
            </a:r>
            <a:endParaRPr lang="ru-RU" sz="1700" b="1" dirty="0"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0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v">
      <a:dk1>
        <a:srgbClr val="424242"/>
      </a:dk1>
      <a:lt1>
        <a:sysClr val="window" lastClr="FFFFFF"/>
      </a:lt1>
      <a:dk2>
        <a:srgbClr val="8EC3A7"/>
      </a:dk2>
      <a:lt2>
        <a:srgbClr val="DC5356"/>
      </a:lt2>
      <a:accent1>
        <a:srgbClr val="4F81BD"/>
      </a:accent1>
      <a:accent2>
        <a:srgbClr val="F0CB69"/>
      </a:accent2>
      <a:accent3>
        <a:srgbClr val="F5A34D"/>
      </a:accent3>
      <a:accent4>
        <a:srgbClr val="F27078"/>
      </a:accent4>
      <a:accent5>
        <a:srgbClr val="47ADB9"/>
      </a:accent5>
      <a:accent6>
        <a:srgbClr val="A2B973"/>
      </a:accent6>
      <a:hlink>
        <a:srgbClr val="938197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9962</TotalTime>
  <Words>683</Words>
  <Application>Microsoft Office PowerPoint</Application>
  <PresentationFormat>Экран (4:3)</PresentationFormat>
  <Paragraphs>221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Myriad Pro</vt:lpstr>
      <vt:lpstr>Segoe UI Light</vt:lpstr>
      <vt:lpstr>Calibri</vt:lpstr>
      <vt:lpstr>Century Gothic</vt:lpstr>
      <vt:lpstr>Wingdings</vt:lpstr>
      <vt:lpstr>Myriad Pro Cond</vt:lpstr>
      <vt:lpstr>Times New Roman</vt:lpstr>
      <vt:lpstr>Тема Office</vt:lpstr>
      <vt:lpstr>Custom Design</vt:lpstr>
      <vt:lpstr>Выступление  заместителя Губернатора  Брянской области Петушковой Г.В.  «Итоги исполнения консолидированного бюджета Брянской области в 2017 году и задачи органов государственной власти Брянской области, органов местного самоуправления на 2018 год и на плановый период 2019 и 2020 годов» </vt:lpstr>
      <vt:lpstr>Рост объемов производства – основа финансовой устойчивости региона</vt:lpstr>
      <vt:lpstr>Объем доходов консолидированного бюджета Брянской области</vt:lpstr>
      <vt:lpstr>ТЕМП РОСТА основных доходных источников консолидированного бюджета</vt:lpstr>
      <vt:lpstr>БЕЗВОЗМЕЗДНЫЕ ПОСТУПЛЕНИЯ  БЮДЖЕТА В 2017 ГОДУ</vt:lpstr>
      <vt:lpstr>Результат исполнения консолидированного бюджета по итогам  2016 – 2017 гг.</vt:lpstr>
      <vt:lpstr>Структура государственного долга Брянской области                        млрд. рублей</vt:lpstr>
      <vt:lpstr>Расходы консолидированного бюджета</vt:lpstr>
      <vt:lpstr>Объем бюджетных инвестиций в объекты капитального строительства за 2016-2018 гг.</vt:lpstr>
      <vt:lpstr>Реализация социальных проектов для жителей Брянской области</vt:lpstr>
      <vt:lpstr>Финансовая помощь бюджетам муниципальных образований в 2015-2018 гг.</vt:lpstr>
      <vt:lpstr>Стимулирующие межбюджетные трансферты местным бюджетам в 2017 году</vt:lpstr>
      <vt:lpstr>Основные задачи на 2018 год и на плановый период 2019 и 2020 годов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Прудников</dc:creator>
  <cp:lastModifiedBy>Бабась А.А.</cp:lastModifiedBy>
  <cp:revision>582</cp:revision>
  <cp:lastPrinted>2018-04-05T13:15:30Z</cp:lastPrinted>
  <dcterms:created xsi:type="dcterms:W3CDTF">2011-03-12T19:07:43Z</dcterms:created>
  <dcterms:modified xsi:type="dcterms:W3CDTF">2018-04-11T05:49:49Z</dcterms:modified>
</cp:coreProperties>
</file>