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 autoAdjust="0"/>
    <p:restoredTop sz="94629" autoAdjust="0"/>
  </p:normalViewPr>
  <p:slideViewPr>
    <p:cSldViewPr>
      <p:cViewPr varScale="1">
        <p:scale>
          <a:sx n="122" d="100"/>
          <a:sy n="122" d="100"/>
        </p:scale>
        <p:origin x="-176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 исполнения плана собственных доходов</a:t>
            </a:r>
            <a:r>
              <a:rPr lang="ru-RU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консолидированного бюджета Брянской области по состоянию 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01.08.2020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рублей)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9277887139107611"/>
          <c:y val="0.10518518518518519"/>
          <c:w val="0.62501979440069988"/>
          <c:h val="0.8232099737532808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Лист1!$A$2:$A$34</c:f>
              <c:strCache>
                <c:ptCount val="33"/>
                <c:pt idx="0">
                  <c:v>Городской округ город Брянск</c:v>
                </c:pt>
                <c:pt idx="1">
                  <c:v>Городской округ город Клинцы</c:v>
                </c:pt>
                <c:pt idx="2">
                  <c:v>Новозыбковский городской округ</c:v>
                </c:pt>
                <c:pt idx="3">
                  <c:v>Сельцовский городской округ</c:v>
                </c:pt>
                <c:pt idx="4">
                  <c:v>Городской округ город Фокино</c:v>
                </c:pt>
                <c:pt idx="5">
                  <c:v>Городской округ город Стародуб</c:v>
                </c:pt>
                <c:pt idx="6">
                  <c:v>Дятьковский муниципальный район</c:v>
                </c:pt>
                <c:pt idx="7">
                  <c:v>Брасовский муниципальный район</c:v>
                </c:pt>
                <c:pt idx="8">
                  <c:v>Брянский муниципальный район</c:v>
                </c:pt>
                <c:pt idx="9">
                  <c:v>Выгоничский муниципальный район</c:v>
                </c:pt>
                <c:pt idx="10">
                  <c:v>Гордеевский муниципальный район</c:v>
                </c:pt>
                <c:pt idx="11">
                  <c:v>Дубровский муниципальный район</c:v>
                </c:pt>
                <c:pt idx="12">
                  <c:v>Жирятинский муниципальный район</c:v>
                </c:pt>
                <c:pt idx="13">
                  <c:v>Жуковский муниципальный район</c:v>
                </c:pt>
                <c:pt idx="14">
                  <c:v>Злынковский муниципальный район</c:v>
                </c:pt>
                <c:pt idx="15">
                  <c:v>Карачевский муниципальный район</c:v>
                </c:pt>
                <c:pt idx="16">
                  <c:v>Клетнянский муниципальный район</c:v>
                </c:pt>
                <c:pt idx="17">
                  <c:v>Климовский муниципальный район</c:v>
                </c:pt>
                <c:pt idx="18">
                  <c:v>Клинцовский муниципальный район</c:v>
                </c:pt>
                <c:pt idx="19">
                  <c:v>Комаричский муниципальный район</c:v>
                </c:pt>
                <c:pt idx="20">
                  <c:v>Красногорский муниципальный район</c:v>
                </c:pt>
                <c:pt idx="21">
                  <c:v>Мглинский муниципальный район</c:v>
                </c:pt>
                <c:pt idx="22">
                  <c:v>Навлинский муниципальный район</c:v>
                </c:pt>
                <c:pt idx="23">
                  <c:v>Погарский муниципальный район</c:v>
                </c:pt>
                <c:pt idx="24">
                  <c:v>Почепский муниципальный район</c:v>
                </c:pt>
                <c:pt idx="25">
                  <c:v>Рогнединский муниципальный район</c:v>
                </c:pt>
                <c:pt idx="26">
                  <c:v>Севский муниципальный район</c:v>
                </c:pt>
                <c:pt idx="27">
                  <c:v>Стародубский муниципальный район</c:v>
                </c:pt>
                <c:pt idx="28">
                  <c:v>Суземский муниципальный район</c:v>
                </c:pt>
                <c:pt idx="29">
                  <c:v>Суражский муниципальный район</c:v>
                </c:pt>
                <c:pt idx="30">
                  <c:v>Трубчевский муниципальный район</c:v>
                </c:pt>
                <c:pt idx="31">
                  <c:v>Унечский муниципальный район</c:v>
                </c:pt>
                <c:pt idx="32">
                  <c:v>Областной бюджет</c:v>
                </c:pt>
              </c:strCache>
            </c:strRef>
          </c:cat>
          <c:val>
            <c:numRef>
              <c:f>Лист1!$B$2:$B$34</c:f>
              <c:numCache>
                <c:formatCode>#,##0</c:formatCode>
                <c:ptCount val="33"/>
                <c:pt idx="0">
                  <c:v>1579281.6473299998</c:v>
                </c:pt>
                <c:pt idx="1">
                  <c:v>243904.37586</c:v>
                </c:pt>
                <c:pt idx="2">
                  <c:v>165470.46091999998</c:v>
                </c:pt>
                <c:pt idx="3">
                  <c:v>55861.005929999999</c:v>
                </c:pt>
                <c:pt idx="4">
                  <c:v>50759.863789999996</c:v>
                </c:pt>
                <c:pt idx="5">
                  <c:v>66621.038109999994</c:v>
                </c:pt>
                <c:pt idx="6">
                  <c:v>187756.58197999999</c:v>
                </c:pt>
                <c:pt idx="7">
                  <c:v>57390.342880000004</c:v>
                </c:pt>
                <c:pt idx="8">
                  <c:v>246175.62236000001</c:v>
                </c:pt>
                <c:pt idx="9">
                  <c:v>89528.679940000002</c:v>
                </c:pt>
                <c:pt idx="10">
                  <c:v>24939.41691</c:v>
                </c:pt>
                <c:pt idx="11">
                  <c:v>65654.373590000003</c:v>
                </c:pt>
                <c:pt idx="12">
                  <c:v>29388.502940000002</c:v>
                </c:pt>
                <c:pt idx="13">
                  <c:v>122562.73372</c:v>
                </c:pt>
                <c:pt idx="14">
                  <c:v>36426.989450000001</c:v>
                </c:pt>
                <c:pt idx="15">
                  <c:v>128482.21961</c:v>
                </c:pt>
                <c:pt idx="16">
                  <c:v>52528.64056</c:v>
                </c:pt>
                <c:pt idx="17">
                  <c:v>112168.28724999999</c:v>
                </c:pt>
                <c:pt idx="18">
                  <c:v>63055.622090000004</c:v>
                </c:pt>
                <c:pt idx="19">
                  <c:v>64231.267420000004</c:v>
                </c:pt>
                <c:pt idx="20">
                  <c:v>37214.939760000001</c:v>
                </c:pt>
                <c:pt idx="21">
                  <c:v>65956.675510000001</c:v>
                </c:pt>
                <c:pt idx="22">
                  <c:v>81203.581180000008</c:v>
                </c:pt>
                <c:pt idx="23">
                  <c:v>118703.49165000001</c:v>
                </c:pt>
                <c:pt idx="24">
                  <c:v>113963.82818000001</c:v>
                </c:pt>
                <c:pt idx="25">
                  <c:v>34642.921560000003</c:v>
                </c:pt>
                <c:pt idx="26">
                  <c:v>68134.739950000003</c:v>
                </c:pt>
                <c:pt idx="27">
                  <c:v>92787.164319999996</c:v>
                </c:pt>
                <c:pt idx="28">
                  <c:v>60631.848109999999</c:v>
                </c:pt>
                <c:pt idx="29">
                  <c:v>96809.510590000005</c:v>
                </c:pt>
                <c:pt idx="30">
                  <c:v>99961.871220000001</c:v>
                </c:pt>
                <c:pt idx="31">
                  <c:v>150610.39155</c:v>
                </c:pt>
                <c:pt idx="32">
                  <c:v>17033847.46204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Лист1!$A$2:$A$34</c:f>
              <c:strCache>
                <c:ptCount val="33"/>
                <c:pt idx="0">
                  <c:v>Городской округ город Брянск</c:v>
                </c:pt>
                <c:pt idx="1">
                  <c:v>Городской округ город Клинцы</c:v>
                </c:pt>
                <c:pt idx="2">
                  <c:v>Новозыбковский городской округ</c:v>
                </c:pt>
                <c:pt idx="3">
                  <c:v>Сельцовский городской округ</c:v>
                </c:pt>
                <c:pt idx="4">
                  <c:v>Городской округ город Фокино</c:v>
                </c:pt>
                <c:pt idx="5">
                  <c:v>Городской округ город Стародуб</c:v>
                </c:pt>
                <c:pt idx="6">
                  <c:v>Дятьковский муниципальный район</c:v>
                </c:pt>
                <c:pt idx="7">
                  <c:v>Брасовский муниципальный район</c:v>
                </c:pt>
                <c:pt idx="8">
                  <c:v>Брянский муниципальный район</c:v>
                </c:pt>
                <c:pt idx="9">
                  <c:v>Выгоничский муниципальный район</c:v>
                </c:pt>
                <c:pt idx="10">
                  <c:v>Гордеевский муниципальный район</c:v>
                </c:pt>
                <c:pt idx="11">
                  <c:v>Дубровский муниципальный район</c:v>
                </c:pt>
                <c:pt idx="12">
                  <c:v>Жирятинский муниципальный район</c:v>
                </c:pt>
                <c:pt idx="13">
                  <c:v>Жуковский муниципальный район</c:v>
                </c:pt>
                <c:pt idx="14">
                  <c:v>Злынковский муниципальный район</c:v>
                </c:pt>
                <c:pt idx="15">
                  <c:v>Карачевский муниципальный район</c:v>
                </c:pt>
                <c:pt idx="16">
                  <c:v>Клетнянский муниципальный район</c:v>
                </c:pt>
                <c:pt idx="17">
                  <c:v>Климовский муниципальный район</c:v>
                </c:pt>
                <c:pt idx="18">
                  <c:v>Клинцовский муниципальный район</c:v>
                </c:pt>
                <c:pt idx="19">
                  <c:v>Комаричский муниципальный район</c:v>
                </c:pt>
                <c:pt idx="20">
                  <c:v>Красногорский муниципальный район</c:v>
                </c:pt>
                <c:pt idx="21">
                  <c:v>Мглинский муниципальный район</c:v>
                </c:pt>
                <c:pt idx="22">
                  <c:v>Навлинский муниципальный район</c:v>
                </c:pt>
                <c:pt idx="23">
                  <c:v>Погарский муниципальный район</c:v>
                </c:pt>
                <c:pt idx="24">
                  <c:v>Почепский муниципальный район</c:v>
                </c:pt>
                <c:pt idx="25">
                  <c:v>Рогнединский муниципальный район</c:v>
                </c:pt>
                <c:pt idx="26">
                  <c:v>Севский муниципальный район</c:v>
                </c:pt>
                <c:pt idx="27">
                  <c:v>Стародубский муниципальный район</c:v>
                </c:pt>
                <c:pt idx="28">
                  <c:v>Суземский муниципальный район</c:v>
                </c:pt>
                <c:pt idx="29">
                  <c:v>Суражский муниципальный район</c:v>
                </c:pt>
                <c:pt idx="30">
                  <c:v>Трубчевский муниципальный район</c:v>
                </c:pt>
                <c:pt idx="31">
                  <c:v>Унечский муниципальный район</c:v>
                </c:pt>
                <c:pt idx="32">
                  <c:v>Областной бюджет</c:v>
                </c:pt>
              </c:strCache>
            </c:strRef>
          </c:cat>
          <c:val>
            <c:numRef>
              <c:f>Лист1!$C$2:$C$34</c:f>
              <c:numCache>
                <c:formatCode>#,##0</c:formatCode>
                <c:ptCount val="33"/>
                <c:pt idx="0">
                  <c:v>1494184.3151099999</c:v>
                </c:pt>
                <c:pt idx="1">
                  <c:v>318077.03557999997</c:v>
                </c:pt>
                <c:pt idx="2">
                  <c:v>142457.67562999998</c:v>
                </c:pt>
                <c:pt idx="3">
                  <c:v>58600.243320000001</c:v>
                </c:pt>
                <c:pt idx="4">
                  <c:v>49645.200640000003</c:v>
                </c:pt>
                <c:pt idx="5">
                  <c:v>64339.479810000004</c:v>
                </c:pt>
                <c:pt idx="6">
                  <c:v>195031.29908000003</c:v>
                </c:pt>
                <c:pt idx="7">
                  <c:v>70363.415810000006</c:v>
                </c:pt>
                <c:pt idx="8">
                  <c:v>257710.52781</c:v>
                </c:pt>
                <c:pt idx="9">
                  <c:v>100406.17965000001</c:v>
                </c:pt>
                <c:pt idx="10">
                  <c:v>23761.97208</c:v>
                </c:pt>
                <c:pt idx="11">
                  <c:v>61354.01339</c:v>
                </c:pt>
                <c:pt idx="12">
                  <c:v>28884.430069999999</c:v>
                </c:pt>
                <c:pt idx="13">
                  <c:v>116345.5834</c:v>
                </c:pt>
                <c:pt idx="14">
                  <c:v>42476.389619999994</c:v>
                </c:pt>
                <c:pt idx="15">
                  <c:v>127757.62363</c:v>
                </c:pt>
                <c:pt idx="16">
                  <c:v>58518.106950000001</c:v>
                </c:pt>
                <c:pt idx="17">
                  <c:v>105652.35704999999</c:v>
                </c:pt>
                <c:pt idx="18">
                  <c:v>54493.781329999998</c:v>
                </c:pt>
                <c:pt idx="19">
                  <c:v>67820.673309999998</c:v>
                </c:pt>
                <c:pt idx="20">
                  <c:v>38998.370780000005</c:v>
                </c:pt>
                <c:pt idx="21">
                  <c:v>61152.487090000002</c:v>
                </c:pt>
                <c:pt idx="22">
                  <c:v>81566.39387</c:v>
                </c:pt>
                <c:pt idx="23">
                  <c:v>120345.54179</c:v>
                </c:pt>
                <c:pt idx="24">
                  <c:v>127471.57778000001</c:v>
                </c:pt>
                <c:pt idx="25">
                  <c:v>38939.37055</c:v>
                </c:pt>
                <c:pt idx="26">
                  <c:v>71932.663509999998</c:v>
                </c:pt>
                <c:pt idx="27">
                  <c:v>112461.62393999999</c:v>
                </c:pt>
                <c:pt idx="28">
                  <c:v>64613.591420000004</c:v>
                </c:pt>
                <c:pt idx="29">
                  <c:v>94995.425860000003</c:v>
                </c:pt>
                <c:pt idx="30">
                  <c:v>97332.324540000001</c:v>
                </c:pt>
                <c:pt idx="31">
                  <c:v>159546.61343999999</c:v>
                </c:pt>
                <c:pt idx="32">
                  <c:v>16523484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8"/>
        <c:axId val="112816640"/>
        <c:axId val="96216768"/>
      </c:barChart>
      <c:catAx>
        <c:axId val="11281664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96216768"/>
        <c:crosses val="autoZero"/>
        <c:auto val="1"/>
        <c:lblAlgn val="ctr"/>
        <c:lblOffset val="100"/>
        <c:noMultiLvlLbl val="0"/>
      </c:catAx>
      <c:valAx>
        <c:axId val="96216768"/>
        <c:scaling>
          <c:logBase val="10"/>
          <c:orientation val="minMax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crossAx val="1128166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платежей в бюджеты всех уровней на территории Брянской области 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01.08.2020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(млн.</a:t>
            </a:r>
            <a:r>
              <a:rPr lang="ru-RU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рублей)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528991688538934"/>
          <c:y val="0.11194444444444444"/>
          <c:w val="0.72925699912510933"/>
          <c:h val="0.692376640419947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Поступило всего налогов и сборов</c:v>
                </c:pt>
                <c:pt idx="1">
                  <c:v>Федеральный бюджет</c:v>
                </c:pt>
                <c:pt idx="2">
                  <c:v>Консолидированный бюджет</c:v>
                </c:pt>
                <c:pt idx="3">
                  <c:v>Областной бюджет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35238.75</c:v>
                </c:pt>
                <c:pt idx="1">
                  <c:v>13742.093999999999</c:v>
                </c:pt>
                <c:pt idx="2">
                  <c:v>21496.655999999999</c:v>
                </c:pt>
                <c:pt idx="3">
                  <c:v>17033.847000000002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Поступило всего налогов и сборов</c:v>
                </c:pt>
                <c:pt idx="1">
                  <c:v>Федеральный бюджет</c:v>
                </c:pt>
                <c:pt idx="2">
                  <c:v>Консолидированный бюджет</c:v>
                </c:pt>
                <c:pt idx="3">
                  <c:v>Областной бюджет</c:v>
                </c:pt>
              </c:strCache>
            </c:strRef>
          </c:cat>
          <c:val>
            <c:numRef>
              <c:f>Лист1!$C$2:$C$5</c:f>
              <c:numCache>
                <c:formatCode>#,##0</c:formatCode>
                <c:ptCount val="4"/>
                <c:pt idx="0">
                  <c:v>29790.048999999999</c:v>
                </c:pt>
                <c:pt idx="1">
                  <c:v>8759.3289999999997</c:v>
                </c:pt>
                <c:pt idx="2">
                  <c:v>21030.720000000001</c:v>
                </c:pt>
                <c:pt idx="3">
                  <c:v>16523.484</c:v>
                </c:pt>
              </c:numCache>
            </c:numRef>
          </c:val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3318144"/>
        <c:axId val="96273536"/>
      </c:barChart>
      <c:catAx>
        <c:axId val="1333181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anchor="b" anchorCtr="0"/>
          <a:lstStyle/>
          <a:p>
            <a:pPr>
              <a:defRPr sz="1200" b="1"/>
            </a:pPr>
            <a:endParaRPr lang="ru-RU"/>
          </a:p>
        </c:txPr>
        <c:crossAx val="96273536"/>
        <c:crosses val="autoZero"/>
        <c:auto val="1"/>
        <c:lblAlgn val="ctr"/>
        <c:lblOffset val="100"/>
        <c:tickMarkSkip val="15"/>
        <c:noMultiLvlLbl val="0"/>
      </c:catAx>
      <c:valAx>
        <c:axId val="9627353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333181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ACF8C-4127-482C-9870-A108F4720F06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1C9A8-6EC1-40ED-BE1E-0A67063B6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818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9F345-BCCB-4857-BB86-9C1749DB5DF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713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540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750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260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599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409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667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584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690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634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21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309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B1F75-D2EF-402D-9887-949E178B4ADB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9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08904148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082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50558372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55172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</TotalTime>
  <Words>37</Words>
  <Application>Microsoft Office PowerPoint</Application>
  <PresentationFormat>Экран (4:3)</PresentationFormat>
  <Paragraphs>3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Макарченко А.В.</dc:creator>
  <cp:lastModifiedBy>Макарченко А.В.</cp:lastModifiedBy>
  <cp:revision>14</cp:revision>
  <dcterms:created xsi:type="dcterms:W3CDTF">2020-05-27T06:15:05Z</dcterms:created>
  <dcterms:modified xsi:type="dcterms:W3CDTF">2020-08-19T06:31:08Z</dcterms:modified>
</cp:coreProperties>
</file>